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319" r:id="rId5"/>
    <p:sldId id="318" r:id="rId6"/>
    <p:sldId id="320" r:id="rId7"/>
    <p:sldId id="321" r:id="rId8"/>
    <p:sldId id="322" r:id="rId9"/>
    <p:sldId id="323" r:id="rId10"/>
    <p:sldId id="324" r:id="rId11"/>
    <p:sldId id="325" r:id="rId12"/>
    <p:sldId id="326" r:id="rId13"/>
    <p:sldId id="327" r:id="rId14"/>
    <p:sldId id="32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4/21/2022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4/21/2022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09452"/>
            <a:ext cx="7808976" cy="1106067"/>
          </a:xfrm>
        </p:spPr>
        <p:txBody>
          <a:bodyPr>
            <a:normAutofit fontScale="90000"/>
          </a:bodyPr>
          <a:lstStyle/>
          <a:p>
            <a:r>
              <a:rPr lang="en-US" sz="3600" b="1" dirty="0" smtClean="0">
                <a:latin typeface="+mn-lt"/>
              </a:rPr>
              <a:t/>
            </a:r>
            <a:br>
              <a:rPr lang="en-US" sz="3600" b="1" dirty="0" smtClean="0">
                <a:latin typeface="+mn-lt"/>
              </a:rPr>
            </a:br>
            <a:r>
              <a:rPr lang="en-US" sz="3600" b="1" dirty="0" smtClean="0">
                <a:latin typeface="+mn-lt"/>
              </a:rPr>
              <a:t/>
            </a:r>
            <a:br>
              <a:rPr lang="en-US" sz="3600" b="1" dirty="0" smtClean="0">
                <a:latin typeface="+mn-lt"/>
              </a:rPr>
            </a:br>
            <a:r>
              <a:rPr lang="en-US" sz="3600" b="1" dirty="0" smtClean="0">
                <a:latin typeface="+mn-lt"/>
              </a:rPr>
              <a:t/>
            </a:r>
            <a:br>
              <a:rPr lang="en-US" sz="3600" b="1" dirty="0" smtClean="0">
                <a:latin typeface="+mn-lt"/>
              </a:rPr>
            </a:br>
            <a:r>
              <a:rPr lang="en-US" sz="3600" b="1" dirty="0" smtClean="0">
                <a:latin typeface="+mn-lt"/>
              </a:rPr>
              <a:t>Software Testing Tools</a:t>
            </a:r>
            <a:br>
              <a:rPr lang="en-US" sz="3600" b="1" dirty="0" smtClean="0">
                <a:latin typeface="+mn-lt"/>
              </a:rPr>
            </a:br>
            <a:r>
              <a:rPr lang="en-US" sz="3600" b="1" dirty="0" smtClean="0">
                <a:latin typeface="+mn-lt"/>
              </a:rPr>
              <a:t>Course Review</a:t>
            </a:r>
            <a:endParaRPr lang="en-US" sz="36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06257796"/>
              </p:ext>
            </p:extLst>
          </p:nvPr>
        </p:nvGraphicFramePr>
        <p:xfrm>
          <a:off x="476205" y="5281695"/>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24</a:t>
                      </a:r>
                      <a:endParaRPr lang="en-US" dirty="0"/>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Test Management Tools</a:t>
            </a:r>
            <a:endParaRPr lang="en-US" sz="4000" dirty="0">
              <a:latin typeface="+mn-lt"/>
            </a:endParaRPr>
          </a:p>
        </p:txBody>
      </p:sp>
      <p:sp>
        <p:nvSpPr>
          <p:cNvPr id="4" name="Rectangle 3"/>
          <p:cNvSpPr/>
          <p:nvPr/>
        </p:nvSpPr>
        <p:spPr>
          <a:xfrm>
            <a:off x="287385" y="2088964"/>
            <a:ext cx="8556170" cy="3939540"/>
          </a:xfrm>
          <a:prstGeom prst="rect">
            <a:avLst/>
          </a:prstGeom>
        </p:spPr>
        <p:txBody>
          <a:bodyPr wrap="square">
            <a:spAutoFit/>
          </a:bodyPr>
          <a:lstStyle/>
          <a:p>
            <a:pPr marL="274320" indent="-274320">
              <a:spcBef>
                <a:spcPts val="600"/>
              </a:spcBef>
              <a:buFont typeface="Arial" pitchFamily="34" charset="0"/>
              <a:buChar char="•"/>
            </a:pPr>
            <a:r>
              <a:rPr lang="en-US" sz="2400" b="1" dirty="0" smtClean="0"/>
              <a:t>Test management tools</a:t>
            </a:r>
            <a:r>
              <a:rPr lang="en-US" sz="2400" dirty="0" smtClean="0"/>
              <a:t> are used to store information on how testing is to be done, plan testing activities and report the status of quality assurance activities.</a:t>
            </a:r>
          </a:p>
          <a:p>
            <a:pPr marL="274320" indent="-274320">
              <a:spcBef>
                <a:spcPts val="600"/>
              </a:spcBef>
              <a:buFont typeface="Arial" pitchFamily="34" charset="0"/>
              <a:buChar char="•"/>
            </a:pPr>
            <a:r>
              <a:rPr lang="en-US" sz="2400" dirty="0" smtClean="0"/>
              <a:t>The tools have different approaches to testing and thus have different sets of features. Generally they are used to maintain and plan manual testing, run or gather execution data from automated tests, manage multiple environments and to enter information about found defects.</a:t>
            </a:r>
          </a:p>
          <a:p>
            <a:pPr marL="274320" indent="-274320">
              <a:spcBef>
                <a:spcPts val="600"/>
              </a:spcBef>
              <a:buFont typeface="Arial" pitchFamily="34" charset="0"/>
              <a:buChar char="•"/>
            </a:pPr>
            <a:r>
              <a:rPr lang="en-US" sz="2400" dirty="0" smtClean="0"/>
              <a:t>Many test management tools incorporate requirements managements and defect tracking.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latin typeface="+mn-lt"/>
              </a:rPr>
              <a:t>Test Management Tools</a:t>
            </a:r>
            <a:endParaRPr lang="en-US" dirty="0">
              <a:latin typeface="+mn-lt"/>
            </a:endParaRPr>
          </a:p>
        </p:txBody>
      </p:sp>
      <p:sp>
        <p:nvSpPr>
          <p:cNvPr id="4" name="TextBox 3"/>
          <p:cNvSpPr txBox="1"/>
          <p:nvPr/>
        </p:nvSpPr>
        <p:spPr>
          <a:xfrm>
            <a:off x="277648" y="2142305"/>
            <a:ext cx="8356899" cy="4031873"/>
          </a:xfrm>
          <a:prstGeom prst="rect">
            <a:avLst/>
          </a:prstGeom>
          <a:noFill/>
        </p:spPr>
        <p:txBody>
          <a:bodyPr wrap="square" rtlCol="0">
            <a:spAutoFit/>
          </a:bodyPr>
          <a:lstStyle/>
          <a:p>
            <a:pPr marL="274320" indent="-274320">
              <a:spcBef>
                <a:spcPts val="600"/>
              </a:spcBef>
              <a:buFont typeface="Arial" pitchFamily="34" charset="0"/>
              <a:buChar char="•"/>
            </a:pPr>
            <a:r>
              <a:rPr lang="en-US" sz="2400" dirty="0" smtClean="0"/>
              <a:t>Many tools available</a:t>
            </a:r>
          </a:p>
          <a:p>
            <a:pPr marL="731520" lvl="1" indent="-274320">
              <a:spcBef>
                <a:spcPts val="600"/>
              </a:spcBef>
              <a:buFont typeface="Wingdings" pitchFamily="2" charset="2"/>
              <a:buChar char="§"/>
            </a:pPr>
            <a:r>
              <a:rPr lang="en-US" sz="2400" dirty="0" smtClean="0"/>
              <a:t> </a:t>
            </a:r>
            <a:r>
              <a:rPr lang="en-US" sz="2400" dirty="0" err="1" smtClean="0"/>
              <a:t>Kualitee</a:t>
            </a:r>
            <a:r>
              <a:rPr lang="en-US" sz="2400" dirty="0" smtClean="0"/>
              <a:t> </a:t>
            </a:r>
          </a:p>
          <a:p>
            <a:pPr marL="731520" lvl="1" indent="-274320">
              <a:spcBef>
                <a:spcPts val="600"/>
              </a:spcBef>
              <a:buFont typeface="Wingdings" pitchFamily="2" charset="2"/>
              <a:buChar char="§"/>
            </a:pPr>
            <a:r>
              <a:rPr lang="en-US" sz="2400" dirty="0" smtClean="0"/>
              <a:t>JIRA</a:t>
            </a:r>
          </a:p>
          <a:p>
            <a:pPr marL="731520" lvl="1" indent="-274320">
              <a:spcBef>
                <a:spcPts val="600"/>
              </a:spcBef>
              <a:buFont typeface="Wingdings" pitchFamily="2" charset="2"/>
              <a:buChar char="§"/>
            </a:pPr>
            <a:r>
              <a:rPr lang="en-US" sz="2400" dirty="0" smtClean="0"/>
              <a:t>HP ALM (former Quality Center)</a:t>
            </a:r>
          </a:p>
          <a:p>
            <a:pPr marL="731520" lvl="1" indent="-274320">
              <a:spcBef>
                <a:spcPts val="600"/>
              </a:spcBef>
              <a:buFont typeface="Wingdings" pitchFamily="2" charset="2"/>
              <a:buChar char="§"/>
            </a:pPr>
            <a:r>
              <a:rPr lang="en-US" sz="2400" dirty="0" smtClean="0"/>
              <a:t>Zephyr</a:t>
            </a:r>
          </a:p>
          <a:p>
            <a:pPr marL="731520" lvl="1" indent="-274320">
              <a:spcBef>
                <a:spcPts val="600"/>
              </a:spcBef>
              <a:buFont typeface="Wingdings" pitchFamily="2" charset="2"/>
              <a:buChar char="§"/>
            </a:pPr>
            <a:r>
              <a:rPr lang="en-US" sz="2400" dirty="0" err="1" smtClean="0"/>
              <a:t>SpiraTest</a:t>
            </a:r>
            <a:endParaRPr lang="en-US" sz="2400" dirty="0" smtClean="0"/>
          </a:p>
          <a:p>
            <a:pPr marL="731520" lvl="1" indent="-274320">
              <a:spcBef>
                <a:spcPts val="600"/>
              </a:spcBef>
              <a:buFont typeface="Wingdings" pitchFamily="2" charset="2"/>
              <a:buChar char="§"/>
            </a:pPr>
            <a:r>
              <a:rPr lang="en-US" sz="2400" dirty="0" err="1" smtClean="0"/>
              <a:t>qTest</a:t>
            </a:r>
            <a:r>
              <a:rPr lang="en-US" sz="2400" dirty="0" smtClean="0"/>
              <a:t>  </a:t>
            </a:r>
          </a:p>
          <a:p>
            <a:pPr marL="731520" lvl="1" indent="-274320">
              <a:spcBef>
                <a:spcPts val="600"/>
              </a:spcBef>
              <a:buFont typeface="Wingdings" pitchFamily="2" charset="2"/>
              <a:buChar char="§"/>
            </a:pPr>
            <a:r>
              <a:rPr lang="en-US" sz="2400" dirty="0" smtClean="0"/>
              <a:t> ….</a:t>
            </a:r>
          </a:p>
          <a:p>
            <a:pPr marL="274320" indent="-274320">
              <a:spcBef>
                <a:spcPts val="600"/>
              </a:spcBef>
              <a:buFont typeface="Arial" pitchFamily="34" charset="0"/>
              <a:buChar cha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Course Review</a:t>
            </a:r>
            <a:endParaRPr lang="en-US" dirty="0">
              <a:latin typeface="+mn-lt"/>
            </a:endParaRPr>
          </a:p>
        </p:txBody>
      </p:sp>
      <p:sp>
        <p:nvSpPr>
          <p:cNvPr id="5" name="TextBox 4"/>
          <p:cNvSpPr txBox="1"/>
          <p:nvPr/>
        </p:nvSpPr>
        <p:spPr>
          <a:xfrm>
            <a:off x="421341" y="2129247"/>
            <a:ext cx="8134830" cy="3862596"/>
          </a:xfrm>
          <a:prstGeom prst="rect">
            <a:avLst/>
          </a:prstGeom>
          <a:noFill/>
        </p:spPr>
        <p:txBody>
          <a:bodyPr wrap="square" rtlCol="0">
            <a:spAutoFit/>
          </a:bodyPr>
          <a:lstStyle/>
          <a:p>
            <a:pPr marL="274320" indent="-274320">
              <a:spcBef>
                <a:spcPts val="600"/>
              </a:spcBef>
              <a:buFont typeface="Arial" pitchFamily="34" charset="0"/>
              <a:buChar char="•"/>
            </a:pPr>
            <a:r>
              <a:rPr lang="en-US" sz="2000" dirty="0" smtClean="0"/>
              <a:t>Software quality assurance </a:t>
            </a:r>
          </a:p>
          <a:p>
            <a:pPr marL="274320" indent="-274320">
              <a:spcBef>
                <a:spcPts val="600"/>
              </a:spcBef>
              <a:buFont typeface="Arial" pitchFamily="34" charset="0"/>
              <a:buChar char="•"/>
            </a:pPr>
            <a:r>
              <a:rPr lang="en-US" sz="2000" dirty="0" smtClean="0"/>
              <a:t>Software Testing</a:t>
            </a:r>
          </a:p>
          <a:p>
            <a:pPr marL="274320" indent="-274320">
              <a:spcBef>
                <a:spcPts val="600"/>
              </a:spcBef>
              <a:buFont typeface="Arial" pitchFamily="34" charset="0"/>
              <a:buChar char="•"/>
            </a:pPr>
            <a:r>
              <a:rPr lang="en-US" sz="2000" dirty="0" smtClean="0"/>
              <a:t>Relation between SQA and Software Testing</a:t>
            </a:r>
          </a:p>
          <a:p>
            <a:pPr marL="274320" indent="-274320">
              <a:spcBef>
                <a:spcPts val="600"/>
              </a:spcBef>
              <a:buFont typeface="Arial" pitchFamily="34" charset="0"/>
              <a:buChar char="•"/>
            </a:pPr>
            <a:r>
              <a:rPr lang="en-US" sz="2000" dirty="0" smtClean="0"/>
              <a:t>Difference between SQA and Software Testing</a:t>
            </a:r>
          </a:p>
          <a:p>
            <a:pPr marL="274320" indent="-274320">
              <a:spcBef>
                <a:spcPts val="600"/>
              </a:spcBef>
              <a:buFont typeface="Arial" pitchFamily="34" charset="0"/>
              <a:buChar char="•"/>
            </a:pPr>
            <a:r>
              <a:rPr lang="en-US" sz="2000" dirty="0" smtClean="0"/>
              <a:t>Role of Testing and Inspection in SQA</a:t>
            </a:r>
          </a:p>
          <a:p>
            <a:pPr marL="274320" indent="-274320">
              <a:spcBef>
                <a:spcPts val="600"/>
              </a:spcBef>
              <a:buFont typeface="Arial" pitchFamily="34" charset="0"/>
              <a:buChar char="•"/>
            </a:pPr>
            <a:r>
              <a:rPr lang="en-US" sz="2000" dirty="0" smtClean="0"/>
              <a:t>Verification &amp; Validation</a:t>
            </a:r>
          </a:p>
          <a:p>
            <a:pPr marL="274320" indent="-274320">
              <a:spcBef>
                <a:spcPts val="600"/>
              </a:spcBef>
              <a:buFont typeface="Arial" pitchFamily="34" charset="0"/>
              <a:buChar char="•"/>
            </a:pPr>
            <a:r>
              <a:rPr lang="en-US" sz="2000" dirty="0" smtClean="0"/>
              <a:t>Software Quality and Quality Perspectives</a:t>
            </a:r>
          </a:p>
          <a:p>
            <a:pPr marL="274320" indent="-274320">
              <a:spcBef>
                <a:spcPts val="600"/>
              </a:spcBef>
              <a:buFont typeface="Arial" pitchFamily="34" charset="0"/>
              <a:buChar char="•"/>
            </a:pPr>
            <a:r>
              <a:rPr lang="en-US" sz="2000" dirty="0" smtClean="0"/>
              <a:t>Different Views of Software Quality</a:t>
            </a:r>
          </a:p>
          <a:p>
            <a:pPr marL="274320" indent="-274320">
              <a:spcBef>
                <a:spcPts val="600"/>
              </a:spcBef>
              <a:buFont typeface="Arial" pitchFamily="34" charset="0"/>
              <a:buChar char="•"/>
            </a:pPr>
            <a:r>
              <a:rPr lang="en-US" sz="2000" dirty="0" smtClean="0"/>
              <a:t>Software Quality Characteristics of ISO 9126 Quality Model</a:t>
            </a:r>
          </a:p>
          <a:p>
            <a:pPr marL="274320" indent="-274320">
              <a:spcBef>
                <a:spcPts val="600"/>
              </a:spcBef>
              <a:buFont typeface="Arial" pitchFamily="34" charset="0"/>
              <a:buChar char="•"/>
            </a:pPr>
            <a:r>
              <a:rPr lang="en-US" sz="2000" dirty="0" smtClean="0"/>
              <a:t>Maturity Models – CMM, CMMI, TMM, TPI</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Course Review</a:t>
            </a:r>
            <a:endParaRPr lang="en-US" dirty="0">
              <a:latin typeface="+mn-lt"/>
            </a:endParaRPr>
          </a:p>
        </p:txBody>
      </p:sp>
      <p:sp>
        <p:nvSpPr>
          <p:cNvPr id="4" name="TextBox 3"/>
          <p:cNvSpPr txBox="1"/>
          <p:nvPr/>
        </p:nvSpPr>
        <p:spPr>
          <a:xfrm>
            <a:off x="251522" y="2076989"/>
            <a:ext cx="8513653" cy="4170372"/>
          </a:xfrm>
          <a:prstGeom prst="rect">
            <a:avLst/>
          </a:prstGeom>
          <a:noFill/>
        </p:spPr>
        <p:txBody>
          <a:bodyPr wrap="square" rtlCol="0">
            <a:spAutoFit/>
          </a:bodyPr>
          <a:lstStyle/>
          <a:p>
            <a:pPr marL="274320" indent="-274320">
              <a:spcBef>
                <a:spcPts val="600"/>
              </a:spcBef>
              <a:buFont typeface="Arial" pitchFamily="34" charset="0"/>
              <a:buChar char="•"/>
            </a:pPr>
            <a:r>
              <a:rPr lang="en-US" sz="2000" dirty="0" smtClean="0"/>
              <a:t>Error, Fault, Failure, and Defect/Bug</a:t>
            </a:r>
          </a:p>
          <a:p>
            <a:pPr marL="274320" indent="-274320">
              <a:spcBef>
                <a:spcPts val="600"/>
              </a:spcBef>
              <a:buFont typeface="Arial" pitchFamily="34" charset="0"/>
              <a:buChar char="•"/>
            </a:pPr>
            <a:r>
              <a:rPr lang="en-US" sz="2000" dirty="0" smtClean="0"/>
              <a:t>Concept of Complete Testing</a:t>
            </a:r>
          </a:p>
          <a:p>
            <a:pPr marL="274320" indent="-274320">
              <a:spcBef>
                <a:spcPts val="600"/>
              </a:spcBef>
              <a:buFont typeface="Arial" pitchFamily="34" charset="0"/>
              <a:buChar char="•"/>
            </a:pPr>
            <a:r>
              <a:rPr lang="en-US" sz="2000" dirty="0" smtClean="0"/>
              <a:t>Testing Levels - Unit Testing, Integration Testing, System Testing, Acceptance Testing</a:t>
            </a:r>
          </a:p>
          <a:p>
            <a:pPr marL="274320" indent="-274320">
              <a:spcBef>
                <a:spcPts val="600"/>
              </a:spcBef>
              <a:buFont typeface="Arial" pitchFamily="34" charset="0"/>
              <a:buChar char="•"/>
            </a:pPr>
            <a:r>
              <a:rPr lang="en-US" sz="2000" dirty="0" smtClean="0"/>
              <a:t>Control Flow Testing</a:t>
            </a:r>
          </a:p>
          <a:p>
            <a:pPr marL="274320" indent="-274320">
              <a:spcBef>
                <a:spcPts val="600"/>
              </a:spcBef>
              <a:buFont typeface="Arial" pitchFamily="34" charset="0"/>
              <a:buChar char="•"/>
            </a:pPr>
            <a:r>
              <a:rPr lang="en-US" sz="2000" dirty="0" smtClean="0"/>
              <a:t>Data Flow Testing</a:t>
            </a:r>
          </a:p>
          <a:p>
            <a:pPr marL="274320" indent="-274320">
              <a:spcBef>
                <a:spcPts val="600"/>
              </a:spcBef>
              <a:buFont typeface="Arial" pitchFamily="34" charset="0"/>
              <a:buChar char="•"/>
            </a:pPr>
            <a:r>
              <a:rPr lang="en-US" sz="2000" dirty="0" smtClean="0"/>
              <a:t>Domain Testing</a:t>
            </a:r>
          </a:p>
          <a:p>
            <a:pPr marL="274320" indent="-274320">
              <a:spcBef>
                <a:spcPts val="600"/>
              </a:spcBef>
              <a:buFont typeface="Arial" pitchFamily="34" charset="0"/>
              <a:buChar char="•"/>
            </a:pPr>
            <a:r>
              <a:rPr lang="en-US" sz="2000" dirty="0" smtClean="0"/>
              <a:t>System Test Categories</a:t>
            </a:r>
          </a:p>
          <a:p>
            <a:pPr marL="274320" indent="-274320">
              <a:spcBef>
                <a:spcPts val="600"/>
              </a:spcBef>
              <a:buFont typeface="Arial" pitchFamily="34" charset="0"/>
              <a:buChar char="•"/>
            </a:pPr>
            <a:r>
              <a:rPr lang="en-US" sz="2000" dirty="0" smtClean="0"/>
              <a:t>White-Box and Black-Box Testing – key differences</a:t>
            </a:r>
          </a:p>
          <a:p>
            <a:pPr marL="274320" indent="-274320">
              <a:spcBef>
                <a:spcPts val="600"/>
              </a:spcBef>
              <a:buFont typeface="Arial" pitchFamily="34" charset="0"/>
              <a:buChar char="•"/>
            </a:pPr>
            <a:r>
              <a:rPr lang="en-US" sz="2000" dirty="0" smtClean="0"/>
              <a:t>Manual Testing vs. Automated Testing – Advantages and Disadvantages </a:t>
            </a:r>
          </a:p>
          <a:p>
            <a:pPr marL="274320" indent="-274320">
              <a:spcBef>
                <a:spcPts val="600"/>
              </a:spcBef>
              <a:buFont typeface="Arial" pitchFamily="34" charset="0"/>
              <a:buChar char="•"/>
            </a:pPr>
            <a:r>
              <a:rPr lang="en-US" sz="2000" dirty="0" smtClean="0"/>
              <a:t>QA activities in Software Processes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Course Review</a:t>
            </a:r>
            <a:endParaRPr lang="en-US" dirty="0">
              <a:latin typeface="+mn-lt"/>
            </a:endParaRPr>
          </a:p>
        </p:txBody>
      </p:sp>
      <p:sp>
        <p:nvSpPr>
          <p:cNvPr id="4" name="TextBox 3"/>
          <p:cNvSpPr txBox="1"/>
          <p:nvPr/>
        </p:nvSpPr>
        <p:spPr>
          <a:xfrm>
            <a:off x="316836" y="2129243"/>
            <a:ext cx="8474465" cy="4555093"/>
          </a:xfrm>
          <a:prstGeom prst="rect">
            <a:avLst/>
          </a:prstGeom>
          <a:noFill/>
        </p:spPr>
        <p:txBody>
          <a:bodyPr wrap="square" rtlCol="0">
            <a:spAutoFit/>
          </a:bodyPr>
          <a:lstStyle/>
          <a:p>
            <a:pPr marL="274320" indent="-274320">
              <a:spcBef>
                <a:spcPts val="600"/>
              </a:spcBef>
              <a:buFont typeface="Arial" pitchFamily="34" charset="0"/>
              <a:buChar char="•"/>
            </a:pPr>
            <a:r>
              <a:rPr lang="en-US" sz="2000" dirty="0" smtClean="0"/>
              <a:t>Defect Prevention, Defect Reduction and Defect Containment</a:t>
            </a:r>
          </a:p>
          <a:p>
            <a:pPr marL="274320" indent="-274320">
              <a:spcBef>
                <a:spcPts val="600"/>
              </a:spcBef>
              <a:buFont typeface="Arial" pitchFamily="34" charset="0"/>
              <a:buChar char="•"/>
            </a:pPr>
            <a:r>
              <a:rPr lang="en-US" sz="2000" dirty="0" smtClean="0"/>
              <a:t>Software Quality Engineering (SQE) Process and activities </a:t>
            </a:r>
          </a:p>
          <a:p>
            <a:pPr marL="274320" indent="-274320">
              <a:spcBef>
                <a:spcPts val="600"/>
              </a:spcBef>
              <a:buFont typeface="Arial" pitchFamily="34" charset="0"/>
              <a:buChar char="•"/>
            </a:pPr>
            <a:r>
              <a:rPr lang="en-US" sz="2000" dirty="0" smtClean="0"/>
              <a:t>Seven Principles of Testing</a:t>
            </a:r>
          </a:p>
          <a:p>
            <a:pPr marL="274320" indent="-274320">
              <a:spcBef>
                <a:spcPts val="600"/>
              </a:spcBef>
              <a:buFont typeface="Arial" pitchFamily="34" charset="0"/>
              <a:buChar char="•"/>
            </a:pPr>
            <a:r>
              <a:rPr lang="en-US" sz="2000" dirty="0" smtClean="0"/>
              <a:t>Testing vs. Debugging</a:t>
            </a:r>
          </a:p>
          <a:p>
            <a:pPr marL="274320" indent="-274320">
              <a:spcBef>
                <a:spcPts val="600"/>
              </a:spcBef>
              <a:buFont typeface="Arial" pitchFamily="34" charset="0"/>
              <a:buChar char="•"/>
            </a:pPr>
            <a:r>
              <a:rPr lang="en-US" sz="2000" dirty="0" smtClean="0"/>
              <a:t>Comparing the role of developer (programmer) and test engineer in a software project</a:t>
            </a:r>
          </a:p>
          <a:p>
            <a:pPr marL="274320" indent="-274320">
              <a:spcBef>
                <a:spcPts val="600"/>
              </a:spcBef>
              <a:buFont typeface="Arial" pitchFamily="34" charset="0"/>
              <a:buChar char="•"/>
            </a:pPr>
            <a:r>
              <a:rPr lang="en-US" sz="2000" dirty="0" smtClean="0"/>
              <a:t>Criteria for when to stop testing in a software development project</a:t>
            </a:r>
          </a:p>
          <a:p>
            <a:pPr marL="274320" indent="-274320">
              <a:spcBef>
                <a:spcPts val="600"/>
              </a:spcBef>
              <a:buFont typeface="Arial" pitchFamily="34" charset="0"/>
              <a:buChar char="•"/>
            </a:pPr>
            <a:r>
              <a:rPr lang="en-US" sz="2000" dirty="0" smtClean="0"/>
              <a:t>Major testing activities in the Generic Testing Process</a:t>
            </a:r>
          </a:p>
          <a:p>
            <a:pPr marL="274320" indent="-274320">
              <a:spcBef>
                <a:spcPts val="600"/>
              </a:spcBef>
              <a:buFont typeface="Arial" pitchFamily="34" charset="0"/>
              <a:buChar char="•"/>
            </a:pPr>
            <a:r>
              <a:rPr lang="en-US" sz="2000" dirty="0" smtClean="0"/>
              <a:t>Different Roles in Major Testing Activities</a:t>
            </a:r>
          </a:p>
          <a:p>
            <a:pPr marL="274320" indent="-274320">
              <a:spcBef>
                <a:spcPts val="600"/>
              </a:spcBef>
              <a:buFont typeface="Arial" pitchFamily="34" charset="0"/>
              <a:buChar char="•"/>
            </a:pPr>
            <a:r>
              <a:rPr lang="en-US" sz="2000" dirty="0" smtClean="0"/>
              <a:t>Test Team Organization –Vertical, Horizontal and Mixed Models</a:t>
            </a:r>
          </a:p>
          <a:p>
            <a:pPr marL="274320" indent="-274320">
              <a:spcBef>
                <a:spcPts val="600"/>
              </a:spcBef>
              <a:buFont typeface="Arial" pitchFamily="34" charset="0"/>
              <a:buChar char="•"/>
            </a:pPr>
            <a:r>
              <a:rPr lang="en-US" sz="2000" dirty="0" smtClean="0"/>
              <a:t>Pre-requisites for test automation, Software Testing Tools</a:t>
            </a:r>
          </a:p>
          <a:p>
            <a:pPr marL="274320" indent="-274320">
              <a:spcBef>
                <a:spcPts val="600"/>
              </a:spcBef>
              <a:buFont typeface="Arial" pitchFamily="34" charset="0"/>
              <a:buChar char="•"/>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Lecture Outline</a:t>
            </a:r>
          </a:p>
        </p:txBody>
      </p:sp>
      <p:sp>
        <p:nvSpPr>
          <p:cNvPr id="3" name="Subtitle 2"/>
          <p:cNvSpPr>
            <a:spLocks noGrp="1"/>
          </p:cNvSpPr>
          <p:nvPr>
            <p:ph type="subTitle" idx="1"/>
          </p:nvPr>
        </p:nvSpPr>
        <p:spPr>
          <a:xfrm>
            <a:off x="382193" y="2220688"/>
            <a:ext cx="8464798" cy="4180114"/>
          </a:xfrm>
        </p:spPr>
        <p:txBody>
          <a:bodyPr>
            <a:noAutofit/>
          </a:bodyPr>
          <a:lstStyle/>
          <a:p>
            <a:pPr marL="274320" indent="-274320">
              <a:spcBef>
                <a:spcPts val="600"/>
              </a:spcBef>
              <a:buClrTx/>
              <a:buSzPct val="100000"/>
              <a:buFont typeface="Arial" pitchFamily="34" charset="0"/>
              <a:buChar char="•"/>
            </a:pPr>
            <a:r>
              <a:rPr lang="en-US" sz="2800" dirty="0" smtClean="0">
                <a:solidFill>
                  <a:schemeClr val="tx1"/>
                </a:solidFill>
              </a:rPr>
              <a:t>Advantages of Automated Testing</a:t>
            </a:r>
          </a:p>
          <a:p>
            <a:pPr marL="274320" indent="-274320">
              <a:spcBef>
                <a:spcPts val="600"/>
              </a:spcBef>
              <a:buClrTx/>
              <a:buSzPct val="100000"/>
              <a:buFont typeface="Arial" pitchFamily="34" charset="0"/>
              <a:buChar char="•"/>
            </a:pPr>
            <a:r>
              <a:rPr lang="en-US" sz="2800" dirty="0" smtClean="0">
                <a:solidFill>
                  <a:schemeClr val="tx1"/>
                </a:solidFill>
              </a:rPr>
              <a:t>Software Testing Tools</a:t>
            </a:r>
          </a:p>
          <a:p>
            <a:pPr marL="274320" indent="-274320">
              <a:spcBef>
                <a:spcPts val="600"/>
              </a:spcBef>
              <a:buClrTx/>
              <a:buSzPct val="100000"/>
              <a:buFont typeface="Arial" pitchFamily="34" charset="0"/>
              <a:buChar char="•"/>
            </a:pPr>
            <a:r>
              <a:rPr lang="en-US" sz="2800" dirty="0" smtClean="0">
                <a:solidFill>
                  <a:schemeClr val="tx1"/>
                </a:solidFill>
              </a:rPr>
              <a:t>Course Review</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1985557"/>
            <a:ext cx="8395113" cy="4047262"/>
          </a:xfrm>
          <a:prstGeom prst="rect">
            <a:avLst/>
          </a:prstGeom>
          <a:noFill/>
        </p:spPr>
        <p:txBody>
          <a:bodyPr wrap="square" rtlCol="0">
            <a:spAutoFit/>
          </a:bodyPr>
          <a:lstStyle/>
          <a:p>
            <a:pPr marL="274320" indent="-274320">
              <a:spcBef>
                <a:spcPts val="600"/>
              </a:spcBef>
              <a:buClrTx/>
              <a:buSzPct val="100000"/>
              <a:buFont typeface="Arial" pitchFamily="34" charset="0"/>
              <a:buChar char="•"/>
            </a:pPr>
            <a:r>
              <a:rPr lang="en-US" sz="2800" b="1" dirty="0" smtClean="0">
                <a:solidFill>
                  <a:srgbClr val="FF0000"/>
                </a:solidFill>
              </a:rPr>
              <a:t>Objectives</a:t>
            </a:r>
            <a:r>
              <a:rPr lang="en-US" sz="2800" dirty="0" smtClean="0"/>
              <a:t>: To understand the advantages of automated testing over manual testing, to understand different types of software testing tools, to review all the topics that have been covered.</a:t>
            </a:r>
          </a:p>
          <a:p>
            <a:pPr marL="274320" indent="-274320">
              <a:spcBef>
                <a:spcPts val="600"/>
              </a:spcBef>
              <a:buSzPct val="100000"/>
              <a:buFont typeface="Arial" pitchFamily="34" charset="0"/>
              <a:buChar char="•"/>
            </a:pPr>
            <a:r>
              <a:rPr lang="en-US" sz="2800" dirty="0" smtClean="0"/>
              <a:t> </a:t>
            </a:r>
            <a:r>
              <a:rPr lang="en-US" sz="2800" b="1" dirty="0" smtClean="0">
                <a:solidFill>
                  <a:srgbClr val="FF0000"/>
                </a:solidFill>
              </a:rPr>
              <a:t>Outcomes</a:t>
            </a:r>
            <a:r>
              <a:rPr lang="en-US" sz="2800" dirty="0" smtClean="0"/>
              <a:t>: Students are expected to be able to explain the advantages of automated testing over manual testing, be able to explain different types of testing tools, be able to explain all about testing and quality assurance.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Advantages of Automated Testing</a:t>
            </a:r>
            <a:endParaRPr lang="en-US" sz="3600" dirty="0">
              <a:latin typeface="+mn-lt"/>
            </a:endParaRPr>
          </a:p>
        </p:txBody>
      </p:sp>
      <p:sp>
        <p:nvSpPr>
          <p:cNvPr id="4" name="TextBox 3"/>
          <p:cNvSpPr txBox="1"/>
          <p:nvPr/>
        </p:nvSpPr>
        <p:spPr>
          <a:xfrm>
            <a:off x="316837" y="2076986"/>
            <a:ext cx="8211735" cy="3954929"/>
          </a:xfrm>
          <a:prstGeom prst="rect">
            <a:avLst/>
          </a:prstGeom>
          <a:noFill/>
        </p:spPr>
        <p:txBody>
          <a:bodyPr wrap="square" rtlCol="0">
            <a:spAutoFit/>
          </a:bodyPr>
          <a:lstStyle/>
          <a:p>
            <a:pPr marL="274320" indent="-274320">
              <a:spcBef>
                <a:spcPts val="600"/>
              </a:spcBef>
              <a:buFont typeface="Arial" pitchFamily="34" charset="0"/>
              <a:buChar char="•"/>
            </a:pPr>
            <a:r>
              <a:rPr lang="en-US" sz="2400" dirty="0" smtClean="0"/>
              <a:t>Automated testing is the testing of software with the assistance of software testing tools</a:t>
            </a:r>
          </a:p>
          <a:p>
            <a:pPr marL="274320" indent="-274320">
              <a:spcBef>
                <a:spcPts val="600"/>
              </a:spcBef>
              <a:buFont typeface="Arial" pitchFamily="34" charset="0"/>
              <a:buChar char="•"/>
            </a:pPr>
            <a:r>
              <a:rPr lang="en-US" sz="2400" dirty="0" smtClean="0"/>
              <a:t>There are many advantages of automated testing over manual testing.</a:t>
            </a:r>
          </a:p>
          <a:p>
            <a:pPr marL="822960" lvl="2" indent="-365760">
              <a:spcBef>
                <a:spcPts val="600"/>
              </a:spcBef>
            </a:pPr>
            <a:r>
              <a:rPr lang="en-US" sz="2000" b="1" dirty="0" smtClean="0">
                <a:cs typeface="Times New Roman" pitchFamily="18" charset="0"/>
                <a:sym typeface="Symbol"/>
              </a:rPr>
              <a:t></a:t>
            </a:r>
            <a:r>
              <a:rPr lang="en-US" sz="2000" dirty="0" smtClean="0">
                <a:cs typeface="Times New Roman" pitchFamily="18" charset="0"/>
                <a:sym typeface="Symbol"/>
              </a:rPr>
              <a:t> </a:t>
            </a:r>
            <a:r>
              <a:rPr lang="en-US" sz="2000" dirty="0" smtClean="0">
                <a:cs typeface="Times New Roman" pitchFamily="18" charset="0"/>
              </a:rPr>
              <a:t>Fast</a:t>
            </a:r>
          </a:p>
          <a:p>
            <a:pPr marL="822960" lvl="2" indent="-365760">
              <a:spcBef>
                <a:spcPts val="600"/>
              </a:spcBef>
            </a:pPr>
            <a:r>
              <a:rPr lang="en-US" sz="2000" b="1" dirty="0" smtClean="0">
                <a:cs typeface="Times New Roman" pitchFamily="18" charset="0"/>
                <a:sym typeface="Symbol"/>
              </a:rPr>
              <a:t> </a:t>
            </a:r>
            <a:r>
              <a:rPr lang="en-US" sz="2000" dirty="0" smtClean="0">
                <a:cs typeface="Times New Roman" pitchFamily="18" charset="0"/>
              </a:rPr>
              <a:t>Repeatable </a:t>
            </a:r>
          </a:p>
          <a:p>
            <a:pPr marL="822960" lvl="2" indent="-365760">
              <a:spcBef>
                <a:spcPts val="600"/>
              </a:spcBef>
            </a:pPr>
            <a:r>
              <a:rPr lang="en-US" sz="2000" b="1" dirty="0" smtClean="0">
                <a:cs typeface="Times New Roman" pitchFamily="18" charset="0"/>
                <a:sym typeface="Symbol"/>
              </a:rPr>
              <a:t> </a:t>
            </a:r>
            <a:r>
              <a:rPr lang="en-US" sz="2000" dirty="0" smtClean="0">
                <a:cs typeface="Times New Roman" pitchFamily="18" charset="0"/>
              </a:rPr>
              <a:t>Reliable </a:t>
            </a:r>
          </a:p>
          <a:p>
            <a:pPr marL="822960" lvl="2" indent="-365760">
              <a:spcBef>
                <a:spcPts val="600"/>
              </a:spcBef>
            </a:pPr>
            <a:r>
              <a:rPr lang="en-US" sz="2000" b="1" dirty="0" smtClean="0">
                <a:cs typeface="Times New Roman" pitchFamily="18" charset="0"/>
                <a:sym typeface="Symbol"/>
              </a:rPr>
              <a:t> </a:t>
            </a:r>
            <a:r>
              <a:rPr lang="en-US" sz="2000" dirty="0" smtClean="0">
                <a:cs typeface="Times New Roman" pitchFamily="18" charset="0"/>
              </a:rPr>
              <a:t>Reusable</a:t>
            </a:r>
          </a:p>
          <a:p>
            <a:pPr marL="822960" lvl="2" indent="-365760">
              <a:spcBef>
                <a:spcPts val="600"/>
              </a:spcBef>
            </a:pPr>
            <a:r>
              <a:rPr lang="en-US" sz="2000" b="1" dirty="0" smtClean="0">
                <a:cs typeface="Times New Roman" pitchFamily="18" charset="0"/>
                <a:sym typeface="Symbol"/>
              </a:rPr>
              <a:t> </a:t>
            </a:r>
            <a:r>
              <a:rPr lang="en-US" sz="2000" dirty="0" smtClean="0">
                <a:cs typeface="Times New Roman" pitchFamily="18" charset="0"/>
              </a:rPr>
              <a:t>Programmable</a:t>
            </a:r>
          </a:p>
          <a:p>
            <a:pPr marL="822960" lvl="2" indent="-365760">
              <a:spcBef>
                <a:spcPts val="600"/>
              </a:spcBef>
            </a:pPr>
            <a:r>
              <a:rPr lang="en-US" sz="2000" b="1" dirty="0" smtClean="0">
                <a:cs typeface="Times New Roman" pitchFamily="18" charset="0"/>
                <a:sym typeface="Symbol"/>
              </a:rPr>
              <a:t> </a:t>
            </a:r>
            <a:r>
              <a:rPr lang="en-US" sz="2000" dirty="0" smtClean="0">
                <a:cs typeface="Times New Roman" pitchFamily="18" charset="0"/>
              </a:rPr>
              <a:t>Saves time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Software Testing Tools</a:t>
            </a:r>
            <a:endParaRPr lang="en-US" sz="4000" dirty="0">
              <a:latin typeface="+mn-lt"/>
            </a:endParaRPr>
          </a:p>
        </p:txBody>
      </p:sp>
      <p:sp>
        <p:nvSpPr>
          <p:cNvPr id="5" name="TextBox 4"/>
          <p:cNvSpPr txBox="1"/>
          <p:nvPr/>
        </p:nvSpPr>
        <p:spPr>
          <a:xfrm>
            <a:off x="421341" y="2103120"/>
            <a:ext cx="8017265" cy="4078039"/>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t>There are different types of software testing tools</a:t>
            </a:r>
          </a:p>
          <a:p>
            <a:pPr marL="274320" indent="-274320">
              <a:spcBef>
                <a:spcPts val="600"/>
              </a:spcBef>
              <a:buFont typeface="Arial" pitchFamily="34" charset="0"/>
              <a:buChar char="•"/>
            </a:pPr>
            <a:r>
              <a:rPr lang="en-US" sz="2800" dirty="0" smtClean="0"/>
              <a:t>Many tools available – commercial and open source</a:t>
            </a:r>
          </a:p>
          <a:p>
            <a:pPr marL="274320" indent="-274320">
              <a:spcBef>
                <a:spcPts val="600"/>
              </a:spcBef>
              <a:buFont typeface="Arial" pitchFamily="34" charset="0"/>
              <a:buChar char="•"/>
            </a:pPr>
            <a:r>
              <a:rPr lang="en-US" sz="2800" dirty="0" smtClean="0"/>
              <a:t>No single classification of testing tools</a:t>
            </a:r>
          </a:p>
          <a:p>
            <a:pPr marL="731520" lvl="1" indent="-274320">
              <a:spcBef>
                <a:spcPts val="600"/>
              </a:spcBef>
              <a:buFont typeface="Wingdings" pitchFamily="2" charset="2"/>
              <a:buChar char="§"/>
            </a:pPr>
            <a:r>
              <a:rPr lang="en-US" sz="2800" dirty="0" smtClean="0">
                <a:solidFill>
                  <a:srgbClr val="FF0000"/>
                </a:solidFill>
              </a:rPr>
              <a:t>Functional and Regression Testing Tools</a:t>
            </a:r>
          </a:p>
          <a:p>
            <a:pPr marL="731520" lvl="1" indent="-274320">
              <a:spcBef>
                <a:spcPts val="600"/>
              </a:spcBef>
              <a:buFont typeface="Wingdings" pitchFamily="2" charset="2"/>
              <a:buChar char="§"/>
            </a:pPr>
            <a:r>
              <a:rPr lang="en-US" sz="2800" dirty="0" smtClean="0">
                <a:solidFill>
                  <a:srgbClr val="FF0000"/>
                </a:solidFill>
              </a:rPr>
              <a:t>Performance Testing Tools</a:t>
            </a:r>
          </a:p>
          <a:p>
            <a:pPr marL="731520" lvl="1" indent="-274320">
              <a:spcBef>
                <a:spcPts val="600"/>
              </a:spcBef>
              <a:buFont typeface="Wingdings" pitchFamily="2" charset="2"/>
              <a:buChar char="§"/>
            </a:pPr>
            <a:r>
              <a:rPr lang="en-US" sz="2800" dirty="0" smtClean="0">
                <a:solidFill>
                  <a:srgbClr val="FF0000"/>
                </a:solidFill>
              </a:rPr>
              <a:t>Defect/Bug Tracking Tools</a:t>
            </a:r>
          </a:p>
          <a:p>
            <a:pPr marL="731520" lvl="1" indent="-274320">
              <a:spcBef>
                <a:spcPts val="600"/>
              </a:spcBef>
              <a:buFont typeface="Wingdings" pitchFamily="2" charset="2"/>
              <a:buChar char="§"/>
            </a:pPr>
            <a:r>
              <a:rPr lang="en-US" sz="2800" dirty="0" smtClean="0">
                <a:solidFill>
                  <a:srgbClr val="FF0000"/>
                </a:solidFill>
              </a:rPr>
              <a:t>Test Management Tools</a:t>
            </a:r>
          </a:p>
          <a:p>
            <a:pPr marL="731520" lvl="1" indent="-274320">
              <a:spcBef>
                <a:spcPts val="600"/>
              </a:spcBef>
              <a:buFont typeface="Wingdings" pitchFamily="2" charset="2"/>
              <a:buChar char="§"/>
            </a:pPr>
            <a:r>
              <a:rPr lang="en-US" sz="2800" dirty="0" smtClean="0">
                <a:solidFill>
                  <a:srgbClr val="FF0000"/>
                </a:solidFill>
              </a:rPr>
              <a:t>…</a:t>
            </a:r>
            <a:endParaRPr lang="en-US"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lvl="1" algn="l" rtl="0">
              <a:lnSpc>
                <a:spcPts val="4600"/>
              </a:lnSpc>
              <a:spcBef>
                <a:spcPct val="0"/>
              </a:spcBef>
            </a:pPr>
            <a:r>
              <a:rPr lang="en-US" sz="3200" dirty="0" smtClean="0">
                <a:solidFill>
                  <a:schemeClr val="bg1"/>
                </a:solidFill>
                <a:latin typeface="+mn-lt"/>
              </a:rPr>
              <a:t/>
            </a:r>
            <a:br>
              <a:rPr lang="en-US" sz="3200" dirty="0" smtClean="0">
                <a:solidFill>
                  <a:schemeClr val="bg1"/>
                </a:solidFill>
                <a:latin typeface="+mn-lt"/>
              </a:rPr>
            </a:br>
            <a:r>
              <a:rPr lang="en-US" sz="3200" dirty="0" smtClean="0">
                <a:solidFill>
                  <a:schemeClr val="bg1"/>
                </a:solidFill>
                <a:latin typeface="+mn-lt"/>
              </a:rPr>
              <a:t>Functional and Regression Testing Tools</a:t>
            </a:r>
            <a:endParaRPr lang="en-US" sz="3200" dirty="0">
              <a:solidFill>
                <a:schemeClr val="bg1"/>
              </a:solidFill>
              <a:latin typeface="+mn-lt"/>
            </a:endParaRPr>
          </a:p>
        </p:txBody>
      </p:sp>
      <p:sp>
        <p:nvSpPr>
          <p:cNvPr id="4" name="TextBox 3"/>
          <p:cNvSpPr txBox="1"/>
          <p:nvPr/>
        </p:nvSpPr>
        <p:spPr>
          <a:xfrm>
            <a:off x="277648" y="1998610"/>
            <a:ext cx="8592032" cy="4370427"/>
          </a:xfrm>
          <a:prstGeom prst="rect">
            <a:avLst/>
          </a:prstGeom>
          <a:noFill/>
        </p:spPr>
        <p:txBody>
          <a:bodyPr wrap="square" rtlCol="0">
            <a:spAutoFit/>
          </a:bodyPr>
          <a:lstStyle/>
          <a:p>
            <a:pPr marL="274320" indent="-274320">
              <a:spcBef>
                <a:spcPts val="600"/>
              </a:spcBef>
              <a:buFont typeface="Arial" pitchFamily="34" charset="0"/>
              <a:buChar char="•"/>
            </a:pPr>
            <a:r>
              <a:rPr lang="en-US" sz="2400" dirty="0" smtClean="0">
                <a:solidFill>
                  <a:srgbClr val="FF0000"/>
                </a:solidFill>
              </a:rPr>
              <a:t>Are used for functional and regression testing</a:t>
            </a:r>
          </a:p>
          <a:p>
            <a:pPr marL="274320" indent="-274320">
              <a:spcBef>
                <a:spcPts val="600"/>
              </a:spcBef>
              <a:buFont typeface="Arial" pitchFamily="34" charset="0"/>
              <a:buChar char="•"/>
            </a:pPr>
            <a:r>
              <a:rPr lang="en-US" sz="2400" dirty="0" smtClean="0">
                <a:solidFill>
                  <a:srgbClr val="0000FF"/>
                </a:solidFill>
              </a:rPr>
              <a:t>Many tools available – commercial &amp; open source</a:t>
            </a:r>
          </a:p>
          <a:p>
            <a:pPr marL="731520" lvl="1" indent="-274320">
              <a:spcBef>
                <a:spcPts val="600"/>
              </a:spcBef>
              <a:buFont typeface="Wingdings" pitchFamily="2" charset="2"/>
              <a:buChar char="§"/>
            </a:pPr>
            <a:r>
              <a:rPr lang="en-US" sz="2000" dirty="0" smtClean="0"/>
              <a:t>Selenium</a:t>
            </a:r>
          </a:p>
          <a:p>
            <a:pPr marL="731520" lvl="1" indent="-274320">
              <a:spcBef>
                <a:spcPts val="600"/>
              </a:spcBef>
              <a:buFont typeface="Wingdings" pitchFamily="2" charset="2"/>
              <a:buChar char="§"/>
            </a:pPr>
            <a:r>
              <a:rPr lang="en-US" sz="2000" dirty="0" smtClean="0"/>
              <a:t>HP-UFT (Unified Functional Testing)</a:t>
            </a:r>
          </a:p>
          <a:p>
            <a:pPr marL="1188720" lvl="2" indent="-274320">
              <a:spcBef>
                <a:spcPts val="600"/>
              </a:spcBef>
              <a:buFont typeface="Arial" pitchFamily="34" charset="0"/>
              <a:buChar char="•"/>
            </a:pPr>
            <a:r>
              <a:rPr lang="en-US" sz="2000" dirty="0" smtClean="0"/>
              <a:t>former QTP (Quick Test Professional)</a:t>
            </a:r>
          </a:p>
          <a:p>
            <a:pPr marL="731520" lvl="1" indent="-274320">
              <a:spcBef>
                <a:spcPts val="600"/>
              </a:spcBef>
              <a:buFont typeface="Wingdings" pitchFamily="2" charset="2"/>
              <a:buChar char="§"/>
            </a:pPr>
            <a:r>
              <a:rPr lang="en-US" sz="2000" dirty="0" err="1" smtClean="0"/>
              <a:t>Ranorex</a:t>
            </a:r>
            <a:r>
              <a:rPr lang="en-US" sz="2000" dirty="0" smtClean="0"/>
              <a:t> Studio</a:t>
            </a:r>
          </a:p>
          <a:p>
            <a:pPr marL="731520" lvl="1" indent="-274320">
              <a:spcBef>
                <a:spcPts val="600"/>
              </a:spcBef>
              <a:buFont typeface="Wingdings" pitchFamily="2" charset="2"/>
              <a:buChar char="§"/>
            </a:pPr>
            <a:r>
              <a:rPr lang="en-US" sz="2000" dirty="0" err="1" smtClean="0"/>
              <a:t>Katalon</a:t>
            </a:r>
            <a:r>
              <a:rPr lang="en-US" sz="2000" dirty="0" smtClean="0"/>
              <a:t> Studio</a:t>
            </a:r>
          </a:p>
          <a:p>
            <a:pPr marL="731520" lvl="1" indent="-274320">
              <a:spcBef>
                <a:spcPts val="600"/>
              </a:spcBef>
              <a:buFont typeface="Wingdings" pitchFamily="2" charset="2"/>
              <a:buChar char="§"/>
            </a:pPr>
            <a:r>
              <a:rPr lang="en-US" sz="2000" dirty="0" err="1" smtClean="0"/>
              <a:t>TestComplete</a:t>
            </a:r>
            <a:endParaRPr lang="en-US" sz="2000" dirty="0" smtClean="0"/>
          </a:p>
          <a:p>
            <a:pPr marL="731520" lvl="1" indent="-274320">
              <a:spcBef>
                <a:spcPts val="600"/>
              </a:spcBef>
              <a:buFont typeface="Wingdings" pitchFamily="2" charset="2"/>
              <a:buChar char="§"/>
            </a:pPr>
            <a:r>
              <a:rPr lang="en-US" sz="2000" dirty="0" smtClean="0"/>
              <a:t>IBM Rational Functional Tester</a:t>
            </a:r>
          </a:p>
          <a:p>
            <a:pPr marL="731520" lvl="1" indent="-274320">
              <a:spcBef>
                <a:spcPts val="600"/>
              </a:spcBef>
              <a:buFont typeface="Wingdings" pitchFamily="2" charset="2"/>
              <a:buChar char="§"/>
            </a:pPr>
            <a:r>
              <a:rPr lang="en-US" sz="2000" dirty="0" err="1" smtClean="0"/>
              <a:t>Sahi</a:t>
            </a:r>
            <a:r>
              <a:rPr lang="en-US" sz="2000" dirty="0" smtClean="0"/>
              <a:t> Pro</a:t>
            </a:r>
          </a:p>
          <a:p>
            <a:pPr marL="731520" lvl="1" indent="-274320">
              <a:spcBef>
                <a:spcPts val="600"/>
              </a:spcBef>
              <a:buFont typeface="Wingdings" pitchFamily="2" charset="2"/>
              <a:buChar char="§"/>
            </a:pPr>
            <a:r>
              <a:rPr lang="en-US" sz="2000" dirty="0" smtClean="0"/>
              <a: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lvl="1" algn="l" rtl="0">
              <a:lnSpc>
                <a:spcPts val="4600"/>
              </a:lnSpc>
              <a:spcBef>
                <a:spcPct val="0"/>
              </a:spcBef>
            </a:pPr>
            <a:r>
              <a:rPr lang="en-US" sz="3600" dirty="0" smtClean="0">
                <a:solidFill>
                  <a:schemeClr val="bg1"/>
                </a:solidFill>
                <a:latin typeface="+mn-lt"/>
              </a:rPr>
              <a:t>Performance Testing Tools</a:t>
            </a:r>
            <a:endParaRPr lang="en-US" sz="3600" dirty="0">
              <a:solidFill>
                <a:schemeClr val="bg1"/>
              </a:solidFill>
              <a:latin typeface="+mn-lt"/>
            </a:endParaRPr>
          </a:p>
        </p:txBody>
      </p:sp>
      <p:sp>
        <p:nvSpPr>
          <p:cNvPr id="4" name="TextBox 3"/>
          <p:cNvSpPr txBox="1"/>
          <p:nvPr/>
        </p:nvSpPr>
        <p:spPr>
          <a:xfrm>
            <a:off x="316837" y="2090053"/>
            <a:ext cx="8487528" cy="4355038"/>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solidFill>
                  <a:srgbClr val="FF0000"/>
                </a:solidFill>
              </a:rPr>
              <a:t>Are used to test performance of a system.</a:t>
            </a:r>
            <a:r>
              <a:rPr lang="en-US" sz="2800" i="1" dirty="0" smtClean="0">
                <a:solidFill>
                  <a:srgbClr val="0000FF"/>
                </a:solidFill>
              </a:rPr>
              <a:t> </a:t>
            </a:r>
          </a:p>
          <a:p>
            <a:pPr marL="274320" indent="-274320">
              <a:spcBef>
                <a:spcPts val="600"/>
              </a:spcBef>
              <a:buFont typeface="Arial" pitchFamily="34" charset="0"/>
              <a:buChar char="•"/>
            </a:pPr>
            <a:r>
              <a:rPr lang="en-US" sz="2800" dirty="0" smtClean="0">
                <a:solidFill>
                  <a:srgbClr val="FF0000"/>
                </a:solidFill>
              </a:rPr>
              <a:t>Evaluate the compliance of a system with specified performance requirements. </a:t>
            </a:r>
          </a:p>
          <a:p>
            <a:pPr marL="822960" lvl="3" indent="-274320">
              <a:spcBef>
                <a:spcPts val="600"/>
              </a:spcBef>
              <a:buFont typeface="Arial" pitchFamily="34" charset="0"/>
              <a:buChar char="•"/>
            </a:pPr>
            <a:r>
              <a:rPr lang="en-US" sz="2400" b="1" dirty="0" smtClean="0"/>
              <a:t>Speed</a:t>
            </a:r>
            <a:r>
              <a:rPr lang="en-US" sz="2400" dirty="0" smtClean="0"/>
              <a:t> – It determines whether the application responds quickly.</a:t>
            </a:r>
          </a:p>
          <a:p>
            <a:pPr marL="822960" lvl="3" indent="-274320">
              <a:spcBef>
                <a:spcPts val="600"/>
              </a:spcBef>
              <a:buFont typeface="Arial" pitchFamily="34" charset="0"/>
              <a:buChar char="•"/>
            </a:pPr>
            <a:r>
              <a:rPr lang="en-US" sz="2400" b="1" dirty="0" smtClean="0"/>
              <a:t>Scalability</a:t>
            </a:r>
            <a:r>
              <a:rPr lang="en-US" sz="2400" dirty="0" smtClean="0"/>
              <a:t> – It determines maximum user load the software application can handle.</a:t>
            </a:r>
          </a:p>
          <a:p>
            <a:pPr marL="822960" lvl="3" indent="-274320">
              <a:spcBef>
                <a:spcPts val="600"/>
              </a:spcBef>
              <a:buFont typeface="Arial" pitchFamily="34" charset="0"/>
              <a:buChar char="•"/>
            </a:pPr>
            <a:r>
              <a:rPr lang="en-US" sz="2400" b="1" dirty="0" smtClean="0"/>
              <a:t>Stability</a:t>
            </a:r>
            <a:r>
              <a:rPr lang="en-US" sz="2400" dirty="0" smtClean="0"/>
              <a:t> – It determines if the application is stable under varying loads.</a:t>
            </a:r>
          </a:p>
          <a:p>
            <a:pPr marL="822960" lvl="3" indent="-274320">
              <a:spcBef>
                <a:spcPts val="600"/>
              </a:spcBef>
              <a:buFont typeface="Arial"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Performance Testing Tools</a:t>
            </a:r>
            <a:endParaRPr lang="en-US" sz="4000" dirty="0">
              <a:latin typeface="+mn-lt"/>
            </a:endParaRPr>
          </a:p>
        </p:txBody>
      </p:sp>
      <p:sp>
        <p:nvSpPr>
          <p:cNvPr id="4" name="Rectangle 3"/>
          <p:cNvSpPr/>
          <p:nvPr/>
        </p:nvSpPr>
        <p:spPr>
          <a:xfrm>
            <a:off x="303774" y="2193226"/>
            <a:ext cx="8448339" cy="4478149"/>
          </a:xfrm>
          <a:prstGeom prst="rect">
            <a:avLst/>
          </a:prstGeom>
        </p:spPr>
        <p:txBody>
          <a:bodyPr wrap="square">
            <a:spAutoFit/>
          </a:bodyPr>
          <a:lstStyle/>
          <a:p>
            <a:pPr marL="365760" lvl="2" indent="-274320">
              <a:spcBef>
                <a:spcPts val="600"/>
              </a:spcBef>
              <a:buFont typeface="Arial" pitchFamily="34" charset="0"/>
              <a:buChar char="•"/>
            </a:pPr>
            <a:r>
              <a:rPr lang="en-US" sz="2400" dirty="0" smtClean="0"/>
              <a:t>Many tools available – commercial and open source</a:t>
            </a:r>
          </a:p>
          <a:p>
            <a:pPr marL="822960" lvl="3" indent="-274320">
              <a:spcBef>
                <a:spcPts val="600"/>
              </a:spcBef>
              <a:buFont typeface="Wingdings" pitchFamily="2" charset="2"/>
              <a:buChar char="§"/>
            </a:pPr>
            <a:r>
              <a:rPr lang="en-US" sz="2400" dirty="0" smtClean="0"/>
              <a:t> HP Performance Tester (former </a:t>
            </a:r>
            <a:r>
              <a:rPr lang="en-US" sz="2400" dirty="0" err="1" smtClean="0"/>
              <a:t>LoadRunner</a:t>
            </a:r>
            <a:r>
              <a:rPr lang="en-US" sz="2400" u="sng" dirty="0" smtClean="0"/>
              <a:t>) </a:t>
            </a:r>
          </a:p>
          <a:p>
            <a:pPr marL="822960" lvl="3" indent="-274320">
              <a:spcBef>
                <a:spcPts val="600"/>
              </a:spcBef>
              <a:buFont typeface="Wingdings" pitchFamily="2" charset="2"/>
              <a:buChar char="§"/>
            </a:pPr>
            <a:r>
              <a:rPr lang="en-US" sz="2400" dirty="0" smtClean="0"/>
              <a:t>Rational Performance Tester</a:t>
            </a:r>
          </a:p>
          <a:p>
            <a:pPr marL="822960" lvl="3" indent="-274320">
              <a:spcBef>
                <a:spcPts val="600"/>
              </a:spcBef>
              <a:buFont typeface="Wingdings" pitchFamily="2" charset="2"/>
              <a:buChar char="§"/>
            </a:pPr>
            <a:r>
              <a:rPr lang="en-US" sz="2400" dirty="0" err="1" smtClean="0"/>
              <a:t>WebLOAD</a:t>
            </a:r>
            <a:endParaRPr lang="en-US" sz="2400" dirty="0" smtClean="0"/>
          </a:p>
          <a:p>
            <a:pPr marL="822960" lvl="3" indent="-274320">
              <a:spcBef>
                <a:spcPts val="600"/>
              </a:spcBef>
              <a:buFont typeface="Wingdings" pitchFamily="2" charset="2"/>
              <a:buChar char="§"/>
            </a:pPr>
            <a:r>
              <a:rPr lang="en-US" sz="2400" dirty="0" err="1" smtClean="0"/>
              <a:t>LoadNinja</a:t>
            </a:r>
            <a:endParaRPr lang="en-US" sz="2400" dirty="0" smtClean="0"/>
          </a:p>
          <a:p>
            <a:pPr marL="822960" lvl="3" indent="-274320">
              <a:spcBef>
                <a:spcPts val="600"/>
              </a:spcBef>
              <a:buFont typeface="Wingdings" pitchFamily="2" charset="2"/>
              <a:buChar char="§"/>
            </a:pPr>
            <a:r>
              <a:rPr lang="en-US" sz="2400" dirty="0" smtClean="0"/>
              <a:t>Silk Performer</a:t>
            </a:r>
          </a:p>
          <a:p>
            <a:pPr marL="822960" lvl="3" indent="-274320">
              <a:spcBef>
                <a:spcPts val="600"/>
              </a:spcBef>
              <a:buFont typeface="Wingdings" pitchFamily="2" charset="2"/>
              <a:buChar char="§"/>
            </a:pPr>
            <a:r>
              <a:rPr lang="en-US" sz="2400" dirty="0" err="1" smtClean="0"/>
              <a:t>NeoLoad</a:t>
            </a:r>
            <a:endParaRPr lang="en-US" sz="2400" dirty="0" smtClean="0"/>
          </a:p>
          <a:p>
            <a:pPr marL="822960" lvl="3" indent="-274320">
              <a:spcBef>
                <a:spcPts val="600"/>
              </a:spcBef>
              <a:buFont typeface="Wingdings" pitchFamily="2" charset="2"/>
              <a:buChar char="§"/>
            </a:pPr>
            <a:r>
              <a:rPr lang="en-US" sz="2400" dirty="0" smtClean="0"/>
              <a:t>Apache </a:t>
            </a:r>
            <a:r>
              <a:rPr lang="en-US" sz="2400" dirty="0" err="1" smtClean="0"/>
              <a:t>Jmeter</a:t>
            </a:r>
            <a:endParaRPr lang="en-US" sz="2400" dirty="0" smtClean="0"/>
          </a:p>
          <a:p>
            <a:pPr marL="822960" lvl="3" indent="-274320">
              <a:spcBef>
                <a:spcPts val="600"/>
              </a:spcBef>
              <a:buFont typeface="Wingdings" pitchFamily="2" charset="2"/>
              <a:buChar char="§"/>
            </a:pPr>
            <a:r>
              <a:rPr lang="en-US" sz="2400" dirty="0" smtClean="0"/>
              <a:t>…</a:t>
            </a:r>
          </a:p>
          <a:p>
            <a:pPr marL="365760" lvl="2" indent="-274320">
              <a:spcBef>
                <a:spcPts val="600"/>
              </a:spcBef>
              <a:buFont typeface="Arial" pitchFamily="34" charset="0"/>
              <a:buChar char="•"/>
            </a:pPr>
            <a:endParaRPr lang="en-US" sz="2400" b="1" u="sng"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Defect/Bug Tracking Tools</a:t>
            </a:r>
            <a:endParaRPr lang="en-US" sz="4000" dirty="0">
              <a:latin typeface="+mn-lt"/>
            </a:endParaRPr>
          </a:p>
        </p:txBody>
      </p:sp>
      <p:sp>
        <p:nvSpPr>
          <p:cNvPr id="4" name="TextBox 3"/>
          <p:cNvSpPr txBox="1"/>
          <p:nvPr/>
        </p:nvSpPr>
        <p:spPr>
          <a:xfrm>
            <a:off x="251522" y="2207619"/>
            <a:ext cx="8513653" cy="4031873"/>
          </a:xfrm>
          <a:prstGeom prst="rect">
            <a:avLst/>
          </a:prstGeom>
          <a:noFill/>
        </p:spPr>
        <p:txBody>
          <a:bodyPr wrap="square" rtlCol="0">
            <a:spAutoFit/>
          </a:bodyPr>
          <a:lstStyle/>
          <a:p>
            <a:pPr marL="274320" indent="-274320">
              <a:spcBef>
                <a:spcPts val="600"/>
              </a:spcBef>
              <a:buFont typeface="Arial" pitchFamily="34" charset="0"/>
              <a:buChar char="•"/>
            </a:pPr>
            <a:r>
              <a:rPr lang="en-US" sz="2400" dirty="0" smtClean="0"/>
              <a:t>Used to track and manage defects/bugs</a:t>
            </a:r>
          </a:p>
          <a:p>
            <a:pPr marL="274320" indent="-274320">
              <a:spcBef>
                <a:spcPts val="600"/>
              </a:spcBef>
              <a:buFont typeface="Arial" pitchFamily="34" charset="0"/>
              <a:buChar char="•"/>
            </a:pPr>
            <a:r>
              <a:rPr lang="en-US" sz="2400" dirty="0" smtClean="0"/>
              <a:t>Many tools available – commercial and open source</a:t>
            </a:r>
          </a:p>
          <a:p>
            <a:pPr marL="731520" lvl="1" indent="-274320">
              <a:spcBef>
                <a:spcPts val="600"/>
              </a:spcBef>
              <a:buFont typeface="Wingdings" pitchFamily="2" charset="2"/>
              <a:buChar char="§"/>
            </a:pPr>
            <a:r>
              <a:rPr lang="en-US" sz="2400" dirty="0" smtClean="0"/>
              <a:t>HP ALM/ Quality Center</a:t>
            </a:r>
          </a:p>
          <a:p>
            <a:pPr marL="731520" lvl="1" indent="-274320">
              <a:spcBef>
                <a:spcPts val="600"/>
              </a:spcBef>
              <a:buFont typeface="Wingdings" pitchFamily="2" charset="2"/>
              <a:buChar char="§"/>
            </a:pPr>
            <a:r>
              <a:rPr lang="en-US" sz="2400" dirty="0" smtClean="0"/>
              <a:t>JIRA</a:t>
            </a:r>
          </a:p>
          <a:p>
            <a:pPr marL="731520" lvl="1" indent="-274320">
              <a:spcBef>
                <a:spcPts val="600"/>
              </a:spcBef>
              <a:buFont typeface="Wingdings" pitchFamily="2" charset="2"/>
              <a:buChar char="§"/>
            </a:pPr>
            <a:r>
              <a:rPr lang="en-US" sz="2400" dirty="0" err="1" smtClean="0"/>
              <a:t>BugZilla</a:t>
            </a:r>
            <a:endParaRPr lang="en-US" sz="2400" dirty="0" smtClean="0"/>
          </a:p>
          <a:p>
            <a:pPr marL="731520" lvl="1" indent="-274320">
              <a:spcBef>
                <a:spcPts val="600"/>
              </a:spcBef>
              <a:buFont typeface="Wingdings" pitchFamily="2" charset="2"/>
              <a:buChar char="§"/>
            </a:pPr>
            <a:r>
              <a:rPr lang="en-US" sz="2400" dirty="0" err="1" smtClean="0"/>
              <a:t>Trac</a:t>
            </a:r>
            <a:r>
              <a:rPr lang="en-US" sz="2400" dirty="0" smtClean="0"/>
              <a:t> </a:t>
            </a:r>
          </a:p>
          <a:p>
            <a:pPr marL="731520" lvl="1" indent="-274320">
              <a:spcBef>
                <a:spcPts val="600"/>
              </a:spcBef>
              <a:buFont typeface="Wingdings" pitchFamily="2" charset="2"/>
              <a:buChar char="§"/>
            </a:pPr>
            <a:r>
              <a:rPr lang="en-US" sz="2400" dirty="0" smtClean="0"/>
              <a:t>Mantis</a:t>
            </a:r>
          </a:p>
          <a:p>
            <a:pPr marL="731520" lvl="1" indent="-274320">
              <a:spcBef>
                <a:spcPts val="600"/>
              </a:spcBef>
              <a:buFont typeface="Wingdings" pitchFamily="2" charset="2"/>
              <a:buChar char="§"/>
            </a:pPr>
            <a:r>
              <a:rPr lang="en-US" sz="2400" dirty="0" smtClean="0"/>
              <a:t>…..</a:t>
            </a:r>
          </a:p>
          <a:p>
            <a:pPr marL="274320" indent="-274320">
              <a:spcBef>
                <a:spcPts val="600"/>
              </a:spcBef>
            </a:pPr>
            <a:endParaRPr lang="en-US" sz="2400" b="1" dirty="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1105</TotalTime>
  <Words>521</Words>
  <Application>Microsoft Office PowerPoint</Application>
  <PresentationFormat>On-screen Show (4:3)</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Spectrum</vt:lpstr>
      <vt:lpstr>   Software Testing Tools Course Review</vt:lpstr>
      <vt:lpstr>Lecture Outline</vt:lpstr>
      <vt:lpstr>Objectives and Outcomes</vt:lpstr>
      <vt:lpstr>Advantages of Automated Testing</vt:lpstr>
      <vt:lpstr>Software Testing Tools</vt:lpstr>
      <vt:lpstr> Functional and Regression Testing Tools</vt:lpstr>
      <vt:lpstr>Performance Testing Tools</vt:lpstr>
      <vt:lpstr>Performance Testing Tools</vt:lpstr>
      <vt:lpstr>Defect/Bug Tracking Tools</vt:lpstr>
      <vt:lpstr>Test Management Tools</vt:lpstr>
      <vt:lpstr>Test Management Tools</vt:lpstr>
      <vt:lpstr>Course Review</vt:lpstr>
      <vt:lpstr>Course Review</vt:lpstr>
      <vt:lpstr>Course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Teacher</cp:lastModifiedBy>
  <cp:revision>360</cp:revision>
  <dcterms:created xsi:type="dcterms:W3CDTF">2020-04-21T14:08:46Z</dcterms:created>
  <dcterms:modified xsi:type="dcterms:W3CDTF">2022-04-21T14:51:24Z</dcterms:modified>
</cp:coreProperties>
</file>