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70" r:id="rId6"/>
    <p:sldId id="271" r:id="rId7"/>
    <p:sldId id="272" r:id="rId8"/>
    <p:sldId id="273" r:id="rId9"/>
    <p:sldId id="280" r:id="rId10"/>
    <p:sldId id="281" r:id="rId11"/>
    <p:sldId id="282" r:id="rId12"/>
    <p:sldId id="274" r:id="rId13"/>
    <p:sldId id="275" r:id="rId14"/>
    <p:sldId id="283" r:id="rId15"/>
    <p:sldId id="284" r:id="rId16"/>
    <p:sldId id="276" r:id="rId17"/>
    <p:sldId id="277" r:id="rId18"/>
    <p:sldId id="285" r:id="rId19"/>
    <p:sldId id="278" r:id="rId20"/>
    <p:sldId id="286" r:id="rId21"/>
    <p:sldId id="287" r:id="rId22"/>
    <p:sldId id="288" r:id="rId23"/>
    <p:sldId id="289" r:id="rId24"/>
    <p:sldId id="290" r:id="rId25"/>
    <p:sldId id="291" r:id="rId26"/>
    <p:sldId id="292" r:id="rId27"/>
    <p:sldId id="293" r:id="rId28"/>
    <p:sldId id="264" r:id="rId29"/>
    <p:sldId id="26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8" autoAdjust="0"/>
    <p:restoredTop sz="94724"/>
  </p:normalViewPr>
  <p:slideViewPr>
    <p:cSldViewPr snapToGrid="0" snapToObjects="1">
      <p:cViewPr varScale="1">
        <p:scale>
          <a:sx n="73" d="100"/>
          <a:sy n="73" d="100"/>
        </p:scale>
        <p:origin x="-132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4/30/2020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4/30/2020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6837" y="665783"/>
            <a:ext cx="7808976" cy="740728"/>
          </a:xfrm>
        </p:spPr>
        <p:txBody>
          <a:bodyPr>
            <a:normAutofit/>
          </a:bodyPr>
          <a:lstStyle/>
          <a:p>
            <a:r>
              <a:rPr lang="en-US" sz="3600" b="1" dirty="0" smtClean="0"/>
              <a:t> Basic Concepts and Preliminaries</a:t>
            </a:r>
            <a:endParaRPr lang="en-US" sz="3600" b="1" dirty="0"/>
          </a:p>
        </p:txBody>
      </p:sp>
      <p:sp>
        <p:nvSpPr>
          <p:cNvPr id="3" name="Subtitle 2"/>
          <p:cNvSpPr>
            <a:spLocks noGrp="1"/>
          </p:cNvSpPr>
          <p:nvPr>
            <p:ph type="subTitle" idx="1"/>
          </p:nvPr>
        </p:nvSpPr>
        <p:spPr>
          <a:xfrm>
            <a:off x="476205" y="1532427"/>
            <a:ext cx="2789509" cy="484632"/>
          </a:xfrm>
        </p:spPr>
        <p:txBody>
          <a:bodyPr/>
          <a:lstStyle/>
          <a:p>
            <a:r>
              <a:rPr lang="en-US" dirty="0"/>
              <a:t>Course Code: CSC4133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xmlns="" val="397482021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2</a:t>
                      </a:r>
                      <a:endParaRPr lang="en-US" dirty="0"/>
                    </a:p>
                  </a:txBody>
                  <a:tcPr/>
                </a:tc>
                <a:tc>
                  <a:txBody>
                    <a:bodyPr/>
                    <a:lstStyle/>
                    <a:p>
                      <a:r>
                        <a:rPr lang="en-US" dirty="0"/>
                        <a:t>Week No:</a:t>
                      </a:r>
                    </a:p>
                  </a:txBody>
                  <a:tcPr/>
                </a:tc>
                <a:tc>
                  <a:txBody>
                    <a:bodyPr/>
                    <a:lstStyle/>
                    <a:p>
                      <a:r>
                        <a:rPr lang="en-US" dirty="0" smtClean="0"/>
                        <a:t>1</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Software Quality and Testing</a:t>
            </a:r>
          </a:p>
        </p:txBody>
      </p:sp>
    </p:spTree>
    <p:extLst>
      <p:ext uri="{BB962C8B-B14F-4D97-AF65-F5344CB8AC3E}">
        <p14:creationId xmlns:p14="http://schemas.microsoft.com/office/powerpoint/2010/main" xmlns=""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Quality Models</a:t>
            </a:r>
            <a:endParaRPr lang="en-US" dirty="0">
              <a:latin typeface="+mn-lt"/>
            </a:endParaRPr>
          </a:p>
        </p:txBody>
      </p:sp>
      <p:sp>
        <p:nvSpPr>
          <p:cNvPr id="4" name="Rectangle 3"/>
          <p:cNvSpPr/>
          <p:nvPr/>
        </p:nvSpPr>
        <p:spPr>
          <a:xfrm>
            <a:off x="313505" y="2282708"/>
            <a:ext cx="8490862" cy="2693045"/>
          </a:xfrm>
          <a:prstGeom prst="rect">
            <a:avLst/>
          </a:prstGeom>
        </p:spPr>
        <p:txBody>
          <a:bodyPr wrap="square">
            <a:spAutoFit/>
          </a:bodyPr>
          <a:lstStyle/>
          <a:p>
            <a:pPr marL="274320" indent="-274320">
              <a:spcBef>
                <a:spcPts val="600"/>
              </a:spcBef>
              <a:buFont typeface="Arial" pitchFamily="34" charset="0"/>
              <a:buChar char="•"/>
            </a:pPr>
            <a:r>
              <a:rPr lang="en-US" sz="2400" b="1" dirty="0" smtClean="0">
                <a:solidFill>
                  <a:srgbClr val="FF0000"/>
                </a:solidFill>
              </a:rPr>
              <a:t>ISO 9126  </a:t>
            </a:r>
            <a:r>
              <a:rPr lang="en-US" sz="2400" dirty="0" smtClean="0"/>
              <a:t>( International Organization for Standardization)</a:t>
            </a:r>
          </a:p>
          <a:p>
            <a:pPr marL="274320" indent="-274320">
              <a:spcBef>
                <a:spcPts val="600"/>
              </a:spcBef>
              <a:buFont typeface="Arial" pitchFamily="34" charset="0"/>
              <a:buChar char="•"/>
            </a:pPr>
            <a:r>
              <a:rPr lang="en-US" sz="2400" b="1" dirty="0" smtClean="0">
                <a:solidFill>
                  <a:srgbClr val="FF0000"/>
                </a:solidFill>
              </a:rPr>
              <a:t>CMM</a:t>
            </a:r>
            <a:r>
              <a:rPr lang="en-US" sz="2400" dirty="0" smtClean="0">
                <a:solidFill>
                  <a:srgbClr val="FF0000"/>
                </a:solidFill>
              </a:rPr>
              <a:t> </a:t>
            </a:r>
            <a:r>
              <a:rPr lang="en-US" sz="2400" dirty="0" smtClean="0"/>
              <a:t>(Capability Maturity Model)/ </a:t>
            </a:r>
            <a:endParaRPr lang="en-US" sz="2400" dirty="0" smtClean="0"/>
          </a:p>
          <a:p>
            <a:pPr marL="274320" indent="-274320">
              <a:spcBef>
                <a:spcPts val="600"/>
              </a:spcBef>
            </a:pPr>
            <a:r>
              <a:rPr lang="en-US" sz="2400" b="1" dirty="0" smtClean="0">
                <a:solidFill>
                  <a:srgbClr val="FF0000"/>
                </a:solidFill>
              </a:rPr>
              <a:t>	</a:t>
            </a:r>
            <a:r>
              <a:rPr lang="en-US" sz="2400" b="1" dirty="0" smtClean="0">
                <a:solidFill>
                  <a:srgbClr val="FF0000"/>
                </a:solidFill>
              </a:rPr>
              <a:t>CMMI</a:t>
            </a:r>
            <a:r>
              <a:rPr lang="en-US" sz="2400" b="1" dirty="0" smtClean="0">
                <a:solidFill>
                  <a:srgbClr val="C00000"/>
                </a:solidFill>
              </a:rPr>
              <a:t> </a:t>
            </a:r>
            <a:r>
              <a:rPr lang="en-US" sz="2400" dirty="0" smtClean="0"/>
              <a:t>(Capability Maturity Model Integration)</a:t>
            </a:r>
            <a:endParaRPr lang="en-US" sz="2400" b="1" dirty="0" smtClean="0"/>
          </a:p>
          <a:p>
            <a:pPr marL="274320" indent="-274320">
              <a:spcBef>
                <a:spcPts val="600"/>
              </a:spcBef>
              <a:buFont typeface="Arial" pitchFamily="34" charset="0"/>
              <a:buChar char="•"/>
            </a:pPr>
            <a:r>
              <a:rPr lang="en-US" sz="2400" b="1" dirty="0" smtClean="0">
                <a:solidFill>
                  <a:srgbClr val="FF0000"/>
                </a:solidFill>
              </a:rPr>
              <a:t>TPI</a:t>
            </a:r>
            <a:r>
              <a:rPr lang="en-US" sz="2400" dirty="0" smtClean="0"/>
              <a:t> (Test Process Improvement)</a:t>
            </a:r>
          </a:p>
          <a:p>
            <a:pPr marL="274320" indent="-274320">
              <a:spcBef>
                <a:spcPts val="600"/>
              </a:spcBef>
              <a:buFont typeface="Arial" pitchFamily="34" charset="0"/>
              <a:buChar char="•"/>
            </a:pPr>
            <a:r>
              <a:rPr lang="en-US" sz="2400" b="1" dirty="0" smtClean="0">
                <a:solidFill>
                  <a:srgbClr val="FF0000"/>
                </a:solidFill>
              </a:rPr>
              <a:t>TMM</a:t>
            </a:r>
            <a:r>
              <a:rPr lang="en-US" sz="2400" dirty="0" smtClean="0"/>
              <a:t> ( Test Maturity Model) </a:t>
            </a:r>
          </a:p>
          <a:p>
            <a:pPr marL="274320" indent="-274320">
              <a:spcBef>
                <a:spcPts val="600"/>
              </a:spcBef>
              <a:buFont typeface="Arial" pitchFamily="34" charset="0"/>
              <a:buChar char="•"/>
            </a:pPr>
            <a:endParaRPr lang="en-US" sz="2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Role of Testing</a:t>
            </a:r>
            <a:endParaRPr lang="en-US" dirty="0">
              <a:latin typeface="+mn-lt"/>
            </a:endParaRPr>
          </a:p>
        </p:txBody>
      </p:sp>
      <p:sp>
        <p:nvSpPr>
          <p:cNvPr id="4" name="Rectangle 3"/>
          <p:cNvSpPr/>
          <p:nvPr/>
        </p:nvSpPr>
        <p:spPr>
          <a:xfrm>
            <a:off x="303774" y="2029034"/>
            <a:ext cx="8422213" cy="4447371"/>
          </a:xfrm>
          <a:prstGeom prst="rect">
            <a:avLst/>
          </a:prstGeom>
        </p:spPr>
        <p:txBody>
          <a:bodyPr wrap="square">
            <a:spAutoFit/>
          </a:bodyPr>
          <a:lstStyle/>
          <a:p>
            <a:pPr marL="274320" indent="-274320">
              <a:spcBef>
                <a:spcPts val="600"/>
              </a:spcBef>
              <a:buFont typeface="Arial" pitchFamily="34" charset="0"/>
              <a:buChar char="•"/>
            </a:pPr>
            <a:r>
              <a:rPr lang="en-US" sz="2000" dirty="0" smtClean="0"/>
              <a:t>Software testing is one of the most important activities of SQA. </a:t>
            </a:r>
          </a:p>
          <a:p>
            <a:pPr marL="274320" indent="-274320">
              <a:spcBef>
                <a:spcPts val="600"/>
              </a:spcBef>
              <a:buFont typeface="Arial" pitchFamily="34" charset="0"/>
              <a:buChar char="•"/>
            </a:pPr>
            <a:r>
              <a:rPr lang="en-US" sz="2000" b="1" dirty="0" smtClean="0">
                <a:solidFill>
                  <a:srgbClr val="0000FF"/>
                </a:solidFill>
              </a:rPr>
              <a:t>Software quality assessment divide into two categories</a:t>
            </a:r>
            <a:r>
              <a:rPr lang="en-US" sz="2000" dirty="0" smtClean="0">
                <a:solidFill>
                  <a:srgbClr val="0000FF"/>
                </a:solidFill>
              </a:rPr>
              <a:t>:</a:t>
            </a:r>
          </a:p>
          <a:p>
            <a:pPr marL="731520" lvl="2" indent="-274320">
              <a:spcBef>
                <a:spcPts val="600"/>
              </a:spcBef>
            </a:pPr>
            <a:r>
              <a:rPr lang="en-US" sz="2000" b="1" dirty="0" smtClean="0">
                <a:solidFill>
                  <a:srgbClr val="0000FF"/>
                </a:solidFill>
                <a:sym typeface="Symbol"/>
              </a:rPr>
              <a:t> </a:t>
            </a:r>
            <a:r>
              <a:rPr lang="en-US" sz="2000" b="1" dirty="0" smtClean="0">
                <a:solidFill>
                  <a:srgbClr val="0000FF"/>
                </a:solidFill>
              </a:rPr>
              <a:t>Static</a:t>
            </a:r>
            <a:r>
              <a:rPr lang="en-US" sz="2000" dirty="0" smtClean="0">
                <a:solidFill>
                  <a:srgbClr val="0000FF"/>
                </a:solidFill>
              </a:rPr>
              <a:t> </a:t>
            </a:r>
            <a:r>
              <a:rPr lang="en-US" sz="2000" b="1" dirty="0" smtClean="0">
                <a:solidFill>
                  <a:srgbClr val="0000FF"/>
                </a:solidFill>
              </a:rPr>
              <a:t>analysis</a:t>
            </a:r>
          </a:p>
          <a:p>
            <a:pPr marL="731520" lvl="3" indent="-274320">
              <a:spcBef>
                <a:spcPts val="600"/>
              </a:spcBef>
              <a:buFont typeface="Arial" pitchFamily="34" charset="0"/>
              <a:buChar char="•"/>
            </a:pPr>
            <a:r>
              <a:rPr lang="en-US" sz="2000" dirty="0" smtClean="0">
                <a:solidFill>
                  <a:srgbClr val="C00000"/>
                </a:solidFill>
              </a:rPr>
              <a:t>It examines the code/document and reasons over all behaviors that might arise during run time</a:t>
            </a:r>
          </a:p>
          <a:p>
            <a:pPr marL="1188720" lvl="5" indent="-274320">
              <a:spcBef>
                <a:spcPts val="600"/>
              </a:spcBef>
              <a:buFont typeface="Arial" pitchFamily="34" charset="0"/>
              <a:buChar char="•"/>
            </a:pPr>
            <a:r>
              <a:rPr lang="en-US" u="sng" dirty="0" smtClean="0"/>
              <a:t>Examples</a:t>
            </a:r>
            <a:r>
              <a:rPr lang="en-US" dirty="0" smtClean="0"/>
              <a:t>: Code review, inspection, and algorithm analysis</a:t>
            </a:r>
          </a:p>
          <a:p>
            <a:pPr marL="731520" lvl="2" indent="-274320">
              <a:spcBef>
                <a:spcPts val="600"/>
              </a:spcBef>
            </a:pPr>
            <a:r>
              <a:rPr lang="en-US" sz="2000" b="1" dirty="0" smtClean="0">
                <a:solidFill>
                  <a:srgbClr val="0000FF"/>
                </a:solidFill>
                <a:sym typeface="Symbol"/>
              </a:rPr>
              <a:t> </a:t>
            </a:r>
            <a:r>
              <a:rPr lang="en-US" sz="2000" b="1" dirty="0" smtClean="0">
                <a:solidFill>
                  <a:srgbClr val="0000FF"/>
                </a:solidFill>
              </a:rPr>
              <a:t>Dynamic</a:t>
            </a:r>
            <a:r>
              <a:rPr lang="en-US" sz="2000" dirty="0" smtClean="0">
                <a:solidFill>
                  <a:srgbClr val="0000FF"/>
                </a:solidFill>
              </a:rPr>
              <a:t> </a:t>
            </a:r>
            <a:r>
              <a:rPr lang="en-US" sz="2000" b="1" dirty="0" smtClean="0">
                <a:solidFill>
                  <a:srgbClr val="0000FF"/>
                </a:solidFill>
              </a:rPr>
              <a:t>analysis</a:t>
            </a:r>
          </a:p>
          <a:p>
            <a:pPr marL="1188720" lvl="4" indent="-274320">
              <a:spcBef>
                <a:spcPts val="600"/>
              </a:spcBef>
              <a:buFont typeface="Arial" pitchFamily="34" charset="0"/>
              <a:buChar char="•"/>
            </a:pPr>
            <a:r>
              <a:rPr lang="en-US" i="1" dirty="0" smtClean="0">
                <a:solidFill>
                  <a:srgbClr val="C00000"/>
                </a:solidFill>
              </a:rPr>
              <a:t>Actual program execution </a:t>
            </a:r>
            <a:r>
              <a:rPr lang="en-US" dirty="0" smtClean="0">
                <a:solidFill>
                  <a:srgbClr val="C00000"/>
                </a:solidFill>
              </a:rPr>
              <a:t>to expose possible program failure</a:t>
            </a:r>
          </a:p>
          <a:p>
            <a:pPr marL="1188720" lvl="4" indent="-274320">
              <a:spcBef>
                <a:spcPts val="600"/>
              </a:spcBef>
              <a:buFont typeface="Arial" pitchFamily="34" charset="0"/>
              <a:buChar char="•"/>
            </a:pPr>
            <a:r>
              <a:rPr lang="en-US" dirty="0" smtClean="0">
                <a:solidFill>
                  <a:srgbClr val="C00000"/>
                </a:solidFill>
              </a:rPr>
              <a:t>One observe some representative program behavior, and reach conclusion about the quality of the system</a:t>
            </a:r>
          </a:p>
          <a:p>
            <a:pPr marL="274320" indent="-274320">
              <a:spcBef>
                <a:spcPts val="600"/>
              </a:spcBef>
              <a:buFont typeface="Arial" pitchFamily="34" charset="0"/>
              <a:buChar char="•"/>
            </a:pPr>
            <a:r>
              <a:rPr lang="en-US" dirty="0" smtClean="0"/>
              <a:t> Static and Dynamic Analysis are </a:t>
            </a:r>
            <a:r>
              <a:rPr lang="en-US" b="1" i="1" dirty="0" smtClean="0"/>
              <a:t>complementary</a:t>
            </a:r>
            <a:r>
              <a:rPr lang="en-US" dirty="0" smtClean="0"/>
              <a:t> in nature.</a:t>
            </a:r>
          </a:p>
          <a:p>
            <a:pPr marL="274320" indent="-274320">
              <a:spcBef>
                <a:spcPts val="600"/>
              </a:spcBef>
              <a:buFont typeface="Arial" pitchFamily="34" charset="0"/>
              <a:buChar char="•"/>
            </a:pPr>
            <a:r>
              <a:rPr lang="en-US" dirty="0" smtClean="0"/>
              <a:t> Focus is to combine the strengths of both approaches.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0355" y="467062"/>
            <a:ext cx="7602498" cy="1088136"/>
          </a:xfrm>
        </p:spPr>
        <p:txBody>
          <a:bodyPr>
            <a:normAutofit/>
          </a:bodyPr>
          <a:lstStyle/>
          <a:p>
            <a:r>
              <a:rPr lang="en-GB" sz="3600" dirty="0">
                <a:latin typeface="+mn-lt"/>
              </a:rPr>
              <a:t>Error, Fault, Failure, and Defect</a:t>
            </a:r>
            <a:endParaRPr lang="en-US" sz="3600" dirty="0">
              <a:latin typeface="+mn-lt"/>
            </a:endParaRPr>
          </a:p>
        </p:txBody>
      </p:sp>
      <p:sp>
        <p:nvSpPr>
          <p:cNvPr id="5" name="Content Placeholder 2">
            <a:extLst>
              <a:ext uri="{FF2B5EF4-FFF2-40B4-BE49-F238E27FC236}">
                <a16:creationId xmlns:a16="http://schemas.microsoft.com/office/drawing/2014/main" xmlns="" id="{EE9E0A1B-97A7-49EA-B7F9-69C3BA2CB50E}"/>
              </a:ext>
            </a:extLst>
          </p:cNvPr>
          <p:cNvSpPr txBox="1">
            <a:spLocks/>
          </p:cNvSpPr>
          <p:nvPr/>
        </p:nvSpPr>
        <p:spPr>
          <a:xfrm>
            <a:off x="312368" y="2073629"/>
            <a:ext cx="8536664" cy="408023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Clr>
                <a:srgbClr val="FF0000"/>
              </a:buClr>
              <a:buFont typeface="Wingdings" pitchFamily="2" charset="2"/>
              <a:buChar char="§"/>
            </a:pPr>
            <a:r>
              <a:rPr lang="en-GB" sz="2200" b="1" dirty="0">
                <a:solidFill>
                  <a:srgbClr val="002060"/>
                </a:solidFill>
              </a:rPr>
              <a:t> </a:t>
            </a:r>
            <a:r>
              <a:rPr lang="en-GB" sz="2200" b="1" dirty="0">
                <a:solidFill>
                  <a:srgbClr val="FF0000"/>
                </a:solidFill>
              </a:rPr>
              <a:t>Error:</a:t>
            </a:r>
          </a:p>
          <a:p>
            <a:pPr lvl="1">
              <a:buClrTx/>
              <a:buFont typeface="Arial" pitchFamily="34" charset="0"/>
              <a:buChar char="•"/>
            </a:pPr>
            <a:r>
              <a:rPr lang="en-GB" sz="2200" dirty="0">
                <a:solidFill>
                  <a:srgbClr val="002060"/>
                </a:solidFill>
              </a:rPr>
              <a:t>A human action that produces an incorrect result</a:t>
            </a:r>
          </a:p>
          <a:p>
            <a:pPr lvl="1">
              <a:buClrTx/>
              <a:buFont typeface="Arial" pitchFamily="34" charset="0"/>
              <a:buChar char="•"/>
            </a:pPr>
            <a:r>
              <a:rPr lang="en-GB" sz="2200" dirty="0">
                <a:solidFill>
                  <a:srgbClr val="002060"/>
                </a:solidFill>
              </a:rPr>
              <a:t>Missing or incorrect human action resulting in certain fault(s) being injected into a software</a:t>
            </a:r>
          </a:p>
          <a:p>
            <a:pPr>
              <a:buClr>
                <a:srgbClr val="FF0000"/>
              </a:buClr>
              <a:buFont typeface="Wingdings" pitchFamily="2" charset="2"/>
              <a:buChar char="§"/>
            </a:pPr>
            <a:r>
              <a:rPr lang="en-GB" sz="2200" b="1" dirty="0">
                <a:solidFill>
                  <a:srgbClr val="FF0000"/>
                </a:solidFill>
              </a:rPr>
              <a:t>Fault:</a:t>
            </a:r>
          </a:p>
          <a:p>
            <a:pPr lvl="1">
              <a:buClrTx/>
              <a:buFont typeface="Arial" pitchFamily="34" charset="0"/>
              <a:buChar char="•"/>
            </a:pPr>
            <a:r>
              <a:rPr lang="en-GB" sz="2200" dirty="0">
                <a:solidFill>
                  <a:srgbClr val="002060"/>
                </a:solidFill>
              </a:rPr>
              <a:t>An incorrect step,  process, or data definition in a computer program</a:t>
            </a:r>
          </a:p>
          <a:p>
            <a:pPr lvl="1">
              <a:buClrTx/>
              <a:buFont typeface="Arial" pitchFamily="34" charset="0"/>
              <a:buChar char="•"/>
            </a:pPr>
            <a:r>
              <a:rPr lang="en-GB" sz="2200" dirty="0">
                <a:solidFill>
                  <a:srgbClr val="002060"/>
                </a:solidFill>
              </a:rPr>
              <a:t>An underlying condition within a software that causes certain failure(s) to occur</a:t>
            </a:r>
          </a:p>
        </p:txBody>
      </p:sp>
    </p:spTree>
    <p:extLst>
      <p:ext uri="{BB962C8B-B14F-4D97-AF65-F5344CB8AC3E}">
        <p14:creationId xmlns:p14="http://schemas.microsoft.com/office/powerpoint/2010/main" xmlns="" val="2709861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0355" y="467062"/>
            <a:ext cx="7602498" cy="1088136"/>
          </a:xfrm>
        </p:spPr>
        <p:txBody>
          <a:bodyPr>
            <a:normAutofit/>
          </a:bodyPr>
          <a:lstStyle/>
          <a:p>
            <a:r>
              <a:rPr lang="en-GB" sz="3600" dirty="0">
                <a:latin typeface="+mn-lt"/>
              </a:rPr>
              <a:t>Error, Fault, Failure, and Defect</a:t>
            </a:r>
            <a:endParaRPr lang="en-US" sz="3600" dirty="0">
              <a:latin typeface="+mn-lt"/>
            </a:endParaRPr>
          </a:p>
        </p:txBody>
      </p:sp>
      <p:sp>
        <p:nvSpPr>
          <p:cNvPr id="5" name="Content Placeholder 2">
            <a:extLst>
              <a:ext uri="{FF2B5EF4-FFF2-40B4-BE49-F238E27FC236}">
                <a16:creationId xmlns:a16="http://schemas.microsoft.com/office/drawing/2014/main" xmlns="" id="{EE9E0A1B-97A7-49EA-B7F9-69C3BA2CB50E}"/>
              </a:ext>
            </a:extLst>
          </p:cNvPr>
          <p:cNvSpPr txBox="1">
            <a:spLocks/>
          </p:cNvSpPr>
          <p:nvPr/>
        </p:nvSpPr>
        <p:spPr>
          <a:xfrm>
            <a:off x="312368" y="2062065"/>
            <a:ext cx="8536664" cy="388153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Clr>
                <a:srgbClr val="FF0000"/>
              </a:buClr>
              <a:buSzPct val="100000"/>
              <a:buFont typeface="Wingdings" pitchFamily="2" charset="2"/>
              <a:buChar char="§"/>
            </a:pPr>
            <a:r>
              <a:rPr lang="en-GB" sz="2200" b="1" dirty="0">
                <a:solidFill>
                  <a:srgbClr val="002060"/>
                </a:solidFill>
              </a:rPr>
              <a:t> </a:t>
            </a:r>
            <a:r>
              <a:rPr lang="en-GB" sz="2200" b="1" dirty="0">
                <a:solidFill>
                  <a:srgbClr val="FF0000"/>
                </a:solidFill>
              </a:rPr>
              <a:t>Failure:</a:t>
            </a:r>
          </a:p>
          <a:p>
            <a:pPr lvl="1">
              <a:buClrTx/>
              <a:buFont typeface="Arial" pitchFamily="34" charset="0"/>
              <a:buChar char="•"/>
            </a:pPr>
            <a:r>
              <a:rPr lang="en-GB" sz="2200" dirty="0">
                <a:solidFill>
                  <a:schemeClr val="tx1"/>
                </a:solidFill>
              </a:rPr>
              <a:t>The inability of a system or component to perform its required functions within specified performance requirements</a:t>
            </a:r>
          </a:p>
          <a:p>
            <a:pPr lvl="1">
              <a:buClrTx/>
              <a:buFont typeface="Arial" pitchFamily="34" charset="0"/>
              <a:buChar char="•"/>
            </a:pPr>
            <a:r>
              <a:rPr lang="en-GB" sz="2200" dirty="0">
                <a:solidFill>
                  <a:schemeClr val="tx1"/>
                </a:solidFill>
              </a:rPr>
              <a:t>A behavioural deviation from the user requirement or the product specification</a:t>
            </a:r>
          </a:p>
          <a:p>
            <a:pPr>
              <a:buClr>
                <a:srgbClr val="FF0000"/>
              </a:buClr>
              <a:buSzPct val="100000"/>
              <a:buFont typeface="Wingdings" pitchFamily="2" charset="2"/>
              <a:buChar char="§"/>
            </a:pPr>
            <a:r>
              <a:rPr lang="en-GB" sz="2200" b="1" dirty="0">
                <a:solidFill>
                  <a:srgbClr val="FF0000"/>
                </a:solidFill>
              </a:rPr>
              <a:t>Defect:</a:t>
            </a:r>
          </a:p>
          <a:p>
            <a:pPr lvl="1">
              <a:buClrTx/>
              <a:buFont typeface="Arial" pitchFamily="34" charset="0"/>
              <a:buChar char="•"/>
            </a:pPr>
            <a:r>
              <a:rPr lang="en-GB" sz="2200" dirty="0">
                <a:solidFill>
                  <a:schemeClr val="tx1"/>
                </a:solidFill>
              </a:rPr>
              <a:t>Failures, faults, and errors are collectively referred to as defects</a:t>
            </a:r>
            <a:r>
              <a:rPr lang="en-GB" sz="2200" dirty="0">
                <a:solidFill>
                  <a:srgbClr val="002060"/>
                </a:solidFill>
              </a:rPr>
              <a:t>.</a:t>
            </a:r>
          </a:p>
          <a:p>
            <a:pPr>
              <a:buClr>
                <a:srgbClr val="FF0000"/>
              </a:buClr>
              <a:buSzPct val="100000"/>
              <a:buFont typeface="Wingdings" pitchFamily="2" charset="2"/>
              <a:buChar char="§"/>
            </a:pPr>
            <a:r>
              <a:rPr lang="en-GB" sz="2200" u="sng" dirty="0">
                <a:solidFill>
                  <a:srgbClr val="FF0000"/>
                </a:solidFill>
              </a:rPr>
              <a:t>Note</a:t>
            </a:r>
            <a:r>
              <a:rPr lang="en-GB" sz="2200" dirty="0">
                <a:solidFill>
                  <a:srgbClr val="FF0000"/>
                </a:solidFill>
              </a:rPr>
              <a:t>:</a:t>
            </a:r>
            <a:r>
              <a:rPr lang="en-GB" sz="2200" dirty="0"/>
              <a:t> </a:t>
            </a:r>
            <a:r>
              <a:rPr lang="en-GB" sz="2000" dirty="0">
                <a:solidFill>
                  <a:schemeClr val="tx1"/>
                </a:solidFill>
              </a:rPr>
              <a:t>Software problems or defects, are also commonly referred to as “</a:t>
            </a:r>
            <a:r>
              <a:rPr lang="en-GB" sz="2000" b="1" dirty="0">
                <a:solidFill>
                  <a:srgbClr val="FF0000"/>
                </a:solidFill>
              </a:rPr>
              <a:t>bugs</a:t>
            </a:r>
            <a:r>
              <a:rPr lang="en-GB" sz="2000" dirty="0">
                <a:solidFill>
                  <a:schemeClr val="tx1"/>
                </a:solidFill>
              </a:rPr>
              <a:t>”</a:t>
            </a:r>
            <a:endParaRPr lang="en-GB" sz="2200" dirty="0">
              <a:solidFill>
                <a:schemeClr val="tx1"/>
              </a:solidFill>
            </a:endParaRPr>
          </a:p>
        </p:txBody>
      </p:sp>
    </p:spTree>
    <p:extLst>
      <p:ext uri="{BB962C8B-B14F-4D97-AF65-F5344CB8AC3E}">
        <p14:creationId xmlns:p14="http://schemas.microsoft.com/office/powerpoint/2010/main" xmlns="" val="1362578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200" dirty="0" smtClean="0">
                <a:latin typeface="+mn-lt"/>
              </a:rPr>
              <a:t>The Notion of Software Reliability</a:t>
            </a:r>
            <a:endParaRPr lang="en-US" sz="3200" dirty="0">
              <a:latin typeface="+mn-lt"/>
            </a:endParaRPr>
          </a:p>
        </p:txBody>
      </p:sp>
      <p:sp>
        <p:nvSpPr>
          <p:cNvPr id="4" name="Rectangle 3"/>
          <p:cNvSpPr/>
          <p:nvPr/>
        </p:nvSpPr>
        <p:spPr>
          <a:xfrm>
            <a:off x="238459" y="2204205"/>
            <a:ext cx="8435276" cy="3770263"/>
          </a:xfrm>
          <a:prstGeom prst="rect">
            <a:avLst/>
          </a:prstGeom>
        </p:spPr>
        <p:txBody>
          <a:bodyPr wrap="square">
            <a:spAutoFit/>
          </a:bodyPr>
          <a:lstStyle/>
          <a:p>
            <a:pPr marL="274320" indent="-274320">
              <a:spcBef>
                <a:spcPts val="600"/>
              </a:spcBef>
              <a:buFont typeface="Arial" pitchFamily="34" charset="0"/>
              <a:buChar char="•"/>
            </a:pPr>
            <a:r>
              <a:rPr lang="en-US" sz="2800" dirty="0" smtClean="0"/>
              <a:t>It is defined as the </a:t>
            </a:r>
            <a:r>
              <a:rPr lang="en-US" sz="2800" i="1" dirty="0" smtClean="0">
                <a:solidFill>
                  <a:srgbClr val="0000FF"/>
                </a:solidFill>
              </a:rPr>
              <a:t>probability of failure-free operation of a software system for a specified time in a specified environment.</a:t>
            </a:r>
          </a:p>
          <a:p>
            <a:pPr marL="274320" indent="-274320">
              <a:spcBef>
                <a:spcPts val="600"/>
              </a:spcBef>
              <a:buFont typeface="Arial" pitchFamily="34" charset="0"/>
              <a:buChar char="•"/>
            </a:pPr>
            <a:r>
              <a:rPr lang="en-US" sz="2800" dirty="0" smtClean="0"/>
              <a:t>It can be estimated via </a:t>
            </a:r>
            <a:r>
              <a:rPr lang="en-US" sz="2800" i="1" dirty="0" smtClean="0"/>
              <a:t>random testing.</a:t>
            </a:r>
          </a:p>
          <a:p>
            <a:pPr marL="274320" indent="-274320">
              <a:spcBef>
                <a:spcPts val="600"/>
              </a:spcBef>
              <a:buFont typeface="Arial" pitchFamily="34" charset="0"/>
              <a:buChar char="•"/>
            </a:pPr>
            <a:r>
              <a:rPr lang="en-US" sz="2800" dirty="0" smtClean="0"/>
              <a:t>Test data must be drawn from the input distribution to closely resemble the future usage of the system.</a:t>
            </a:r>
          </a:p>
          <a:p>
            <a:pPr marL="731520" lvl="3" indent="-274320">
              <a:spcBef>
                <a:spcPts val="600"/>
              </a:spcBef>
            </a:pPr>
            <a:r>
              <a:rPr lang="en-US" sz="2800" dirty="0" smtClean="0">
                <a:sym typeface="Symbol"/>
              </a:rPr>
              <a:t></a:t>
            </a:r>
            <a:r>
              <a:rPr lang="en-US" sz="2800" dirty="0" smtClean="0"/>
              <a:t> </a:t>
            </a:r>
            <a:r>
              <a:rPr lang="en-US" sz="2400" dirty="0" smtClean="0"/>
              <a:t>Future usage pattern of a system is described in a form called </a:t>
            </a:r>
            <a:r>
              <a:rPr lang="en-US" sz="2400" i="1" dirty="0" smtClean="0">
                <a:solidFill>
                  <a:srgbClr val="0000FF"/>
                </a:solidFill>
              </a:rPr>
              <a:t>operational profile(OP). </a:t>
            </a:r>
            <a:endParaRPr lang="en-US" sz="2400" dirty="0" smtClean="0">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The Objectives of Testing</a:t>
            </a:r>
            <a:endParaRPr lang="en-US" sz="4000" dirty="0">
              <a:latin typeface="+mn-lt"/>
            </a:endParaRPr>
          </a:p>
        </p:txBody>
      </p:sp>
      <p:sp>
        <p:nvSpPr>
          <p:cNvPr id="4" name="Rectangle 3"/>
          <p:cNvSpPr/>
          <p:nvPr/>
        </p:nvSpPr>
        <p:spPr>
          <a:xfrm>
            <a:off x="421341" y="2551837"/>
            <a:ext cx="8252396" cy="2046714"/>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Main objective: detecting </a:t>
            </a:r>
            <a:r>
              <a:rPr lang="en-US" sz="2800" dirty="0" smtClean="0">
                <a:solidFill>
                  <a:srgbClr val="FF0000"/>
                </a:solidFill>
              </a:rPr>
              <a:t>defects/bugs</a:t>
            </a:r>
            <a:endParaRPr lang="en-US" sz="2800" dirty="0" smtClean="0">
              <a:solidFill>
                <a:srgbClr val="FF0000"/>
              </a:solidFill>
            </a:endParaRPr>
          </a:p>
          <a:p>
            <a:pPr marL="274320" indent="-274320">
              <a:spcBef>
                <a:spcPts val="600"/>
              </a:spcBef>
              <a:buFont typeface="Arial" pitchFamily="34" charset="0"/>
              <a:buChar char="•"/>
            </a:pPr>
            <a:r>
              <a:rPr lang="en-US" sz="2800" dirty="0" smtClean="0"/>
              <a:t>Reduce the risk of failures</a:t>
            </a:r>
          </a:p>
          <a:p>
            <a:pPr marL="274320" indent="-274320">
              <a:spcBef>
                <a:spcPts val="600"/>
              </a:spcBef>
              <a:buFont typeface="Arial" pitchFamily="34" charset="0"/>
              <a:buChar char="•"/>
            </a:pPr>
            <a:r>
              <a:rPr lang="en-US" sz="2800" dirty="0" smtClean="0"/>
              <a:t>Reduce the cost of testing</a:t>
            </a:r>
          </a:p>
          <a:p>
            <a:pPr marL="274320" indent="-274320">
              <a:spcBef>
                <a:spcPts val="600"/>
              </a:spcBef>
            </a:pPr>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0355" y="467062"/>
            <a:ext cx="7602498" cy="1088136"/>
          </a:xfrm>
        </p:spPr>
        <p:txBody>
          <a:bodyPr>
            <a:normAutofit/>
          </a:bodyPr>
          <a:lstStyle/>
          <a:p>
            <a:r>
              <a:rPr lang="en-US" sz="3600" dirty="0" smtClean="0">
                <a:latin typeface="+mn-lt"/>
              </a:rPr>
              <a:t>The Concept of Complete Testing </a:t>
            </a:r>
            <a:endParaRPr lang="en-US" sz="3600" dirty="0">
              <a:latin typeface="+mn-lt"/>
            </a:endParaRPr>
          </a:p>
        </p:txBody>
      </p:sp>
      <p:sp>
        <p:nvSpPr>
          <p:cNvPr id="4" name="Content Placeholder 2">
            <a:extLst>
              <a:ext uri="{FF2B5EF4-FFF2-40B4-BE49-F238E27FC236}">
                <a16:creationId xmlns:a16="http://schemas.microsoft.com/office/drawing/2014/main" xmlns="" id="{370C810E-9E90-46E3-8DBD-620FBB091B1E}"/>
              </a:ext>
            </a:extLst>
          </p:cNvPr>
          <p:cNvSpPr txBox="1">
            <a:spLocks/>
          </p:cNvSpPr>
          <p:nvPr/>
        </p:nvSpPr>
        <p:spPr>
          <a:xfrm>
            <a:off x="266011" y="2207626"/>
            <a:ext cx="8197453" cy="425849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ClrTx/>
              <a:buFont typeface="Arial" pitchFamily="34" charset="0"/>
              <a:buChar char="•"/>
            </a:pPr>
            <a:endParaRPr lang="en-US" sz="2800" b="1" dirty="0" smtClean="0">
              <a:solidFill>
                <a:srgbClr val="FF0000"/>
              </a:solidFill>
            </a:endParaRPr>
          </a:p>
          <a:p>
            <a:pPr>
              <a:buClrTx/>
              <a:buFont typeface="Arial" pitchFamily="34" charset="0"/>
              <a:buChar char="•"/>
            </a:pPr>
            <a:r>
              <a:rPr lang="en-US" sz="2800" b="1" dirty="0" smtClean="0">
                <a:solidFill>
                  <a:srgbClr val="FF0000"/>
                </a:solidFill>
              </a:rPr>
              <a:t>Complete/Exhaustive </a:t>
            </a:r>
            <a:r>
              <a:rPr lang="en-US" sz="2800" b="1" dirty="0" smtClean="0">
                <a:solidFill>
                  <a:srgbClr val="FF0000"/>
                </a:solidFill>
              </a:rPr>
              <a:t>testing means –</a:t>
            </a:r>
          </a:p>
          <a:p>
            <a:pPr lvl="1">
              <a:buClrTx/>
              <a:buNone/>
            </a:pPr>
            <a:r>
              <a:rPr lang="en-US" sz="2400" dirty="0" smtClean="0">
                <a:solidFill>
                  <a:schemeClr val="tx1"/>
                </a:solidFill>
              </a:rPr>
              <a:t>	</a:t>
            </a:r>
            <a:r>
              <a:rPr lang="en-US" sz="2400" b="1" dirty="0" smtClean="0">
                <a:solidFill>
                  <a:schemeClr val="tx1"/>
                </a:solidFill>
                <a:sym typeface="Symbol"/>
              </a:rPr>
              <a:t> </a:t>
            </a:r>
            <a:r>
              <a:rPr lang="en-US" sz="2400" dirty="0" smtClean="0">
                <a:solidFill>
                  <a:schemeClr val="tx1"/>
                </a:solidFill>
              </a:rPr>
              <a:t>Testing a software with all sorts of inputs (valid and invalid) under all execution environments</a:t>
            </a:r>
          </a:p>
          <a:p>
            <a:pPr lvl="1">
              <a:buClrTx/>
              <a:buNone/>
            </a:pPr>
            <a:r>
              <a:rPr lang="en-US" sz="2400" dirty="0" smtClean="0">
                <a:solidFill>
                  <a:schemeClr val="tx1"/>
                </a:solidFill>
              </a:rPr>
              <a:t>	</a:t>
            </a:r>
            <a:r>
              <a:rPr lang="en-US" sz="2400" b="1" dirty="0" smtClean="0">
                <a:solidFill>
                  <a:schemeClr val="tx1"/>
                </a:solidFill>
                <a:sym typeface="Symbol"/>
              </a:rPr>
              <a:t> </a:t>
            </a:r>
            <a:r>
              <a:rPr lang="en-US" sz="2400" dirty="0" smtClean="0">
                <a:solidFill>
                  <a:schemeClr val="tx1"/>
                </a:solidFill>
              </a:rPr>
              <a:t>“There are no undisclosed faults at the end of test phase</a:t>
            </a:r>
            <a:r>
              <a:rPr lang="en-US" sz="2400" dirty="0" smtClean="0">
                <a:solidFill>
                  <a:schemeClr val="tx1"/>
                </a:solidFill>
              </a:rPr>
              <a:t>”</a:t>
            </a:r>
          </a:p>
          <a:p>
            <a:pPr lvl="1">
              <a:buClrTx/>
              <a:buNone/>
            </a:pPr>
            <a:r>
              <a:rPr lang="en-US" sz="2400" dirty="0" smtClean="0">
                <a:solidFill>
                  <a:schemeClr val="tx1"/>
                </a:solidFill>
              </a:rPr>
              <a:t>	</a:t>
            </a:r>
            <a:r>
              <a:rPr lang="en-US" sz="2400" dirty="0" smtClean="0">
                <a:solidFill>
                  <a:schemeClr val="tx1"/>
                </a:solidFill>
                <a:sym typeface="Symbol"/>
              </a:rPr>
              <a:t> Complete testing is impossible/impractical</a:t>
            </a:r>
            <a:r>
              <a:rPr lang="en-US" sz="2400" dirty="0" smtClean="0">
                <a:solidFill>
                  <a:schemeClr val="tx1"/>
                </a:solidFill>
              </a:rPr>
              <a:t> </a:t>
            </a:r>
            <a:endParaRPr lang="en-US" sz="2400" dirty="0" smtClean="0">
              <a:solidFill>
                <a:schemeClr val="tx1"/>
              </a:solidFill>
            </a:endParaRPr>
          </a:p>
          <a:p>
            <a:pPr lvl="1">
              <a:buClrTx/>
              <a:buFont typeface="Arial" pitchFamily="34" charset="0"/>
              <a:buChar char="•"/>
            </a:pPr>
            <a:endParaRPr lang="en-US" sz="2000" dirty="0" smtClean="0">
              <a:solidFill>
                <a:schemeClr val="tx1"/>
              </a:solidFill>
            </a:endParaRPr>
          </a:p>
          <a:p>
            <a:pPr lvl="1">
              <a:buClrTx/>
              <a:buNone/>
            </a:pPr>
            <a:endParaRPr lang="en-US" sz="2000" dirty="0" smtClean="0">
              <a:solidFill>
                <a:schemeClr val="tx1"/>
              </a:solidFill>
            </a:endParaRPr>
          </a:p>
          <a:p>
            <a:pPr lvl="1">
              <a:buClrTx/>
            </a:pPr>
            <a:endParaRPr lang="en-US" sz="2000" dirty="0" smtClean="0">
              <a:solidFill>
                <a:srgbClr val="0000FF"/>
              </a:solidFill>
            </a:endParaRPr>
          </a:p>
          <a:p>
            <a:pPr lvl="1">
              <a:buClrTx/>
            </a:pPr>
            <a:endParaRPr lang="en-US" sz="2000" dirty="0" smtClean="0">
              <a:solidFill>
                <a:srgbClr val="0000FF"/>
              </a:solidFill>
            </a:endParaRPr>
          </a:p>
          <a:p>
            <a:pPr lvl="1">
              <a:buClrTx/>
              <a:buNone/>
            </a:pPr>
            <a:endParaRPr lang="en-US" sz="2000" dirty="0" smtClean="0"/>
          </a:p>
        </p:txBody>
      </p:sp>
    </p:spTree>
    <p:extLst>
      <p:ext uri="{BB962C8B-B14F-4D97-AF65-F5344CB8AC3E}">
        <p14:creationId xmlns:p14="http://schemas.microsoft.com/office/powerpoint/2010/main" xmlns="" val="236390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0355" y="467062"/>
            <a:ext cx="7602498" cy="1088136"/>
          </a:xfrm>
        </p:spPr>
        <p:txBody>
          <a:bodyPr>
            <a:normAutofit/>
          </a:bodyPr>
          <a:lstStyle/>
          <a:p>
            <a:r>
              <a:rPr lang="en-US" sz="3600" dirty="0" smtClean="0"/>
              <a:t>The Concept of Complete Testing </a:t>
            </a:r>
            <a:endParaRPr lang="en-US" sz="3600" dirty="0"/>
          </a:p>
        </p:txBody>
      </p:sp>
      <p:sp>
        <p:nvSpPr>
          <p:cNvPr id="5" name="Content Placeholder 2">
            <a:extLst>
              <a:ext uri="{FF2B5EF4-FFF2-40B4-BE49-F238E27FC236}">
                <a16:creationId xmlns:a16="http://schemas.microsoft.com/office/drawing/2014/main" xmlns="" id="{90D08F10-0872-448D-813A-DB41FADDE701}"/>
              </a:ext>
            </a:extLst>
          </p:cNvPr>
          <p:cNvSpPr txBox="1">
            <a:spLocks/>
          </p:cNvSpPr>
          <p:nvPr/>
        </p:nvSpPr>
        <p:spPr>
          <a:xfrm>
            <a:off x="430355" y="2079522"/>
            <a:ext cx="8389180" cy="408530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Clr>
                <a:srgbClr val="FF0000"/>
              </a:buClr>
              <a:buFont typeface="Wingdings" pitchFamily="2" charset="2"/>
              <a:buChar char="§"/>
            </a:pPr>
            <a:r>
              <a:rPr lang="en-GB" sz="2200" dirty="0">
                <a:solidFill>
                  <a:srgbClr val="FF0000"/>
                </a:solidFill>
              </a:rPr>
              <a:t>Complete testing is nearly impossible for most of the  systems, Because..</a:t>
            </a:r>
          </a:p>
          <a:p>
            <a:pPr lvl="1">
              <a:buClrTx/>
              <a:buSzPct val="100000"/>
              <a:buFont typeface="Arial" pitchFamily="34" charset="0"/>
              <a:buChar char="•"/>
            </a:pPr>
            <a:r>
              <a:rPr lang="en-GB" sz="2200" dirty="0">
                <a:solidFill>
                  <a:schemeClr val="tx1"/>
                </a:solidFill>
              </a:rPr>
              <a:t>The domain of possible inputs of a program is too large (valid inputs and invalid inputs)</a:t>
            </a:r>
          </a:p>
          <a:p>
            <a:pPr lvl="1">
              <a:buClrTx/>
              <a:buSzPct val="100000"/>
              <a:buFont typeface="Arial" pitchFamily="34" charset="0"/>
              <a:buChar char="•"/>
            </a:pPr>
            <a:r>
              <a:rPr lang="en-GB" sz="2200" dirty="0">
                <a:solidFill>
                  <a:schemeClr val="tx1"/>
                </a:solidFill>
              </a:rPr>
              <a:t>The design issues may be too complex to completely </a:t>
            </a:r>
            <a:r>
              <a:rPr lang="en-GB" sz="2200" dirty="0" smtClean="0">
                <a:solidFill>
                  <a:schemeClr val="tx1"/>
                </a:solidFill>
              </a:rPr>
              <a:t>test</a:t>
            </a:r>
            <a:endParaRPr lang="en-GB" sz="2200" dirty="0">
              <a:solidFill>
                <a:schemeClr val="tx1"/>
              </a:solidFill>
            </a:endParaRPr>
          </a:p>
          <a:p>
            <a:pPr lvl="1">
              <a:buClrTx/>
              <a:buSzPct val="100000"/>
              <a:buFont typeface="Arial" pitchFamily="34" charset="0"/>
              <a:buChar char="•"/>
            </a:pPr>
            <a:r>
              <a:rPr lang="en-GB" sz="2200" dirty="0">
                <a:solidFill>
                  <a:schemeClr val="tx1"/>
                </a:solidFill>
              </a:rPr>
              <a:t>It may not be possible to create all possible execution environments of the </a:t>
            </a:r>
            <a:r>
              <a:rPr lang="en-GB" sz="2200" dirty="0" smtClean="0">
                <a:solidFill>
                  <a:schemeClr val="tx1"/>
                </a:solidFill>
              </a:rPr>
              <a:t>system</a:t>
            </a:r>
          </a:p>
          <a:p>
            <a:pPr lvl="1"/>
            <a:endParaRPr lang="en-GB" sz="2200" dirty="0" smtClean="0">
              <a:solidFill>
                <a:srgbClr val="C00000"/>
              </a:solidFill>
            </a:endParaRPr>
          </a:p>
          <a:p>
            <a:pPr lvl="1">
              <a:buNone/>
            </a:pPr>
            <a:endParaRPr lang="en-GB" sz="2200" dirty="0">
              <a:solidFill>
                <a:srgbClr val="C00000"/>
              </a:solidFill>
            </a:endParaRPr>
          </a:p>
        </p:txBody>
      </p:sp>
    </p:spTree>
    <p:extLst>
      <p:ext uri="{BB962C8B-B14F-4D97-AF65-F5344CB8AC3E}">
        <p14:creationId xmlns:p14="http://schemas.microsoft.com/office/powerpoint/2010/main" xmlns="" val="3233807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The Central Issue in Testing </a:t>
            </a:r>
            <a:endParaRPr lang="en-US" dirty="0">
              <a:latin typeface="+mn-lt"/>
            </a:endParaRPr>
          </a:p>
        </p:txBody>
      </p:sp>
      <p:sp>
        <p:nvSpPr>
          <p:cNvPr id="4" name="Content Placeholder 3"/>
          <p:cNvSpPr txBox="1">
            <a:spLocks/>
          </p:cNvSpPr>
          <p:nvPr/>
        </p:nvSpPr>
        <p:spPr>
          <a:xfrm>
            <a:off x="5334000" y="2168437"/>
            <a:ext cx="3352800" cy="2873825"/>
          </a:xfrm>
          <a:prstGeom prst="rect">
            <a:avLst/>
          </a:prstGeom>
        </p:spPr>
        <p:txBody>
          <a:bodyPr/>
          <a:lstStyle/>
          <a:p>
            <a:pPr marL="182880" marR="0" lvl="0" indent="-182880" algn="l" defTabSz="914400" rtl="0" eaLnBrk="1" fontAlgn="auto" latinLnBrk="0" hangingPunct="1">
              <a:lnSpc>
                <a:spcPct val="100000"/>
              </a:lnSpc>
              <a:spcBef>
                <a:spcPts val="600"/>
              </a:spcBef>
              <a:spcAft>
                <a:spcPts val="0"/>
              </a:spcAft>
              <a:buSzPct val="90000"/>
              <a:buFont typeface="Arial" pitchFamily="34" charset="0"/>
              <a:buChar char="•"/>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Divide the input domain D into D1 and D2</a:t>
            </a:r>
          </a:p>
          <a:p>
            <a:pPr marL="182880" marR="0" lvl="0" indent="-182880" algn="l" defTabSz="914400" rtl="0" eaLnBrk="1" fontAlgn="auto" latinLnBrk="0" hangingPunct="1">
              <a:lnSpc>
                <a:spcPct val="100000"/>
              </a:lnSpc>
              <a:spcBef>
                <a:spcPts val="600"/>
              </a:spcBef>
              <a:spcAft>
                <a:spcPts val="0"/>
              </a:spcAft>
              <a:buSzPct val="90000"/>
              <a:buFont typeface="Arial" pitchFamily="34" charset="0"/>
              <a:buChar char="•"/>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Select a subset D1 of D to test program P</a:t>
            </a:r>
          </a:p>
          <a:p>
            <a:pPr marL="182880" marR="0" lvl="0" indent="-182880" algn="l" defTabSz="914400" rtl="0" eaLnBrk="1" fontAlgn="auto" latinLnBrk="0" hangingPunct="1">
              <a:lnSpc>
                <a:spcPct val="100000"/>
              </a:lnSpc>
              <a:spcBef>
                <a:spcPts val="600"/>
              </a:spcBef>
              <a:spcAft>
                <a:spcPts val="0"/>
              </a:spcAft>
              <a:buSzPct val="90000"/>
              <a:buFont typeface="Arial" pitchFamily="34" charset="0"/>
              <a:buChar char="•"/>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It is possible that D1 exercise only a part P1 of P </a:t>
            </a:r>
          </a:p>
        </p:txBody>
      </p:sp>
      <p:pic>
        <p:nvPicPr>
          <p:cNvPr id="5" name="Picture 7" descr="centralissue"/>
          <p:cNvPicPr>
            <a:picLocks noChangeAspect="1" noChangeArrowheads="1"/>
          </p:cNvPicPr>
          <p:nvPr/>
        </p:nvPicPr>
        <p:blipFill>
          <a:blip r:embed="rId2" cstate="print"/>
          <a:srcRect/>
          <a:stretch>
            <a:fillRect/>
          </a:stretch>
        </p:blipFill>
        <p:spPr>
          <a:xfrm>
            <a:off x="457199" y="2292539"/>
            <a:ext cx="4528957" cy="2749724"/>
          </a:xfrm>
          <a:prstGeom prst="rect">
            <a:avLst/>
          </a:prstGeom>
        </p:spPr>
      </p:pic>
      <p:sp>
        <p:nvSpPr>
          <p:cNvPr id="6" name="Text Box 8"/>
          <p:cNvSpPr txBox="1">
            <a:spLocks noChangeArrowheads="1"/>
          </p:cNvSpPr>
          <p:nvPr/>
        </p:nvSpPr>
        <p:spPr bwMode="auto">
          <a:xfrm>
            <a:off x="152400" y="5566874"/>
            <a:ext cx="9144000" cy="415925"/>
          </a:xfrm>
          <a:prstGeom prst="rect">
            <a:avLst/>
          </a:prstGeom>
          <a:noFill/>
          <a:ln w="12700">
            <a:noFill/>
            <a:miter lim="800000"/>
            <a:headEnd type="none" w="sm" len="sm"/>
            <a:tailEnd type="none" w="sm" len="sm"/>
          </a:ln>
        </p:spPr>
        <p:txBody>
          <a:bodyPr lIns="92075" tIns="46038" rIns="92075" bIns="46038"/>
          <a:lstStyle/>
          <a:p>
            <a:pPr marL="285750" indent="-285750">
              <a:spcBef>
                <a:spcPct val="50000"/>
              </a:spcBef>
            </a:pPr>
            <a:r>
              <a:rPr lang="en-US" dirty="0">
                <a:solidFill>
                  <a:srgbClr val="0000FF"/>
                </a:solidFill>
              </a:rPr>
              <a:t>Fig. A subset of the input domain exercising a subset of the program behavior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0355" y="467062"/>
            <a:ext cx="7602498" cy="1088136"/>
          </a:xfrm>
        </p:spPr>
        <p:txBody>
          <a:bodyPr>
            <a:normAutofit/>
          </a:bodyPr>
          <a:lstStyle/>
          <a:p>
            <a:pPr algn="ctr"/>
            <a:r>
              <a:rPr lang="en-GB" sz="3600" b="1" dirty="0" smtClean="0">
                <a:latin typeface="+mn-lt"/>
              </a:rPr>
              <a:t>Testing Activities</a:t>
            </a:r>
            <a:endParaRPr lang="en-US" sz="3600" b="1" dirty="0">
              <a:latin typeface="+mn-lt"/>
            </a:endParaRPr>
          </a:p>
        </p:txBody>
      </p:sp>
      <p:pic>
        <p:nvPicPr>
          <p:cNvPr id="5" name="Picture 7" descr="testactivity"/>
          <p:cNvPicPr>
            <a:picLocks noChangeAspect="1" noChangeArrowheads="1"/>
          </p:cNvPicPr>
          <p:nvPr/>
        </p:nvPicPr>
        <p:blipFill>
          <a:blip r:embed="rId2" cstate="print"/>
          <a:srcRect/>
          <a:stretch>
            <a:fillRect/>
          </a:stretch>
        </p:blipFill>
        <p:spPr>
          <a:xfrm>
            <a:off x="313507" y="2259879"/>
            <a:ext cx="3944984" cy="3325813"/>
          </a:xfrm>
          <a:prstGeom prst="rect">
            <a:avLst/>
          </a:prstGeom>
        </p:spPr>
      </p:pic>
      <p:sp>
        <p:nvSpPr>
          <p:cNvPr id="7" name="Content Placeholder 3"/>
          <p:cNvSpPr txBox="1">
            <a:spLocks/>
          </p:cNvSpPr>
          <p:nvPr/>
        </p:nvSpPr>
        <p:spPr>
          <a:xfrm>
            <a:off x="4637314" y="2259880"/>
            <a:ext cx="4278086" cy="3332894"/>
          </a:xfrm>
          <a:prstGeom prst="rect">
            <a:avLst/>
          </a:prstGeom>
        </p:spPr>
        <p:txBody>
          <a:bodyPr/>
          <a:lstStyle/>
          <a:p>
            <a:pPr marL="182880" marR="0" lvl="0" indent="-274320" algn="l" defTabSz="914400" rtl="0" eaLnBrk="1" fontAlgn="auto" latinLnBrk="0" hangingPunct="1">
              <a:lnSpc>
                <a:spcPct val="100000"/>
              </a:lnSpc>
              <a:spcAft>
                <a:spcPts val="0"/>
              </a:spcAft>
              <a:buClr>
                <a:srgbClr val="C00000"/>
              </a:buClr>
              <a:buSzPct val="90000"/>
              <a:buFont typeface="Wingdings" pitchFamily="2" charset="2"/>
              <a:buChar char="§"/>
              <a:tabLst/>
              <a:defRPr/>
            </a:pPr>
            <a:r>
              <a:rPr kumimoji="0" lang="en-US" sz="2000" b="0" i="0" u="none" strike="noStrike" kern="1200" cap="none" spc="0" normalizeH="0" baseline="0" noProof="0" dirty="0" smtClean="0">
                <a:ln>
                  <a:noFill/>
                </a:ln>
                <a:solidFill>
                  <a:srgbClr val="0000FF"/>
                </a:solidFill>
                <a:effectLst/>
                <a:uLnTx/>
                <a:uFillTx/>
                <a:latin typeface="+mn-lt"/>
                <a:ea typeface="+mn-ea"/>
                <a:cs typeface="+mn-cs"/>
              </a:rPr>
              <a:t>Identify the objective to be tested</a:t>
            </a:r>
          </a:p>
          <a:p>
            <a:pPr marL="182880" marR="0" lvl="0" indent="-274320" algn="l" defTabSz="914400" rtl="0" eaLnBrk="1" fontAlgn="auto" latinLnBrk="0" hangingPunct="1">
              <a:lnSpc>
                <a:spcPct val="100000"/>
              </a:lnSpc>
              <a:spcAft>
                <a:spcPts val="0"/>
              </a:spcAft>
              <a:buClr>
                <a:srgbClr val="C00000"/>
              </a:buClr>
              <a:buSzPct val="90000"/>
              <a:buFont typeface="Wingdings" pitchFamily="2" charset="2"/>
              <a:buChar char="§"/>
              <a:tabLst/>
              <a:defRPr/>
            </a:pPr>
            <a:r>
              <a:rPr kumimoji="0" lang="en-US" sz="2000" b="0" i="0" u="none" strike="noStrike" kern="1200" cap="none" spc="0" normalizeH="0" baseline="0" noProof="0" dirty="0" smtClean="0">
                <a:ln>
                  <a:noFill/>
                </a:ln>
                <a:solidFill>
                  <a:srgbClr val="0000FF"/>
                </a:solidFill>
                <a:effectLst/>
                <a:uLnTx/>
                <a:uFillTx/>
                <a:latin typeface="+mn-lt"/>
                <a:ea typeface="+mn-ea"/>
                <a:cs typeface="+mn-cs"/>
              </a:rPr>
              <a:t>Select inputs</a:t>
            </a:r>
          </a:p>
          <a:p>
            <a:pPr marL="182880" marR="0" lvl="0" indent="-274320" algn="l" defTabSz="914400" rtl="0" eaLnBrk="1" fontAlgn="auto" latinLnBrk="0" hangingPunct="1">
              <a:lnSpc>
                <a:spcPct val="100000"/>
              </a:lnSpc>
              <a:spcAft>
                <a:spcPts val="0"/>
              </a:spcAft>
              <a:buClr>
                <a:srgbClr val="C00000"/>
              </a:buClr>
              <a:buSzPct val="90000"/>
              <a:buFont typeface="Wingdings" pitchFamily="2" charset="2"/>
              <a:buChar char="§"/>
              <a:tabLst/>
              <a:defRPr/>
            </a:pPr>
            <a:r>
              <a:rPr kumimoji="0" lang="en-US" sz="2000" b="0" i="0" u="none" strike="noStrike" kern="1200" cap="none" spc="0" normalizeH="0" baseline="0" noProof="0" dirty="0" smtClean="0">
                <a:ln>
                  <a:noFill/>
                </a:ln>
                <a:solidFill>
                  <a:srgbClr val="0000FF"/>
                </a:solidFill>
                <a:effectLst/>
                <a:uLnTx/>
                <a:uFillTx/>
                <a:latin typeface="+mn-lt"/>
                <a:ea typeface="+mn-ea"/>
                <a:cs typeface="+mn-cs"/>
              </a:rPr>
              <a:t>Compute the expected outcome</a:t>
            </a:r>
          </a:p>
          <a:p>
            <a:pPr marL="182880" marR="0" lvl="0" indent="-274320" algn="l" defTabSz="914400" rtl="0" eaLnBrk="1" fontAlgn="auto" latinLnBrk="0" hangingPunct="1">
              <a:lnSpc>
                <a:spcPct val="100000"/>
              </a:lnSpc>
              <a:spcAft>
                <a:spcPts val="0"/>
              </a:spcAft>
              <a:buClr>
                <a:srgbClr val="C00000"/>
              </a:buClr>
              <a:buSzPct val="90000"/>
              <a:buFont typeface="Wingdings" pitchFamily="2" charset="2"/>
              <a:buChar char="§"/>
              <a:tabLst/>
              <a:defRPr/>
            </a:pPr>
            <a:r>
              <a:rPr kumimoji="0" lang="en-US" sz="2000" b="0" i="0" u="none" strike="noStrike" kern="1200" cap="none" spc="0" normalizeH="0" baseline="0" noProof="0" dirty="0" smtClean="0">
                <a:ln>
                  <a:noFill/>
                </a:ln>
                <a:solidFill>
                  <a:srgbClr val="0000FF"/>
                </a:solidFill>
                <a:effectLst/>
                <a:uLnTx/>
                <a:uFillTx/>
                <a:latin typeface="+mn-lt"/>
                <a:ea typeface="+mn-ea"/>
                <a:cs typeface="+mn-cs"/>
              </a:rPr>
              <a:t>Set up the execution environment of the program</a:t>
            </a:r>
          </a:p>
          <a:p>
            <a:pPr marL="182880" marR="0" lvl="0" indent="-274320" algn="l" defTabSz="914400" rtl="0" eaLnBrk="1" fontAlgn="auto" latinLnBrk="0" hangingPunct="1">
              <a:lnSpc>
                <a:spcPct val="100000"/>
              </a:lnSpc>
              <a:spcAft>
                <a:spcPts val="0"/>
              </a:spcAft>
              <a:buClr>
                <a:srgbClr val="C00000"/>
              </a:buClr>
              <a:buSzPct val="90000"/>
              <a:buFont typeface="Wingdings" pitchFamily="2" charset="2"/>
              <a:buChar char="§"/>
              <a:tabLst/>
              <a:defRPr/>
            </a:pPr>
            <a:r>
              <a:rPr kumimoji="0" lang="en-US" sz="2000" b="0" i="0" u="none" strike="noStrike" kern="1200" cap="none" spc="0" normalizeH="0" baseline="0" noProof="0" dirty="0" smtClean="0">
                <a:ln>
                  <a:noFill/>
                </a:ln>
                <a:solidFill>
                  <a:srgbClr val="0000FF"/>
                </a:solidFill>
                <a:effectLst/>
                <a:uLnTx/>
                <a:uFillTx/>
                <a:latin typeface="+mn-lt"/>
                <a:ea typeface="+mn-ea"/>
                <a:cs typeface="+mn-cs"/>
              </a:rPr>
              <a:t>Execute the program</a:t>
            </a:r>
          </a:p>
          <a:p>
            <a:pPr marL="182880" marR="0" lvl="0" indent="-274320" algn="l" defTabSz="914400" rtl="0" eaLnBrk="1" fontAlgn="auto" latinLnBrk="0" hangingPunct="1">
              <a:lnSpc>
                <a:spcPct val="100000"/>
              </a:lnSpc>
              <a:spcAft>
                <a:spcPts val="0"/>
              </a:spcAft>
              <a:buClr>
                <a:srgbClr val="C00000"/>
              </a:buClr>
              <a:buSzPct val="90000"/>
              <a:buFont typeface="Wingdings" pitchFamily="2" charset="2"/>
              <a:buChar char="§"/>
              <a:tabLst/>
              <a:defRPr/>
            </a:pPr>
            <a:r>
              <a:rPr kumimoji="0" lang="en-US" sz="2000" b="0" i="0" u="none" strike="noStrike" kern="1200" cap="none" spc="0" normalizeH="0" baseline="0" noProof="0" dirty="0" smtClean="0">
                <a:ln>
                  <a:noFill/>
                </a:ln>
                <a:solidFill>
                  <a:srgbClr val="0000FF"/>
                </a:solidFill>
                <a:effectLst/>
                <a:uLnTx/>
                <a:uFillTx/>
                <a:latin typeface="+mn-lt"/>
                <a:ea typeface="+mn-ea"/>
                <a:cs typeface="+mn-cs"/>
              </a:rPr>
              <a:t>Analyze the test results</a:t>
            </a:r>
          </a:p>
        </p:txBody>
      </p:sp>
    </p:spTree>
    <p:extLst>
      <p:ext uri="{BB962C8B-B14F-4D97-AF65-F5344CB8AC3E}">
        <p14:creationId xmlns:p14="http://schemas.microsoft.com/office/powerpoint/2010/main" xmlns="" val="357363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037807"/>
            <a:ext cx="8464798" cy="4362994"/>
          </a:xfrm>
        </p:spPr>
        <p:txBody>
          <a:bodyPr>
            <a:noAutofit/>
          </a:bodyPr>
          <a:lstStyle/>
          <a:p>
            <a:pPr marL="342900" indent="-342900">
              <a:buClrTx/>
              <a:buFont typeface="Arial" pitchFamily="34" charset="0"/>
              <a:buChar char="•"/>
            </a:pPr>
            <a:r>
              <a:rPr lang="en-US" dirty="0" smtClean="0">
                <a:solidFill>
                  <a:schemeClr val="tx1"/>
                </a:solidFill>
              </a:rPr>
              <a:t>Meeting People’s Quality Expectations</a:t>
            </a:r>
          </a:p>
          <a:p>
            <a:pPr marL="342900" indent="-342900">
              <a:buClrTx/>
              <a:buFont typeface="Arial" pitchFamily="34" charset="0"/>
              <a:buChar char="•"/>
            </a:pPr>
            <a:r>
              <a:rPr lang="en-US" dirty="0" smtClean="0">
                <a:solidFill>
                  <a:schemeClr val="tx1"/>
                </a:solidFill>
              </a:rPr>
              <a:t>Verification  &amp; Validation </a:t>
            </a:r>
          </a:p>
          <a:p>
            <a:pPr marL="342900" indent="-342900">
              <a:buClrTx/>
              <a:buFont typeface="Arial" pitchFamily="34" charset="0"/>
              <a:buChar char="•"/>
            </a:pPr>
            <a:r>
              <a:rPr lang="en-US" dirty="0" smtClean="0">
                <a:solidFill>
                  <a:schemeClr val="tx1"/>
                </a:solidFill>
              </a:rPr>
              <a:t>SQE (Software Quality Engineering) process</a:t>
            </a:r>
          </a:p>
          <a:p>
            <a:pPr marL="342900" indent="-342900">
              <a:buClrTx/>
              <a:buFont typeface="Arial" pitchFamily="34" charset="0"/>
              <a:buChar char="•"/>
            </a:pPr>
            <a:r>
              <a:rPr lang="en-US" dirty="0" smtClean="0">
                <a:solidFill>
                  <a:schemeClr val="tx1"/>
                </a:solidFill>
              </a:rPr>
              <a:t>Major SQE activities</a:t>
            </a:r>
          </a:p>
          <a:p>
            <a:pPr marL="342900" indent="-342900">
              <a:buClrTx/>
              <a:buFont typeface="Arial" pitchFamily="34" charset="0"/>
              <a:buChar char="•"/>
            </a:pPr>
            <a:r>
              <a:rPr lang="en-US" dirty="0" smtClean="0">
                <a:solidFill>
                  <a:schemeClr val="tx1"/>
                </a:solidFill>
              </a:rPr>
              <a:t>Software Quality</a:t>
            </a:r>
          </a:p>
          <a:p>
            <a:pPr marL="342900" indent="-342900">
              <a:buClrTx/>
              <a:buFont typeface="Arial" pitchFamily="34" charset="0"/>
              <a:buChar char="•"/>
            </a:pPr>
            <a:r>
              <a:rPr lang="en-US" dirty="0" smtClean="0">
                <a:solidFill>
                  <a:schemeClr val="tx1"/>
                </a:solidFill>
              </a:rPr>
              <a:t>Quality Models</a:t>
            </a:r>
          </a:p>
          <a:p>
            <a:pPr marL="342900" indent="-342900">
              <a:buClrTx/>
              <a:buFont typeface="Arial" pitchFamily="34" charset="0"/>
              <a:buChar char="•"/>
            </a:pPr>
            <a:r>
              <a:rPr lang="en-US" dirty="0" smtClean="0">
                <a:solidFill>
                  <a:schemeClr val="tx1"/>
                </a:solidFill>
              </a:rPr>
              <a:t>Role of Testing</a:t>
            </a:r>
          </a:p>
          <a:p>
            <a:pPr marL="342900" indent="-342900">
              <a:buClrTx/>
              <a:buFont typeface="Arial" pitchFamily="34" charset="0"/>
              <a:buChar char="•"/>
            </a:pPr>
            <a:r>
              <a:rPr lang="en-US" dirty="0" smtClean="0">
                <a:solidFill>
                  <a:schemeClr val="tx1"/>
                </a:solidFill>
              </a:rPr>
              <a:t>Error, Fault, Failure, and </a:t>
            </a:r>
            <a:r>
              <a:rPr lang="en-US" dirty="0" smtClean="0">
                <a:solidFill>
                  <a:schemeClr val="tx1"/>
                </a:solidFill>
              </a:rPr>
              <a:t>Defect</a:t>
            </a:r>
            <a:endParaRPr lang="en-US" dirty="0" smtClean="0">
              <a:solidFill>
                <a:schemeClr val="tx1"/>
              </a:solidFill>
            </a:endParaRPr>
          </a:p>
          <a:p>
            <a:pPr marL="342900" indent="-342900">
              <a:buClrTx/>
              <a:buFont typeface="Arial" pitchFamily="34" charset="0"/>
              <a:buChar char="•"/>
            </a:pPr>
            <a:r>
              <a:rPr lang="en-US" dirty="0" smtClean="0">
                <a:solidFill>
                  <a:schemeClr val="tx1"/>
                </a:solidFill>
              </a:rPr>
              <a:t>The Notion of Software Reliability</a:t>
            </a:r>
          </a:p>
          <a:p>
            <a:pPr marL="342900" indent="-342900">
              <a:buClrTx/>
              <a:buFont typeface="Arial" pitchFamily="34" charset="0"/>
              <a:buChar char="•"/>
            </a:pPr>
            <a:r>
              <a:rPr lang="en-US" dirty="0" smtClean="0">
                <a:solidFill>
                  <a:schemeClr val="tx1"/>
                </a:solidFill>
              </a:rPr>
              <a:t>The Objectives of Testing</a:t>
            </a:r>
          </a:p>
          <a:p>
            <a:pPr marL="342900" indent="-342900">
              <a:buClrTx/>
              <a:buFont typeface="Arial" pitchFamily="34" charset="0"/>
              <a:buChar char="•"/>
            </a:pPr>
            <a:r>
              <a:rPr lang="en-US" dirty="0" smtClean="0">
                <a:solidFill>
                  <a:schemeClr val="tx1"/>
                </a:solidFill>
              </a:rPr>
              <a:t>The Concept of Complete Testing</a:t>
            </a:r>
          </a:p>
          <a:p>
            <a:pPr marL="342900" indent="-342900">
              <a:buClrTx/>
              <a:buFont typeface="Arial" pitchFamily="34" charset="0"/>
              <a:buChar char="•"/>
            </a:pPr>
            <a:r>
              <a:rPr lang="en-US" dirty="0" smtClean="0">
                <a:solidFill>
                  <a:schemeClr val="tx1"/>
                </a:solidFill>
              </a:rPr>
              <a:t>Testing Levels</a:t>
            </a:r>
          </a:p>
          <a:p>
            <a:pPr marL="342900" indent="-342900">
              <a:buClrTx/>
              <a:buFont typeface="Arial" pitchFamily="34" charset="0"/>
              <a:buChar char="•"/>
            </a:pPr>
            <a:r>
              <a:rPr lang="en-US" dirty="0" smtClean="0">
                <a:solidFill>
                  <a:schemeClr val="tx1"/>
                </a:solidFill>
              </a:rPr>
              <a:t>Testing Techniques</a:t>
            </a:r>
          </a:p>
          <a:p>
            <a:pPr marL="342900" indent="-342900">
              <a:buClrTx/>
              <a:buFont typeface="Arial" pitchFamily="34" charset="0"/>
              <a:buChar char="•"/>
            </a:pPr>
            <a:r>
              <a:rPr lang="en-US" dirty="0" smtClean="0">
                <a:solidFill>
                  <a:schemeClr val="tx1"/>
                </a:solidFill>
              </a:rPr>
              <a:t>Manual Testing vs. Automated Testing</a:t>
            </a:r>
            <a:endParaRPr lang="en-US" dirty="0">
              <a:solidFill>
                <a:schemeClr val="tx1"/>
              </a:solidFill>
            </a:endParaRPr>
          </a:p>
        </p:txBody>
      </p:sp>
    </p:spTree>
    <p:extLst>
      <p:ext uri="{BB962C8B-B14F-4D97-AF65-F5344CB8AC3E}">
        <p14:creationId xmlns:p14="http://schemas.microsoft.com/office/powerpoint/2010/main" xmlns=""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Testing Levels</a:t>
            </a:r>
            <a:endParaRPr lang="en-US" dirty="0"/>
          </a:p>
        </p:txBody>
      </p:sp>
      <p:sp>
        <p:nvSpPr>
          <p:cNvPr id="4" name="Rectangle 3"/>
          <p:cNvSpPr/>
          <p:nvPr/>
        </p:nvSpPr>
        <p:spPr>
          <a:xfrm>
            <a:off x="342963" y="1996122"/>
            <a:ext cx="8356899" cy="4339650"/>
          </a:xfrm>
          <a:prstGeom prst="rect">
            <a:avLst/>
          </a:prstGeom>
        </p:spPr>
        <p:txBody>
          <a:bodyPr wrap="square">
            <a:spAutoFit/>
          </a:bodyPr>
          <a:lstStyle/>
          <a:p>
            <a:pPr marL="514350" indent="-273050">
              <a:buFont typeface="Calibri" pitchFamily="34" charset="0"/>
              <a:buAutoNum type="arabicPeriod"/>
            </a:pPr>
            <a:r>
              <a:rPr lang="en-US" sz="2400" b="1" dirty="0" smtClean="0">
                <a:solidFill>
                  <a:srgbClr val="0000FF"/>
                </a:solidFill>
              </a:rPr>
              <a:t>Unit testing</a:t>
            </a:r>
          </a:p>
          <a:p>
            <a:pPr marL="971550" lvl="1" indent="-273050">
              <a:buFont typeface="Arial" pitchFamily="34" charset="0"/>
              <a:buChar char="•"/>
            </a:pPr>
            <a:r>
              <a:rPr lang="en-US" sz="2000" dirty="0" smtClean="0"/>
              <a:t>Testing of one individual unit</a:t>
            </a:r>
          </a:p>
          <a:p>
            <a:pPr marL="971550" lvl="1" indent="-273050">
              <a:buFont typeface="Arial" pitchFamily="34" charset="0"/>
              <a:buChar char="•"/>
            </a:pPr>
            <a:r>
              <a:rPr lang="en-US" sz="2000" dirty="0" smtClean="0"/>
              <a:t>Individual program units, such as procedure, methods in isolation</a:t>
            </a:r>
          </a:p>
          <a:p>
            <a:pPr marL="514350" indent="-273050">
              <a:buFont typeface="Calibri" pitchFamily="34" charset="0"/>
              <a:buAutoNum type="arabicPeriod"/>
            </a:pPr>
            <a:r>
              <a:rPr lang="en-US" sz="2400" b="1" dirty="0" smtClean="0">
                <a:solidFill>
                  <a:srgbClr val="0000FF"/>
                </a:solidFill>
              </a:rPr>
              <a:t>Integration testing</a:t>
            </a:r>
          </a:p>
          <a:p>
            <a:pPr marL="971550" lvl="1" indent="-273050">
              <a:buFont typeface="Arial" pitchFamily="34" charset="0"/>
              <a:buChar char="•"/>
            </a:pPr>
            <a:r>
              <a:rPr lang="en-US" sz="2000" dirty="0" smtClean="0"/>
              <a:t>Testing of two or more units to identify interface defects</a:t>
            </a:r>
          </a:p>
          <a:p>
            <a:pPr marL="971550" lvl="1" indent="-273050">
              <a:buFont typeface="Arial" pitchFamily="34" charset="0"/>
              <a:buChar char="•"/>
            </a:pPr>
            <a:r>
              <a:rPr lang="en-US" sz="2000" dirty="0" smtClean="0"/>
              <a:t>Modules are assembled to construct larger subsystem and tested</a:t>
            </a:r>
          </a:p>
          <a:p>
            <a:pPr marL="514350" indent="-273050">
              <a:buFont typeface="Calibri" pitchFamily="34" charset="0"/>
              <a:buAutoNum type="arabicPeriod"/>
            </a:pPr>
            <a:r>
              <a:rPr lang="en-US" sz="2400" b="1" dirty="0" smtClean="0">
                <a:solidFill>
                  <a:srgbClr val="0000FF"/>
                </a:solidFill>
              </a:rPr>
              <a:t>System testing</a:t>
            </a:r>
          </a:p>
          <a:p>
            <a:pPr marL="971550" lvl="1" indent="-273050">
              <a:buFont typeface="Arial" pitchFamily="34" charset="0"/>
              <a:buChar char="•"/>
            </a:pPr>
            <a:r>
              <a:rPr lang="en-US" sz="2000" dirty="0" smtClean="0"/>
              <a:t>Testing conducted on a complete integrated system to evaluate the system's compliance with its specified requirements. </a:t>
            </a:r>
          </a:p>
          <a:p>
            <a:pPr marL="971550" lvl="1" indent="-273050">
              <a:buFont typeface="Arial" pitchFamily="34" charset="0"/>
              <a:buChar char="•"/>
            </a:pPr>
            <a:r>
              <a:rPr lang="en-US" sz="2000" dirty="0" smtClean="0"/>
              <a:t>Includes wide spectrum of testing such as functionality, performance</a:t>
            </a:r>
          </a:p>
          <a:p>
            <a:pPr marL="514350" indent="-273050">
              <a:buFont typeface="Calibri" pitchFamily="34" charset="0"/>
              <a:buAutoNum type="arabicPeriod"/>
            </a:pPr>
            <a:r>
              <a:rPr lang="en-US" sz="2400" b="1" dirty="0" smtClean="0">
                <a:solidFill>
                  <a:srgbClr val="0000FF"/>
                </a:solidFill>
              </a:rPr>
              <a:t>Acceptance testing</a:t>
            </a:r>
          </a:p>
          <a:p>
            <a:pPr marL="971550" lvl="1" indent="-273050">
              <a:buFont typeface="Arial" pitchFamily="34" charset="0"/>
              <a:buChar char="•"/>
            </a:pPr>
            <a:r>
              <a:rPr lang="en-US" sz="2000" dirty="0" smtClean="0">
                <a:cs typeface="Times New Roman" pitchFamily="18" charset="0"/>
              </a:rPr>
              <a:t>Formal testing conducted to determine whether a system satisfies its acceptance criteria. Performed by customers/end users (preferably). </a:t>
            </a:r>
            <a:endParaRPr lang="en-US" sz="24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Testing Levels</a:t>
            </a:r>
            <a:endParaRPr lang="en-US" dirty="0"/>
          </a:p>
        </p:txBody>
      </p:sp>
      <p:pic>
        <p:nvPicPr>
          <p:cNvPr id="4" name="Picture 10" descr="regressiontest"/>
          <p:cNvPicPr>
            <a:picLocks noChangeAspect="1" noChangeArrowheads="1"/>
          </p:cNvPicPr>
          <p:nvPr/>
        </p:nvPicPr>
        <p:blipFill>
          <a:blip r:embed="rId2" cstate="print"/>
          <a:srcRect/>
          <a:stretch>
            <a:fillRect/>
          </a:stretch>
        </p:blipFill>
        <p:spPr>
          <a:xfrm>
            <a:off x="990600" y="2198925"/>
            <a:ext cx="6934200" cy="1184355"/>
          </a:xfrm>
          <a:prstGeom prst="rect">
            <a:avLst/>
          </a:prstGeom>
        </p:spPr>
      </p:pic>
      <p:sp>
        <p:nvSpPr>
          <p:cNvPr id="5" name="Text Box 8"/>
          <p:cNvSpPr txBox="1">
            <a:spLocks noChangeArrowheads="1"/>
          </p:cNvSpPr>
          <p:nvPr/>
        </p:nvSpPr>
        <p:spPr bwMode="auto">
          <a:xfrm>
            <a:off x="928688" y="3579227"/>
            <a:ext cx="7377112" cy="495300"/>
          </a:xfrm>
          <a:prstGeom prst="rect">
            <a:avLst/>
          </a:prstGeom>
          <a:noFill/>
          <a:ln w="12700">
            <a:noFill/>
            <a:miter lim="800000"/>
            <a:headEnd type="none" w="sm" len="sm"/>
            <a:tailEnd type="none" w="sm" len="sm"/>
          </a:ln>
        </p:spPr>
        <p:txBody>
          <a:bodyPr lIns="92075" tIns="46038" rIns="92075" bIns="46038"/>
          <a:lstStyle/>
          <a:p>
            <a:pPr marL="285750" indent="-285750">
              <a:spcBef>
                <a:spcPct val="50000"/>
              </a:spcBef>
            </a:pPr>
            <a:r>
              <a:rPr lang="en-US" dirty="0">
                <a:solidFill>
                  <a:srgbClr val="FF0000"/>
                </a:solidFill>
              </a:rPr>
              <a:t>Figure : Regression testing at different software testing levels</a:t>
            </a:r>
          </a:p>
        </p:txBody>
      </p:sp>
      <p:sp>
        <p:nvSpPr>
          <p:cNvPr id="6" name="Rectangle 6"/>
          <p:cNvSpPr txBox="1">
            <a:spLocks noChangeArrowheads="1"/>
          </p:cNvSpPr>
          <p:nvPr/>
        </p:nvSpPr>
        <p:spPr bwMode="auto">
          <a:xfrm>
            <a:off x="533400" y="3968934"/>
            <a:ext cx="8229600" cy="2353487"/>
          </a:xfrm>
          <a:prstGeom prst="rect">
            <a:avLst/>
          </a:prstGeom>
          <a:noFill/>
          <a:ln w="9525">
            <a:noFill/>
            <a:miter lim="800000"/>
            <a:headEnd/>
            <a:tailEnd/>
          </a:ln>
        </p:spPr>
        <p:txBody>
          <a:bodyPr/>
          <a:lstStyle/>
          <a:p>
            <a:pPr marL="342900" indent="-182880" eaLnBrk="0" hangingPunct="0">
              <a:spcBef>
                <a:spcPct val="20000"/>
              </a:spcBef>
              <a:buFont typeface="Wingdings" pitchFamily="2" charset="2"/>
              <a:buChar char="§"/>
              <a:defRPr/>
            </a:pPr>
            <a:r>
              <a:rPr lang="en-US" b="1" u="sng" dirty="0">
                <a:solidFill>
                  <a:srgbClr val="0000FF"/>
                </a:solidFill>
                <a:latin typeface="+mn-lt"/>
                <a:cs typeface="+mn-cs"/>
              </a:rPr>
              <a:t>Regression Testing:</a:t>
            </a:r>
          </a:p>
          <a:p>
            <a:pPr marL="800100" lvl="1" indent="-342900" eaLnBrk="0" hangingPunct="0">
              <a:spcBef>
                <a:spcPct val="20000"/>
              </a:spcBef>
              <a:buFont typeface="Arial" charset="0"/>
              <a:buChar char="•"/>
              <a:defRPr/>
            </a:pPr>
            <a:r>
              <a:rPr lang="en-US" dirty="0" smtClean="0">
                <a:solidFill>
                  <a:srgbClr val="0000FF"/>
                </a:solidFill>
                <a:latin typeface="+mn-lt"/>
              </a:rPr>
              <a:t>Regression testing is the re-testing of a system or component of a system to verify that modifications have not introduced any new defects and that the system/component still complies with its specified requirements.</a:t>
            </a:r>
            <a:endParaRPr lang="en-US" dirty="0" smtClean="0">
              <a:solidFill>
                <a:srgbClr val="0000FF"/>
              </a:solidFill>
              <a:latin typeface="+mn-lt"/>
              <a:cs typeface="+mn-cs"/>
            </a:endParaRPr>
          </a:p>
          <a:p>
            <a:pPr marL="800100" lvl="1" indent="-342900" eaLnBrk="0" hangingPunct="0">
              <a:spcBef>
                <a:spcPct val="20000"/>
              </a:spcBef>
              <a:buFont typeface="Arial" charset="0"/>
              <a:buChar char="•"/>
              <a:defRPr/>
            </a:pPr>
            <a:r>
              <a:rPr lang="en-US" dirty="0" smtClean="0">
                <a:solidFill>
                  <a:srgbClr val="0000FF"/>
                </a:solidFill>
                <a:latin typeface="+mn-lt"/>
                <a:cs typeface="+mn-cs"/>
              </a:rPr>
              <a:t> </a:t>
            </a:r>
            <a:r>
              <a:rPr lang="en-US" dirty="0">
                <a:latin typeface="+mn-lt"/>
                <a:cs typeface="+mn-cs"/>
              </a:rPr>
              <a:t>New test cases are not designed</a:t>
            </a:r>
          </a:p>
          <a:p>
            <a:pPr marL="800100" lvl="1" indent="-342900" eaLnBrk="0" hangingPunct="0">
              <a:spcBef>
                <a:spcPct val="20000"/>
              </a:spcBef>
              <a:buFont typeface="Arial" charset="0"/>
              <a:buChar char="•"/>
              <a:defRPr/>
            </a:pPr>
            <a:r>
              <a:rPr lang="en-US" dirty="0">
                <a:latin typeface="+mn-lt"/>
                <a:cs typeface="+mn-cs"/>
              </a:rPr>
              <a:t> Tests are selected, prioritized and executed</a:t>
            </a:r>
          </a:p>
          <a:p>
            <a:pPr marL="800100" lvl="1" indent="-342900" eaLnBrk="0" hangingPunct="0">
              <a:spcBef>
                <a:spcPct val="20000"/>
              </a:spcBef>
              <a:buFont typeface="Arial" charset="0"/>
              <a:buChar char="•"/>
              <a:defRPr/>
            </a:pPr>
            <a:r>
              <a:rPr lang="en-US" dirty="0">
                <a:latin typeface="+mn-lt"/>
                <a:cs typeface="+mn-cs"/>
              </a:rPr>
              <a:t>To ensure that nothing is broken in the new version of the software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Testing Techniques</a:t>
            </a:r>
            <a:endParaRPr lang="en-US" dirty="0">
              <a:latin typeface="+mn-lt"/>
            </a:endParaRPr>
          </a:p>
        </p:txBody>
      </p:sp>
      <p:sp>
        <p:nvSpPr>
          <p:cNvPr id="4" name="Rectangle 3"/>
          <p:cNvSpPr/>
          <p:nvPr/>
        </p:nvSpPr>
        <p:spPr>
          <a:xfrm>
            <a:off x="421341" y="2521135"/>
            <a:ext cx="7808976" cy="2046714"/>
          </a:xfrm>
          <a:prstGeom prst="rect">
            <a:avLst/>
          </a:prstGeom>
        </p:spPr>
        <p:txBody>
          <a:bodyPr wrap="square">
            <a:spAutoFit/>
          </a:bodyPr>
          <a:lstStyle/>
          <a:p>
            <a:pPr marL="274320" indent="-274320">
              <a:spcBef>
                <a:spcPts val="600"/>
              </a:spcBef>
              <a:buFont typeface="Arial" pitchFamily="34" charset="0"/>
              <a:buChar char="•"/>
            </a:pPr>
            <a:r>
              <a:rPr lang="en-US" sz="2800" dirty="0" smtClean="0"/>
              <a:t>Basically two categories –</a:t>
            </a:r>
          </a:p>
          <a:p>
            <a:pPr marL="822960" lvl="3" indent="-457200">
              <a:spcBef>
                <a:spcPts val="600"/>
              </a:spcBef>
              <a:buFont typeface="Calibri" pitchFamily="34" charset="0"/>
              <a:buAutoNum type="arabicPeriod"/>
            </a:pPr>
            <a:r>
              <a:rPr lang="en-US" sz="2800" dirty="0" smtClean="0">
                <a:solidFill>
                  <a:srgbClr val="0000FF"/>
                </a:solidFill>
              </a:rPr>
              <a:t>White-Box Testing</a:t>
            </a:r>
          </a:p>
          <a:p>
            <a:pPr marL="822960" lvl="3" indent="-457200">
              <a:spcBef>
                <a:spcPts val="600"/>
              </a:spcBef>
              <a:buFont typeface="Calibri" pitchFamily="34" charset="0"/>
              <a:buAutoNum type="arabicPeriod"/>
            </a:pPr>
            <a:r>
              <a:rPr lang="en-US" sz="2800" dirty="0" smtClean="0">
                <a:solidFill>
                  <a:srgbClr val="0000FF"/>
                </a:solidFill>
              </a:rPr>
              <a:t>Black-Box Testing </a:t>
            </a:r>
          </a:p>
          <a:p>
            <a:pPr marL="640080" indent="-274320">
              <a:spcBef>
                <a:spcPts val="600"/>
              </a:spcBef>
            </a:pPr>
            <a:r>
              <a:rPr lang="en-US" sz="2800" dirty="0" smtClean="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latin typeface="+mn-lt"/>
              </a:rPr>
              <a:t>White-Box vs. Black-Box Testing</a:t>
            </a:r>
            <a:endParaRPr lang="en-US" sz="3600" b="1" dirty="0">
              <a:latin typeface="+mn-lt"/>
            </a:endParaRPr>
          </a:p>
        </p:txBody>
      </p:sp>
      <p:sp>
        <p:nvSpPr>
          <p:cNvPr id="4" name="Content Placeholder 2"/>
          <p:cNvSpPr txBox="1">
            <a:spLocks/>
          </p:cNvSpPr>
          <p:nvPr/>
        </p:nvSpPr>
        <p:spPr>
          <a:xfrm>
            <a:off x="195940" y="2112150"/>
            <a:ext cx="4038600" cy="3883705"/>
          </a:xfrm>
          <a:prstGeom prst="rect">
            <a:avLst/>
          </a:prstGeom>
        </p:spPr>
        <p:txBody>
          <a:bodyPr vert="horz" lIns="91440" tIns="45720" rIns="91440" bIns="45720" rtlCol="0">
            <a:normAutofit/>
          </a:bodyPr>
          <a:lstStyle/>
          <a:p>
            <a:pPr marL="273050" marR="0" lvl="0" indent="-273050" algn="l" defTabSz="914400" rtl="0" eaLnBrk="1" fontAlgn="auto" latinLnBrk="0" hangingPunct="1">
              <a:lnSpc>
                <a:spcPct val="100000"/>
              </a:lnSpc>
              <a:spcBef>
                <a:spcPct val="0"/>
              </a:spcBef>
              <a:spcAft>
                <a:spcPts val="0"/>
              </a:spcAft>
              <a:buClr>
                <a:schemeClr val="bg1">
                  <a:lumMod val="65000"/>
                </a:schemeClr>
              </a:buClr>
              <a:buSzPct val="90000"/>
              <a:buFont typeface="Arial" charset="0"/>
              <a:buNone/>
              <a:tabLst/>
              <a:defRPr/>
            </a:pPr>
            <a:r>
              <a:rPr kumimoji="0" lang="en-US" sz="2400" b="1" i="1" u="sng" strike="noStrike" kern="1200" cap="none" spc="0" normalizeH="0" baseline="0" noProof="0" dirty="0" smtClean="0">
                <a:ln>
                  <a:noFill/>
                </a:ln>
                <a:solidFill>
                  <a:srgbClr val="0000FF"/>
                </a:solidFill>
                <a:effectLst/>
                <a:uLnTx/>
                <a:uFillTx/>
                <a:latin typeface="+mn-lt"/>
                <a:ea typeface="+mn-ea"/>
                <a:cs typeface="Times New Roman" pitchFamily="18" charset="0"/>
              </a:rPr>
              <a:t>White-box testing:</a:t>
            </a:r>
          </a:p>
          <a:p>
            <a:pPr marL="273050" marR="0" lvl="0" indent="-273050" algn="l" defTabSz="914400" rtl="0" eaLnBrk="1" fontAlgn="auto" latinLnBrk="0" hangingPunct="1">
              <a:lnSpc>
                <a:spcPct val="100000"/>
              </a:lnSpc>
              <a:spcBef>
                <a:spcPts val="600"/>
              </a:spcBef>
              <a:spcAft>
                <a:spcPts val="0"/>
              </a:spcAft>
              <a:buSzPct val="90000"/>
              <a:buFont typeface="Arial" pitchFamily="34" charset="0"/>
              <a:buChar char="•"/>
              <a:tabLst/>
              <a:defRPr/>
            </a:pPr>
            <a:r>
              <a:rPr kumimoji="0" lang="en-US" sz="2200" b="0" i="0" u="none" strike="noStrike" kern="1200" cap="none" spc="0" normalizeH="0" baseline="0" noProof="0" dirty="0" smtClean="0">
                <a:ln>
                  <a:noFill/>
                </a:ln>
                <a:effectLst/>
                <a:uLnTx/>
                <a:uFillTx/>
                <a:latin typeface="+mn-lt"/>
                <a:ea typeface="+mn-ea"/>
                <a:cs typeface="Times New Roman" pitchFamily="18" charset="0"/>
              </a:rPr>
              <a:t>Internal implementations</a:t>
            </a:r>
            <a:r>
              <a:rPr kumimoji="0" lang="en-US" sz="2200" b="0" i="0" u="none" strike="noStrike" kern="1200" cap="none" spc="0" normalizeH="0" noProof="0" dirty="0" smtClean="0">
                <a:ln>
                  <a:noFill/>
                </a:ln>
                <a:effectLst/>
                <a:uLnTx/>
                <a:uFillTx/>
                <a:latin typeface="+mn-lt"/>
                <a:ea typeface="+mn-ea"/>
                <a:cs typeface="Times New Roman" pitchFamily="18" charset="0"/>
              </a:rPr>
              <a:t> are tested</a:t>
            </a:r>
            <a:endParaRPr kumimoji="0" lang="en-US" sz="2200" b="0" i="0" u="none" strike="noStrike" kern="1200" cap="none" spc="0" normalizeH="0" baseline="0" noProof="0" dirty="0" smtClean="0">
              <a:ln>
                <a:noFill/>
              </a:ln>
              <a:effectLst/>
              <a:uLnTx/>
              <a:uFillTx/>
              <a:latin typeface="+mn-lt"/>
              <a:ea typeface="+mn-ea"/>
              <a:cs typeface="Times New Roman" pitchFamily="18" charset="0"/>
            </a:endParaRPr>
          </a:p>
          <a:p>
            <a:pPr marL="273050" marR="0" lvl="0" indent="-273050" algn="l" defTabSz="914400" rtl="0" eaLnBrk="1" fontAlgn="auto" latinLnBrk="0" hangingPunct="1">
              <a:lnSpc>
                <a:spcPct val="100000"/>
              </a:lnSpc>
              <a:spcBef>
                <a:spcPts val="600"/>
              </a:spcBef>
              <a:spcAft>
                <a:spcPts val="0"/>
              </a:spcAft>
              <a:buSzPct val="90000"/>
              <a:buFont typeface="Arial" pitchFamily="34" charset="0"/>
              <a:buChar char="•"/>
              <a:tabLst/>
              <a:defRPr/>
            </a:pPr>
            <a:r>
              <a:rPr kumimoji="0" lang="en-US" sz="2200" b="0" i="0" u="none" strike="noStrike" kern="1200" cap="none" spc="0" normalizeH="0" baseline="0" noProof="0" dirty="0" smtClean="0">
                <a:ln>
                  <a:noFill/>
                </a:ln>
                <a:effectLst/>
                <a:uLnTx/>
                <a:uFillTx/>
                <a:latin typeface="+mn-lt"/>
                <a:ea typeface="+mn-ea"/>
                <a:cs typeface="Times New Roman" pitchFamily="18" charset="0"/>
              </a:rPr>
              <a:t>View  </a:t>
            </a:r>
            <a:r>
              <a:rPr kumimoji="0" lang="en-US" sz="2200" b="0" i="0" u="none" strike="noStrike" kern="1200" cap="none" spc="0" normalizeH="0" baseline="0" noProof="0" dirty="0" smtClean="0">
                <a:ln>
                  <a:noFill/>
                </a:ln>
                <a:effectLst/>
                <a:uLnTx/>
                <a:uFillTx/>
                <a:latin typeface="+mn-lt"/>
                <a:ea typeface="+mn-ea"/>
                <a:cs typeface="Times New Roman" pitchFamily="18" charset="0"/>
              </a:rPr>
              <a:t>components as transparent</a:t>
            </a:r>
          </a:p>
          <a:p>
            <a:pPr marL="273050" marR="0" lvl="0" indent="-273050" algn="l" defTabSz="914400" rtl="0" eaLnBrk="1" fontAlgn="auto" latinLnBrk="0" hangingPunct="1">
              <a:lnSpc>
                <a:spcPct val="100000"/>
              </a:lnSpc>
              <a:spcBef>
                <a:spcPts val="600"/>
              </a:spcBef>
              <a:spcAft>
                <a:spcPts val="0"/>
              </a:spcAft>
              <a:buSzPct val="90000"/>
              <a:buFont typeface="Arial" pitchFamily="34" charset="0"/>
              <a:buChar char="•"/>
              <a:tabLst/>
              <a:defRPr/>
            </a:pPr>
            <a:r>
              <a:rPr kumimoji="0" lang="en-US" sz="2200" b="0" i="0" u="none" strike="noStrike" kern="1200" cap="none" spc="0" normalizeH="0" baseline="0" noProof="0" dirty="0" smtClean="0">
                <a:ln>
                  <a:noFill/>
                </a:ln>
                <a:effectLst/>
                <a:uLnTx/>
                <a:uFillTx/>
                <a:latin typeface="+mn-lt"/>
                <a:ea typeface="+mn-ea"/>
                <a:cs typeface="Times New Roman" pitchFamily="18" charset="0"/>
              </a:rPr>
              <a:t>Based on knowledge of the internal logic</a:t>
            </a:r>
          </a:p>
          <a:p>
            <a:pPr marL="273050" marR="0" lvl="1" indent="-273050" defTabSz="914400" rtl="0" eaLnBrk="1" fontAlgn="auto" latinLnBrk="0" hangingPunct="1">
              <a:lnSpc>
                <a:spcPct val="100000"/>
              </a:lnSpc>
              <a:spcBef>
                <a:spcPts val="600"/>
              </a:spcBef>
              <a:spcAft>
                <a:spcPts val="0"/>
              </a:spcAft>
              <a:buSzPct val="90000"/>
              <a:buFont typeface="Arial" pitchFamily="34" charset="0"/>
              <a:buChar char="•"/>
              <a:tabLst/>
              <a:defRPr/>
            </a:pPr>
            <a:r>
              <a:rPr kumimoji="0" lang="en-US" sz="2200" b="0" i="0" u="none" strike="noStrike" kern="1200" cap="none" spc="0" normalizeH="0" baseline="0" noProof="0" dirty="0" smtClean="0">
                <a:ln>
                  <a:noFill/>
                </a:ln>
                <a:effectLst/>
                <a:uLnTx/>
                <a:uFillTx/>
                <a:latin typeface="+mn-lt"/>
                <a:ea typeface="+mn-ea"/>
                <a:cs typeface="Times New Roman" pitchFamily="18" charset="0"/>
              </a:rPr>
              <a:t>Done by programmers (usually)</a:t>
            </a:r>
            <a:r>
              <a:rPr kumimoji="0" lang="en-US" sz="2200" b="0" i="0" u="none" strike="noStrike" kern="1200" cap="none" spc="0" normalizeH="0" baseline="0" noProof="0" dirty="0" smtClean="0">
                <a:ln>
                  <a:noFill/>
                </a:ln>
                <a:effectLst/>
                <a:uLnTx/>
                <a:uFillTx/>
                <a:latin typeface="+mn-lt"/>
                <a:ea typeface="+mn-ea"/>
                <a:cs typeface="+mn-cs"/>
              </a:rPr>
              <a:t> </a:t>
            </a:r>
          </a:p>
        </p:txBody>
      </p:sp>
      <p:sp>
        <p:nvSpPr>
          <p:cNvPr id="5" name="Content Placeholder 3"/>
          <p:cNvSpPr txBox="1">
            <a:spLocks/>
          </p:cNvSpPr>
          <p:nvPr/>
        </p:nvSpPr>
        <p:spPr>
          <a:xfrm>
            <a:off x="4648200" y="2087882"/>
            <a:ext cx="4038600" cy="4114800"/>
          </a:xfrm>
          <a:prstGeom prst="rect">
            <a:avLst/>
          </a:prstGeom>
        </p:spPr>
        <p:txBody>
          <a:bodyPr/>
          <a:lstStyle/>
          <a:p>
            <a:pPr marL="273050" marR="0" lvl="0" indent="-273050" algn="l" defTabSz="914400" rtl="0" eaLnBrk="1" fontAlgn="auto" latinLnBrk="0" hangingPunct="1">
              <a:lnSpc>
                <a:spcPct val="100000"/>
              </a:lnSpc>
              <a:spcBef>
                <a:spcPct val="0"/>
              </a:spcBef>
              <a:spcAft>
                <a:spcPts val="0"/>
              </a:spcAft>
              <a:buClr>
                <a:schemeClr val="bg1">
                  <a:lumMod val="65000"/>
                </a:schemeClr>
              </a:buClr>
              <a:buSzPct val="90000"/>
              <a:buFont typeface="Arial" charset="0"/>
              <a:buNone/>
              <a:tabLst/>
              <a:defRPr/>
            </a:pPr>
            <a:r>
              <a:rPr kumimoji="0" lang="en-US" sz="2400" b="1" i="1" u="sng" strike="noStrike" kern="1200" cap="none" spc="0" normalizeH="0" baseline="0" noProof="0" dirty="0" smtClean="0">
                <a:ln>
                  <a:noFill/>
                </a:ln>
                <a:solidFill>
                  <a:srgbClr val="0000FF"/>
                </a:solidFill>
                <a:effectLst/>
                <a:uLnTx/>
                <a:uFillTx/>
                <a:latin typeface="+mn-lt"/>
                <a:ea typeface="+mn-ea"/>
                <a:cs typeface="Times New Roman" pitchFamily="18" charset="0"/>
              </a:rPr>
              <a:t>Black-box testing:</a:t>
            </a:r>
          </a:p>
          <a:p>
            <a:pPr marL="273050" marR="0" lvl="1" indent="-273050" algn="l" defTabSz="914400" rtl="0" eaLnBrk="1" fontAlgn="auto" latinLnBrk="0" hangingPunct="1">
              <a:lnSpc>
                <a:spcPct val="100000"/>
              </a:lnSpc>
              <a:spcBef>
                <a:spcPct val="0"/>
              </a:spcBef>
              <a:spcAft>
                <a:spcPts val="0"/>
              </a:spcAft>
              <a:buClr>
                <a:schemeClr val="tx1">
                  <a:lumMod val="75000"/>
                  <a:lumOff val="25000"/>
                </a:schemeClr>
              </a:buClr>
              <a:buSzPct val="90000"/>
              <a:buFont typeface="Arial" pitchFamily="34" charset="0"/>
              <a:buChar char="•"/>
              <a:tabLst/>
              <a:defRPr/>
            </a:pPr>
            <a:r>
              <a:rPr kumimoji="0" lang="en-US" sz="2200" b="0" i="0" u="none" strike="noStrike" kern="1200" cap="none" spc="0" normalizeH="0" baseline="0" noProof="0" dirty="0" smtClean="0">
                <a:ln>
                  <a:noFill/>
                </a:ln>
                <a:solidFill>
                  <a:schemeClr val="tx1">
                    <a:lumMod val="85000"/>
                    <a:lumOff val="15000"/>
                  </a:schemeClr>
                </a:solidFill>
                <a:effectLst/>
                <a:uLnTx/>
                <a:uFillTx/>
                <a:latin typeface="+mn-lt"/>
                <a:ea typeface="+mn-ea"/>
                <a:cs typeface="Times New Roman" pitchFamily="18" charset="0"/>
              </a:rPr>
              <a:t>External functionalities and behavior are tested</a:t>
            </a:r>
          </a:p>
          <a:p>
            <a:pPr marL="273050" marR="0" lvl="1" indent="-273050" algn="l" defTabSz="914400" rtl="0" eaLnBrk="1" fontAlgn="auto" latinLnBrk="0" hangingPunct="1">
              <a:lnSpc>
                <a:spcPct val="100000"/>
              </a:lnSpc>
              <a:spcBef>
                <a:spcPct val="0"/>
              </a:spcBef>
              <a:spcAft>
                <a:spcPts val="0"/>
              </a:spcAft>
              <a:buClr>
                <a:schemeClr val="tx1">
                  <a:lumMod val="75000"/>
                  <a:lumOff val="25000"/>
                </a:schemeClr>
              </a:buClr>
              <a:buSzPct val="90000"/>
              <a:buFont typeface="Arial" pitchFamily="34" charset="0"/>
              <a:buChar char="•"/>
              <a:tabLst/>
              <a:defRPr/>
            </a:pPr>
            <a:r>
              <a:rPr kumimoji="0" lang="en-US" sz="2200" b="0" i="0" u="none" strike="noStrike" kern="1200" cap="none" spc="0" normalizeH="0" baseline="0" noProof="0" dirty="0" smtClean="0">
                <a:ln>
                  <a:noFill/>
                </a:ln>
                <a:solidFill>
                  <a:schemeClr val="tx1">
                    <a:lumMod val="85000"/>
                    <a:lumOff val="15000"/>
                  </a:schemeClr>
                </a:solidFill>
                <a:effectLst/>
                <a:uLnTx/>
                <a:uFillTx/>
                <a:latin typeface="+mn-lt"/>
                <a:ea typeface="+mn-ea"/>
                <a:cs typeface="Times New Roman" pitchFamily="18" charset="0"/>
              </a:rPr>
              <a:t>View </a:t>
            </a:r>
            <a:r>
              <a:rPr kumimoji="0" lang="en-US" sz="2200" b="0" i="0" u="none" strike="noStrike" kern="1200" cap="none" spc="0" normalizeH="0" baseline="0" noProof="0" dirty="0" smtClean="0">
                <a:ln>
                  <a:noFill/>
                </a:ln>
                <a:solidFill>
                  <a:schemeClr val="tx1">
                    <a:lumMod val="85000"/>
                    <a:lumOff val="15000"/>
                  </a:schemeClr>
                </a:solidFill>
                <a:effectLst/>
                <a:uLnTx/>
                <a:uFillTx/>
                <a:latin typeface="+mn-lt"/>
                <a:ea typeface="+mn-ea"/>
                <a:cs typeface="Times New Roman" pitchFamily="18" charset="0"/>
              </a:rPr>
              <a:t>components as opaque</a:t>
            </a:r>
          </a:p>
          <a:p>
            <a:pPr marL="273050" marR="0" lvl="1" indent="-273050" algn="l" defTabSz="914400" rtl="0" eaLnBrk="1" fontAlgn="auto" latinLnBrk="0" hangingPunct="1">
              <a:lnSpc>
                <a:spcPct val="100000"/>
              </a:lnSpc>
              <a:spcBef>
                <a:spcPct val="0"/>
              </a:spcBef>
              <a:spcAft>
                <a:spcPts val="0"/>
              </a:spcAft>
              <a:buClr>
                <a:schemeClr val="tx1">
                  <a:lumMod val="75000"/>
                  <a:lumOff val="25000"/>
                </a:schemeClr>
              </a:buClr>
              <a:buSzPct val="90000"/>
              <a:buFont typeface="Arial" pitchFamily="34" charset="0"/>
              <a:buChar char="•"/>
              <a:tabLst/>
              <a:defRPr/>
            </a:pPr>
            <a:r>
              <a:rPr kumimoji="0" lang="en-US" sz="2200" b="0" i="0" u="none" strike="noStrike" kern="1200" cap="none" spc="0" normalizeH="0" baseline="0" noProof="0" dirty="0" smtClean="0">
                <a:ln>
                  <a:noFill/>
                </a:ln>
                <a:solidFill>
                  <a:schemeClr val="tx1">
                    <a:lumMod val="85000"/>
                    <a:lumOff val="15000"/>
                  </a:schemeClr>
                </a:solidFill>
                <a:effectLst/>
                <a:uLnTx/>
                <a:uFillTx/>
                <a:latin typeface="+mn-lt"/>
                <a:ea typeface="+mn-ea"/>
                <a:cs typeface="Times New Roman" pitchFamily="18" charset="0"/>
              </a:rPr>
              <a:t>Based on requirements and functionality</a:t>
            </a:r>
          </a:p>
          <a:p>
            <a:pPr marL="273050" marR="0" lvl="1" indent="-273050" algn="l" defTabSz="914400" rtl="0" eaLnBrk="1" fontAlgn="auto" latinLnBrk="0" hangingPunct="1">
              <a:lnSpc>
                <a:spcPct val="100000"/>
              </a:lnSpc>
              <a:spcBef>
                <a:spcPct val="0"/>
              </a:spcBef>
              <a:spcAft>
                <a:spcPts val="0"/>
              </a:spcAft>
              <a:buClr>
                <a:schemeClr val="tx1">
                  <a:lumMod val="75000"/>
                  <a:lumOff val="25000"/>
                </a:schemeClr>
              </a:buClr>
              <a:buSzPct val="90000"/>
              <a:buFont typeface="Arial" pitchFamily="34" charset="0"/>
              <a:buChar char="•"/>
              <a:tabLst/>
              <a:defRPr/>
            </a:pPr>
            <a:r>
              <a:rPr kumimoji="0" lang="en-US" sz="2200" b="0" i="0" u="none" strike="noStrike" kern="1200" cap="none" spc="0" normalizeH="0" baseline="0" noProof="0" dirty="0" smtClean="0">
                <a:ln>
                  <a:noFill/>
                </a:ln>
                <a:solidFill>
                  <a:schemeClr val="tx1">
                    <a:lumMod val="85000"/>
                    <a:lumOff val="15000"/>
                  </a:schemeClr>
                </a:solidFill>
                <a:effectLst/>
                <a:uLnTx/>
                <a:uFillTx/>
                <a:latin typeface="+mn-lt"/>
                <a:ea typeface="+mn-ea"/>
                <a:cs typeface="Times New Roman" pitchFamily="18" charset="0"/>
              </a:rPr>
              <a:t>Without any knowledge of internal design, code or </a:t>
            </a:r>
            <a:r>
              <a:rPr kumimoji="0" lang="en-US" sz="2200" b="0" i="0" u="none" strike="noStrike" kern="1200" cap="none" spc="0" normalizeH="0" baseline="0" noProof="0" dirty="0" smtClean="0">
                <a:ln>
                  <a:noFill/>
                </a:ln>
                <a:solidFill>
                  <a:schemeClr val="tx1">
                    <a:lumMod val="85000"/>
                    <a:lumOff val="15000"/>
                  </a:schemeClr>
                </a:solidFill>
                <a:effectLst/>
                <a:uLnTx/>
                <a:uFillTx/>
                <a:latin typeface="+mn-lt"/>
                <a:ea typeface="+mn-ea"/>
                <a:cs typeface="Times New Roman" pitchFamily="18" charset="0"/>
              </a:rPr>
              <a:t>language</a:t>
            </a:r>
          </a:p>
          <a:p>
            <a:pPr marL="273050" marR="0" lvl="1" indent="-273050" algn="l" defTabSz="914400" rtl="0" eaLnBrk="1" fontAlgn="auto" latinLnBrk="0" hangingPunct="1">
              <a:lnSpc>
                <a:spcPct val="100000"/>
              </a:lnSpc>
              <a:spcBef>
                <a:spcPct val="0"/>
              </a:spcBef>
              <a:spcAft>
                <a:spcPts val="0"/>
              </a:spcAft>
              <a:buClr>
                <a:schemeClr val="tx1">
                  <a:lumMod val="75000"/>
                  <a:lumOff val="25000"/>
                </a:schemeClr>
              </a:buClr>
              <a:buSzPct val="90000"/>
              <a:buFont typeface="Arial" pitchFamily="34" charset="0"/>
              <a:buChar char="•"/>
              <a:tabLst/>
              <a:defRPr/>
            </a:pPr>
            <a:r>
              <a:rPr lang="en-US" sz="2200" dirty="0" smtClean="0">
                <a:solidFill>
                  <a:schemeClr val="tx1">
                    <a:lumMod val="85000"/>
                    <a:lumOff val="15000"/>
                  </a:schemeClr>
                </a:solidFill>
                <a:cs typeface="Times New Roman" pitchFamily="18" charset="0"/>
              </a:rPr>
              <a:t>Done by professional testers (usually)</a:t>
            </a:r>
            <a:endParaRPr kumimoji="0" lang="en-US" sz="22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endParaRPr>
          </a:p>
          <a:p>
            <a:pPr marL="273050" marR="0" lvl="0" indent="-273050" algn="l" defTabSz="914400" rtl="0" eaLnBrk="1" fontAlgn="auto" latinLnBrk="0" hangingPunct="1">
              <a:lnSpc>
                <a:spcPct val="100000"/>
              </a:lnSpc>
              <a:spcBef>
                <a:spcPct val="0"/>
              </a:spcBef>
              <a:spcAft>
                <a:spcPts val="0"/>
              </a:spcAft>
              <a:buClr>
                <a:schemeClr val="bg1">
                  <a:lumMod val="65000"/>
                </a:schemeClr>
              </a:buClr>
              <a:buSzPct val="90000"/>
              <a:buFont typeface="Arial" pitchFamily="34" charset="0"/>
              <a:buChar char="•"/>
              <a:tabLst/>
              <a:defRPr/>
            </a:pPr>
            <a:endParaRPr kumimoji="0" lang="en-US" sz="24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White-Box Testing </a:t>
            </a:r>
            <a:endParaRPr lang="en-US" dirty="0">
              <a:latin typeface="+mn-lt"/>
            </a:endParaRPr>
          </a:p>
        </p:txBody>
      </p:sp>
      <p:sp>
        <p:nvSpPr>
          <p:cNvPr id="4" name="Rectangle 3"/>
          <p:cNvSpPr/>
          <p:nvPr/>
        </p:nvSpPr>
        <p:spPr>
          <a:xfrm>
            <a:off x="303774" y="2072332"/>
            <a:ext cx="8461402" cy="4016484"/>
          </a:xfrm>
          <a:prstGeom prst="rect">
            <a:avLst/>
          </a:prstGeom>
        </p:spPr>
        <p:txBody>
          <a:bodyPr wrap="square">
            <a:spAutoFit/>
          </a:bodyPr>
          <a:lstStyle/>
          <a:p>
            <a:pPr marL="274320" indent="-274320">
              <a:spcBef>
                <a:spcPts val="600"/>
              </a:spcBef>
              <a:buFont typeface="Arial" pitchFamily="34" charset="0"/>
              <a:buChar char="•"/>
            </a:pPr>
            <a:r>
              <a:rPr lang="en-US" sz="2000" b="1" dirty="0" smtClean="0">
                <a:solidFill>
                  <a:srgbClr val="FF0000"/>
                </a:solidFill>
              </a:rPr>
              <a:t>White-box testing </a:t>
            </a:r>
            <a:r>
              <a:rPr lang="en-US" sz="2000" i="1" dirty="0" smtClean="0"/>
              <a:t>a.k.a.</a:t>
            </a:r>
            <a:r>
              <a:rPr lang="en-US" sz="2000" dirty="0" smtClean="0"/>
              <a:t> </a:t>
            </a:r>
            <a:r>
              <a:rPr lang="en-US" sz="2000" b="1" dirty="0" smtClean="0"/>
              <a:t>structural  </a:t>
            </a:r>
            <a:r>
              <a:rPr lang="en-US" sz="2000" b="1" dirty="0" smtClean="0"/>
              <a:t>testing, clear-box testing, glass-box testing, transparent-box testing</a:t>
            </a:r>
            <a:endParaRPr lang="en-US" sz="2000" b="1" dirty="0" smtClean="0"/>
          </a:p>
          <a:p>
            <a:pPr marL="274320" indent="-274320">
              <a:spcBef>
                <a:spcPts val="600"/>
              </a:spcBef>
              <a:buFont typeface="Arial" pitchFamily="34" charset="0"/>
              <a:buChar char="•"/>
            </a:pPr>
            <a:r>
              <a:rPr lang="en-US" sz="2000" dirty="0" smtClean="0"/>
              <a:t>Examines source code with focus on:</a:t>
            </a:r>
          </a:p>
          <a:p>
            <a:pPr marL="274320" lvl="1" indent="-274320">
              <a:spcBef>
                <a:spcPts val="600"/>
              </a:spcBef>
              <a:buFont typeface="Arial" pitchFamily="34" charset="0"/>
              <a:buChar char="•"/>
            </a:pPr>
            <a:r>
              <a:rPr lang="en-US" sz="2000" dirty="0" smtClean="0"/>
              <a:t>Control flow</a:t>
            </a:r>
          </a:p>
          <a:p>
            <a:pPr marL="274320" lvl="1" indent="-274320">
              <a:spcBef>
                <a:spcPts val="600"/>
              </a:spcBef>
              <a:buFont typeface="Arial" pitchFamily="34" charset="0"/>
              <a:buChar char="•"/>
            </a:pPr>
            <a:r>
              <a:rPr lang="en-US" sz="2000" dirty="0" smtClean="0"/>
              <a:t>Data flow</a:t>
            </a:r>
          </a:p>
          <a:p>
            <a:pPr marL="274320" indent="-274320">
              <a:spcBef>
                <a:spcPts val="600"/>
              </a:spcBef>
              <a:buFont typeface="Arial" pitchFamily="34" charset="0"/>
              <a:buChar char="•"/>
            </a:pPr>
            <a:r>
              <a:rPr lang="en-US" sz="2000" dirty="0" smtClean="0"/>
              <a:t>Control flow refers to flow of control from one instruction to another</a:t>
            </a:r>
          </a:p>
          <a:p>
            <a:pPr marL="274320" indent="-274320">
              <a:spcBef>
                <a:spcPts val="600"/>
              </a:spcBef>
              <a:buFont typeface="Arial" pitchFamily="34" charset="0"/>
              <a:buChar char="•"/>
            </a:pPr>
            <a:r>
              <a:rPr lang="en-US" sz="2000" dirty="0" smtClean="0"/>
              <a:t>Data flow refers to propagation of values from one variable or constant to another variable</a:t>
            </a:r>
          </a:p>
          <a:p>
            <a:pPr marL="274320" indent="-274320">
              <a:spcBef>
                <a:spcPts val="600"/>
              </a:spcBef>
              <a:buFont typeface="Arial" pitchFamily="34" charset="0"/>
              <a:buChar char="•"/>
            </a:pPr>
            <a:r>
              <a:rPr lang="en-US" sz="2000" dirty="0" smtClean="0"/>
              <a:t>It is applied to individual units of a program</a:t>
            </a:r>
          </a:p>
          <a:p>
            <a:pPr marL="274320" indent="-274320">
              <a:spcBef>
                <a:spcPts val="600"/>
              </a:spcBef>
              <a:buFont typeface="Arial" pitchFamily="34" charset="0"/>
              <a:buChar char="•"/>
            </a:pPr>
            <a:r>
              <a:rPr lang="en-US" sz="2000" dirty="0" smtClean="0"/>
              <a:t>Software </a:t>
            </a:r>
            <a:r>
              <a:rPr lang="en-US" sz="2000" b="1" dirty="0" smtClean="0"/>
              <a:t>developers (programmers)</a:t>
            </a:r>
            <a:r>
              <a:rPr lang="en-US" sz="2000" dirty="0" smtClean="0"/>
              <a:t> </a:t>
            </a:r>
            <a:r>
              <a:rPr lang="en-US" sz="2000" dirty="0" smtClean="0"/>
              <a:t>perform structural testing on the individual program units they write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Black-Box Testing</a:t>
            </a:r>
            <a:endParaRPr lang="en-US" sz="4000" dirty="0"/>
          </a:p>
        </p:txBody>
      </p:sp>
      <p:sp>
        <p:nvSpPr>
          <p:cNvPr id="4" name="Rectangle 3"/>
          <p:cNvSpPr/>
          <p:nvPr/>
        </p:nvSpPr>
        <p:spPr>
          <a:xfrm>
            <a:off x="264585" y="2251230"/>
            <a:ext cx="8356899" cy="3801041"/>
          </a:xfrm>
          <a:prstGeom prst="rect">
            <a:avLst/>
          </a:prstGeom>
        </p:spPr>
        <p:txBody>
          <a:bodyPr wrap="square">
            <a:spAutoFit/>
          </a:bodyPr>
          <a:lstStyle/>
          <a:p>
            <a:pPr marL="274320" indent="-274320">
              <a:spcBef>
                <a:spcPts val="600"/>
              </a:spcBef>
              <a:buFont typeface="Arial" pitchFamily="34" charset="0"/>
              <a:buChar char="•"/>
            </a:pPr>
            <a:r>
              <a:rPr lang="en-US" sz="2400" dirty="0" smtClean="0"/>
              <a:t>Black-box testing a.k.a. </a:t>
            </a:r>
            <a:r>
              <a:rPr lang="en-US" sz="2400" b="1" dirty="0" smtClean="0"/>
              <a:t>functional </a:t>
            </a:r>
            <a:r>
              <a:rPr lang="en-US" sz="2400" b="1" dirty="0" smtClean="0"/>
              <a:t>testing, behavioral testing</a:t>
            </a:r>
            <a:endParaRPr lang="en-US" sz="2400" b="1" dirty="0" smtClean="0"/>
          </a:p>
          <a:p>
            <a:pPr marL="274320" indent="-274320">
              <a:spcBef>
                <a:spcPts val="600"/>
              </a:spcBef>
              <a:buFont typeface="Arial" pitchFamily="34" charset="0"/>
              <a:buChar char="•"/>
            </a:pPr>
            <a:r>
              <a:rPr lang="en-US" sz="2400" dirty="0" smtClean="0"/>
              <a:t> Examines the program that is accessible from outside</a:t>
            </a:r>
          </a:p>
          <a:p>
            <a:pPr marL="274320" indent="-274320">
              <a:spcBef>
                <a:spcPts val="600"/>
              </a:spcBef>
              <a:buFont typeface="Arial" pitchFamily="34" charset="0"/>
              <a:buChar char="•"/>
            </a:pPr>
            <a:r>
              <a:rPr lang="en-US" sz="2400" dirty="0" smtClean="0"/>
              <a:t>Applies the input to a program and observe the externally visible outcome</a:t>
            </a:r>
          </a:p>
          <a:p>
            <a:pPr marL="274320" indent="-274320">
              <a:spcBef>
                <a:spcPts val="600"/>
              </a:spcBef>
              <a:buFont typeface="Arial" pitchFamily="34" charset="0"/>
              <a:buChar char="•"/>
            </a:pPr>
            <a:r>
              <a:rPr lang="en-US" sz="2400" dirty="0" smtClean="0"/>
              <a:t>It is applied to both an entire program as well as to individual program units</a:t>
            </a:r>
          </a:p>
          <a:p>
            <a:pPr marL="274320" indent="-274320">
              <a:spcBef>
                <a:spcPts val="600"/>
              </a:spcBef>
              <a:buFont typeface="Arial" pitchFamily="34" charset="0"/>
              <a:buChar char="•"/>
            </a:pPr>
            <a:r>
              <a:rPr lang="en-US" sz="2400" dirty="0" smtClean="0"/>
              <a:t>It is performed at the external interface level of a system</a:t>
            </a:r>
          </a:p>
          <a:p>
            <a:pPr marL="274320" indent="-274320">
              <a:spcBef>
                <a:spcPts val="600"/>
              </a:spcBef>
              <a:buFont typeface="Arial" pitchFamily="34" charset="0"/>
              <a:buChar char="•"/>
            </a:pPr>
            <a:r>
              <a:rPr lang="en-US" sz="2400" dirty="0" smtClean="0"/>
              <a:t>It is conducted by a separate software quality assurance group(preferred</a:t>
            </a:r>
            <a:r>
              <a:rPr lang="en-US" sz="2400" dirty="0" smtClean="0"/>
              <a:t>)  </a:t>
            </a:r>
            <a:endParaRPr lang="en-US" sz="24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1" dirty="0" smtClean="0">
                <a:latin typeface="+mn-lt"/>
              </a:rPr>
              <a:t>Manual Testing vs. Automated Testing</a:t>
            </a:r>
            <a:endParaRPr lang="en-US" sz="3200" b="1" dirty="0">
              <a:latin typeface="+mn-lt"/>
            </a:endParaRPr>
          </a:p>
        </p:txBody>
      </p:sp>
      <p:sp>
        <p:nvSpPr>
          <p:cNvPr id="4" name="Rectangle 3"/>
          <p:cNvSpPr/>
          <p:nvPr/>
        </p:nvSpPr>
        <p:spPr>
          <a:xfrm>
            <a:off x="326574" y="2124201"/>
            <a:ext cx="8673737" cy="4124206"/>
          </a:xfrm>
          <a:prstGeom prst="rect">
            <a:avLst/>
          </a:prstGeom>
        </p:spPr>
        <p:txBody>
          <a:bodyPr wrap="square">
            <a:spAutoFit/>
          </a:bodyPr>
          <a:lstStyle/>
          <a:p>
            <a:pPr marL="274320" indent="-274320">
              <a:spcBef>
                <a:spcPts val="600"/>
              </a:spcBef>
              <a:buFont typeface="Wingdings" pitchFamily="2" charset="2"/>
              <a:buChar char="§"/>
            </a:pPr>
            <a:r>
              <a:rPr lang="en-US" sz="2800" u="sng" dirty="0" smtClean="0">
                <a:solidFill>
                  <a:srgbClr val="0000FF"/>
                </a:solidFill>
                <a:cs typeface="Times New Roman" pitchFamily="18" charset="0"/>
              </a:rPr>
              <a:t>Manual Testing:</a:t>
            </a:r>
          </a:p>
          <a:p>
            <a:pPr marL="274320" indent="-274320">
              <a:spcBef>
                <a:spcPts val="600"/>
              </a:spcBef>
              <a:buFont typeface="Arial" pitchFamily="34" charset="0"/>
              <a:buChar char="•"/>
            </a:pPr>
            <a:r>
              <a:rPr lang="en-US" sz="2800" dirty="0" smtClean="0">
                <a:cs typeface="Times New Roman" pitchFamily="18" charset="0"/>
              </a:rPr>
              <a:t>Oldest and most rigorous type of software testing </a:t>
            </a:r>
          </a:p>
          <a:p>
            <a:pPr marL="274320" indent="-274320">
              <a:spcBef>
                <a:spcPts val="600"/>
              </a:spcBef>
              <a:buFont typeface="Arial" pitchFamily="34" charset="0"/>
              <a:buChar char="•"/>
            </a:pPr>
            <a:r>
              <a:rPr lang="en-US" sz="2800" dirty="0" smtClean="0">
                <a:cs typeface="Times New Roman" pitchFamily="18" charset="0"/>
              </a:rPr>
              <a:t>Requires a tester to perform manual test operations  </a:t>
            </a:r>
          </a:p>
          <a:p>
            <a:pPr marL="731520" lvl="4" indent="-274320">
              <a:spcBef>
                <a:spcPts val="600"/>
              </a:spcBef>
            </a:pPr>
            <a:r>
              <a:rPr lang="en-US" sz="2400" dirty="0" smtClean="0">
                <a:cs typeface="Times New Roman" pitchFamily="18" charset="0"/>
                <a:sym typeface="Symbol"/>
              </a:rPr>
              <a:t> </a:t>
            </a:r>
            <a:r>
              <a:rPr lang="en-US" sz="2400" dirty="0" smtClean="0">
                <a:cs typeface="Times New Roman" pitchFamily="18" charset="0"/>
              </a:rPr>
              <a:t>Hard to repeat</a:t>
            </a:r>
          </a:p>
          <a:p>
            <a:pPr marL="731520" lvl="4" indent="-274320">
              <a:spcBef>
                <a:spcPts val="600"/>
              </a:spcBef>
            </a:pPr>
            <a:r>
              <a:rPr lang="en-US" sz="2400" dirty="0" smtClean="0">
                <a:cs typeface="Times New Roman" pitchFamily="18" charset="0"/>
                <a:sym typeface="Symbol"/>
              </a:rPr>
              <a:t>  </a:t>
            </a:r>
            <a:r>
              <a:rPr lang="en-US" sz="2400" dirty="0" smtClean="0">
                <a:cs typeface="Times New Roman" pitchFamily="18" charset="0"/>
              </a:rPr>
              <a:t>Not always reliable</a:t>
            </a:r>
          </a:p>
          <a:p>
            <a:pPr marL="731520" lvl="4" indent="-274320">
              <a:spcBef>
                <a:spcPts val="600"/>
              </a:spcBef>
            </a:pPr>
            <a:r>
              <a:rPr lang="en-US" sz="2400" dirty="0" smtClean="0">
                <a:cs typeface="Times New Roman" pitchFamily="18" charset="0"/>
                <a:sym typeface="Symbol"/>
              </a:rPr>
              <a:t>  </a:t>
            </a:r>
            <a:r>
              <a:rPr lang="en-US" sz="2400" dirty="0" smtClean="0">
                <a:cs typeface="Times New Roman" pitchFamily="18" charset="0"/>
              </a:rPr>
              <a:t>Costly</a:t>
            </a:r>
          </a:p>
          <a:p>
            <a:pPr marL="1188720" lvl="6" indent="-274320">
              <a:spcBef>
                <a:spcPts val="600"/>
              </a:spcBef>
              <a:buFont typeface="Arial" charset="0"/>
              <a:buChar char="•"/>
            </a:pPr>
            <a:r>
              <a:rPr lang="en-US" sz="2400" dirty="0" smtClean="0">
                <a:cs typeface="Times New Roman" pitchFamily="18" charset="0"/>
              </a:rPr>
              <a:t>time consuming</a:t>
            </a:r>
          </a:p>
          <a:p>
            <a:pPr marL="1188720" lvl="6" indent="-274320">
              <a:spcBef>
                <a:spcPts val="600"/>
              </a:spcBef>
              <a:buFont typeface="Arial" charset="0"/>
              <a:buChar char="•"/>
            </a:pPr>
            <a:r>
              <a:rPr lang="en-US" sz="2400" dirty="0" smtClean="0">
                <a:cs typeface="Times New Roman" pitchFamily="18" charset="0"/>
              </a:rPr>
              <a:t>labor intensive </a:t>
            </a:r>
          </a:p>
          <a:p>
            <a:pPr marL="274320" lvl="2" indent="-274320">
              <a:spcBef>
                <a:spcPts val="600"/>
              </a:spcBef>
            </a:pPr>
            <a:r>
              <a:rPr lang="en-US" dirty="0" smtClean="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cs typeface="Times New Roman" pitchFamily="18" charset="0"/>
              </a:rPr>
              <a:t>Automated Testing</a:t>
            </a:r>
            <a:endParaRPr lang="en-US" dirty="0"/>
          </a:p>
        </p:txBody>
      </p:sp>
      <p:sp>
        <p:nvSpPr>
          <p:cNvPr id="4" name="Rectangle 3"/>
          <p:cNvSpPr/>
          <p:nvPr/>
        </p:nvSpPr>
        <p:spPr>
          <a:xfrm>
            <a:off x="209006" y="2236925"/>
            <a:ext cx="8634548" cy="4170372"/>
          </a:xfrm>
          <a:prstGeom prst="rect">
            <a:avLst/>
          </a:prstGeom>
        </p:spPr>
        <p:txBody>
          <a:bodyPr wrap="square">
            <a:spAutoFit/>
          </a:bodyPr>
          <a:lstStyle/>
          <a:p>
            <a:pPr marL="274320" indent="-274320">
              <a:spcBef>
                <a:spcPts val="600"/>
              </a:spcBef>
              <a:buFont typeface="Wingdings" pitchFamily="2" charset="2"/>
              <a:buChar char="§"/>
            </a:pPr>
            <a:r>
              <a:rPr lang="en-US" sz="2400" u="sng" dirty="0" smtClean="0">
                <a:solidFill>
                  <a:srgbClr val="0000FF"/>
                </a:solidFill>
                <a:cs typeface="Times New Roman" pitchFamily="18" charset="0"/>
              </a:rPr>
              <a:t>Automated Testing:</a:t>
            </a:r>
          </a:p>
          <a:p>
            <a:pPr marL="274320" lvl="1" indent="-274320">
              <a:spcBef>
                <a:spcPts val="600"/>
              </a:spcBef>
              <a:buFont typeface="Arial" charset="0"/>
              <a:buChar char="•"/>
            </a:pPr>
            <a:r>
              <a:rPr lang="en-US" sz="2400" dirty="0" smtClean="0">
                <a:cs typeface="Times New Roman" pitchFamily="18" charset="0"/>
              </a:rPr>
              <a:t>Testing employing software tools   </a:t>
            </a:r>
          </a:p>
          <a:p>
            <a:pPr marL="274320" lvl="1" indent="-274320">
              <a:spcBef>
                <a:spcPts val="600"/>
              </a:spcBef>
              <a:buFont typeface="Arial" charset="0"/>
              <a:buChar char="•"/>
            </a:pPr>
            <a:r>
              <a:rPr lang="en-US" sz="2400" dirty="0" smtClean="0">
                <a:cs typeface="Times New Roman" pitchFamily="18" charset="0"/>
              </a:rPr>
              <a:t>Execute tests without manual intervention</a:t>
            </a:r>
          </a:p>
          <a:p>
            <a:pPr marL="731520" lvl="4" indent="-274320">
              <a:spcBef>
                <a:spcPts val="600"/>
              </a:spcBef>
            </a:pPr>
            <a:r>
              <a:rPr lang="en-US" sz="2000" dirty="0" smtClean="0">
                <a:cs typeface="Times New Roman" pitchFamily="18" charset="0"/>
                <a:sym typeface="Symbol"/>
              </a:rPr>
              <a:t> </a:t>
            </a:r>
            <a:r>
              <a:rPr lang="en-US" sz="2000" dirty="0" smtClean="0">
                <a:cs typeface="Times New Roman" pitchFamily="18" charset="0"/>
              </a:rPr>
              <a:t>Fast</a:t>
            </a:r>
          </a:p>
          <a:p>
            <a:pPr marL="731520" lvl="4" indent="-274320">
              <a:spcBef>
                <a:spcPts val="600"/>
              </a:spcBef>
            </a:pPr>
            <a:r>
              <a:rPr lang="en-US" sz="2000" dirty="0" smtClean="0">
                <a:cs typeface="Times New Roman" pitchFamily="18" charset="0"/>
                <a:sym typeface="Symbol"/>
              </a:rPr>
              <a:t>  </a:t>
            </a:r>
            <a:r>
              <a:rPr lang="en-US" sz="2000" dirty="0" smtClean="0">
                <a:cs typeface="Times New Roman" pitchFamily="18" charset="0"/>
              </a:rPr>
              <a:t>Repeatable </a:t>
            </a:r>
          </a:p>
          <a:p>
            <a:pPr marL="731520" lvl="4" indent="-274320">
              <a:spcBef>
                <a:spcPts val="600"/>
              </a:spcBef>
            </a:pPr>
            <a:r>
              <a:rPr lang="en-US" sz="2000" dirty="0" smtClean="0">
                <a:cs typeface="Times New Roman" pitchFamily="18" charset="0"/>
                <a:sym typeface="Symbol"/>
              </a:rPr>
              <a:t>  </a:t>
            </a:r>
            <a:r>
              <a:rPr lang="en-US" sz="2000" dirty="0" smtClean="0">
                <a:cs typeface="Times New Roman" pitchFamily="18" charset="0"/>
              </a:rPr>
              <a:t>Reliable </a:t>
            </a:r>
          </a:p>
          <a:p>
            <a:pPr marL="731520" lvl="4" indent="-274320">
              <a:spcBef>
                <a:spcPts val="600"/>
              </a:spcBef>
            </a:pPr>
            <a:r>
              <a:rPr lang="en-US" sz="2000" dirty="0" smtClean="0">
                <a:cs typeface="Times New Roman" pitchFamily="18" charset="0"/>
                <a:sym typeface="Symbol"/>
              </a:rPr>
              <a:t>  </a:t>
            </a:r>
            <a:r>
              <a:rPr lang="en-US" sz="2000" dirty="0" smtClean="0">
                <a:cs typeface="Times New Roman" pitchFamily="18" charset="0"/>
              </a:rPr>
              <a:t>Reusable</a:t>
            </a:r>
          </a:p>
          <a:p>
            <a:pPr marL="731520" lvl="4" indent="-274320">
              <a:spcBef>
                <a:spcPts val="600"/>
              </a:spcBef>
            </a:pPr>
            <a:r>
              <a:rPr lang="en-US" sz="2000" dirty="0" smtClean="0">
                <a:cs typeface="Times New Roman" pitchFamily="18" charset="0"/>
                <a:sym typeface="Symbol"/>
              </a:rPr>
              <a:t>  </a:t>
            </a:r>
            <a:r>
              <a:rPr lang="en-US" sz="2000" dirty="0" smtClean="0">
                <a:cs typeface="Times New Roman" pitchFamily="18" charset="0"/>
              </a:rPr>
              <a:t>Programmable</a:t>
            </a:r>
          </a:p>
          <a:p>
            <a:pPr marL="731520" lvl="4" indent="-274320">
              <a:spcBef>
                <a:spcPts val="600"/>
              </a:spcBef>
            </a:pPr>
            <a:r>
              <a:rPr lang="en-US" sz="2000" dirty="0" smtClean="0">
                <a:cs typeface="Times New Roman" pitchFamily="18" charset="0"/>
                <a:sym typeface="Symbol"/>
              </a:rPr>
              <a:t>  </a:t>
            </a:r>
            <a:r>
              <a:rPr lang="en-US" sz="2000" dirty="0" smtClean="0">
                <a:cs typeface="Times New Roman" pitchFamily="18" charset="0"/>
              </a:rPr>
              <a:t>Saves time</a:t>
            </a:r>
            <a:endParaRPr lang="en-US" sz="2000" dirty="0" smtClean="0"/>
          </a:p>
          <a:p>
            <a:pPr marL="274320" indent="-274320">
              <a:spcBef>
                <a:spcPts val="600"/>
              </a:spcBef>
              <a:buFont typeface="Arial" charset="0"/>
              <a:buNone/>
            </a:pPr>
            <a:r>
              <a:rPr lang="en-US" sz="2800" dirty="0" smtClean="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623351" y="1681918"/>
            <a:ext cx="7895007" cy="1785104"/>
          </a:xfrm>
          <a:prstGeom prst="rect">
            <a:avLst/>
          </a:prstGeom>
          <a:noFill/>
        </p:spPr>
        <p:txBody>
          <a:bodyPr wrap="square" rtlCol="0">
            <a:spAutoFit/>
          </a:bodyPr>
          <a:lstStyle/>
          <a:p>
            <a:pPr marL="457200" indent="-457200">
              <a:buFont typeface="+mj-lt"/>
              <a:buAutoNum type="arabicPeriod"/>
              <a:defRPr/>
            </a:pPr>
            <a:r>
              <a:rPr lang="en-GB" sz="2200" dirty="0" smtClean="0"/>
              <a:t>Software Quality Engineering: Testing, Quality Assurance and Quantifiable Improvement - Jeff </a:t>
            </a:r>
            <a:r>
              <a:rPr lang="en-GB" sz="2200" dirty="0" err="1" smtClean="0"/>
              <a:t>Tian</a:t>
            </a:r>
            <a:endParaRPr lang="en-GB" sz="2200" dirty="0" smtClean="0"/>
          </a:p>
          <a:p>
            <a:pPr marL="457200" indent="-457200">
              <a:buFont typeface="+mj-lt"/>
              <a:buAutoNum type="arabicPeriod"/>
              <a:defRPr/>
            </a:pPr>
            <a:endParaRPr lang="en-US" sz="2200" dirty="0" smtClean="0"/>
          </a:p>
          <a:p>
            <a:pPr marL="457200" indent="-457200">
              <a:buFont typeface="+mj-lt"/>
              <a:buAutoNum type="arabicPeriod"/>
              <a:defRPr/>
            </a:pPr>
            <a:r>
              <a:rPr lang="en-US" sz="2200" dirty="0" smtClean="0"/>
              <a:t>Software </a:t>
            </a:r>
            <a:r>
              <a:rPr lang="en-US" sz="2200" dirty="0"/>
              <a:t>Testing And Quality Assurance – Theory and Practice - </a:t>
            </a:r>
            <a:r>
              <a:rPr lang="en-US" sz="2200" dirty="0" err="1"/>
              <a:t>Kshirasagar</a:t>
            </a:r>
            <a:r>
              <a:rPr lang="en-US" sz="2200" dirty="0"/>
              <a:t> Naik &amp; </a:t>
            </a:r>
            <a:r>
              <a:rPr lang="en-US" sz="2200" dirty="0" err="1"/>
              <a:t>Priyadarshi</a:t>
            </a:r>
            <a:r>
              <a:rPr lang="en-US" sz="2200" dirty="0"/>
              <a:t> </a:t>
            </a:r>
            <a:r>
              <a:rPr lang="en-US" sz="2200" dirty="0" err="1" smtClean="0"/>
              <a:t>Tripathy</a:t>
            </a:r>
            <a:endParaRPr lang="en-US" sz="2200" dirty="0"/>
          </a:p>
        </p:txBody>
      </p:sp>
    </p:spTree>
    <p:extLst>
      <p:ext uri="{BB962C8B-B14F-4D97-AF65-F5344CB8AC3E}">
        <p14:creationId xmlns:p14="http://schemas.microsoft.com/office/powerpoint/2010/main" xmlns="" val="1923382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xmlns="" id="{5B69590A-0F27-460B-8CF7-B418C91383C5}"/>
              </a:ext>
            </a:extLst>
          </p:cNvPr>
          <p:cNvSpPr txBox="1"/>
          <p:nvPr/>
        </p:nvSpPr>
        <p:spPr>
          <a:xfrm>
            <a:off x="623351" y="1681918"/>
            <a:ext cx="7895007" cy="2092881"/>
          </a:xfrm>
          <a:prstGeom prst="rect">
            <a:avLst/>
          </a:prstGeom>
          <a:noFill/>
        </p:spPr>
        <p:txBody>
          <a:bodyPr wrap="square" rtlCol="0">
            <a:spAutoFit/>
          </a:bodyPr>
          <a:lstStyle/>
          <a:p>
            <a:pPr marL="274320" lvl="0" indent="-274320">
              <a:spcBef>
                <a:spcPts val="600"/>
              </a:spcBef>
              <a:buFont typeface="Arial" pitchFamily="34" charset="0"/>
              <a:buChar char="•"/>
            </a:pPr>
            <a:r>
              <a:rPr lang="en-US" sz="2000" i="1" dirty="0" smtClean="0"/>
              <a:t>Software Quality Assurance: From Theory to Implementation</a:t>
            </a:r>
            <a:r>
              <a:rPr lang="en-US" sz="2000" dirty="0" smtClean="0"/>
              <a:t>, by Daniel </a:t>
            </a:r>
            <a:r>
              <a:rPr lang="en-US" sz="2000" dirty="0" err="1" smtClean="0"/>
              <a:t>Galin</a:t>
            </a:r>
            <a:endParaRPr lang="en-US" sz="2000" dirty="0" smtClean="0"/>
          </a:p>
          <a:p>
            <a:pPr marL="274320" lvl="0" indent="-274320">
              <a:spcBef>
                <a:spcPts val="600"/>
              </a:spcBef>
              <a:buFont typeface="Arial" pitchFamily="34" charset="0"/>
              <a:buChar char="•"/>
            </a:pPr>
            <a:r>
              <a:rPr lang="en-US" sz="2000" i="1" dirty="0" smtClean="0"/>
              <a:t>The Art of Software Testing</a:t>
            </a:r>
            <a:r>
              <a:rPr lang="en-US" sz="2000" dirty="0" smtClean="0"/>
              <a:t>, by </a:t>
            </a:r>
            <a:r>
              <a:rPr lang="en-US" sz="2000" dirty="0" err="1" smtClean="0"/>
              <a:t>Glenford</a:t>
            </a:r>
            <a:r>
              <a:rPr lang="en-US" sz="2000" dirty="0" smtClean="0"/>
              <a:t> J. Myers, Corey Sandler and Tom </a:t>
            </a:r>
            <a:r>
              <a:rPr lang="en-US" sz="2000" dirty="0" err="1" smtClean="0"/>
              <a:t>Badgett</a:t>
            </a:r>
            <a:endParaRPr lang="en-US" sz="2000" dirty="0" smtClean="0"/>
          </a:p>
          <a:p>
            <a:pPr marL="274320" lvl="0" indent="-274320">
              <a:spcBef>
                <a:spcPts val="600"/>
              </a:spcBef>
              <a:buFont typeface="Arial" pitchFamily="34" charset="0"/>
              <a:buChar char="•"/>
            </a:pPr>
            <a:r>
              <a:rPr lang="en-US" sz="2000" i="1" dirty="0" smtClean="0"/>
              <a:t>Software Testing Fundamentals: Methods and Metrics </a:t>
            </a:r>
            <a:r>
              <a:rPr lang="en-US" sz="2000" dirty="0" smtClean="0"/>
              <a:t>by </a:t>
            </a:r>
            <a:r>
              <a:rPr lang="en-US" sz="2000" dirty="0" err="1" smtClean="0"/>
              <a:t>Marnie</a:t>
            </a:r>
            <a:r>
              <a:rPr lang="en-US" sz="2000" dirty="0" smtClean="0"/>
              <a:t> L. Hutcheson</a:t>
            </a:r>
          </a:p>
        </p:txBody>
      </p:sp>
    </p:spTree>
    <p:extLst>
      <p:ext uri="{BB962C8B-B14F-4D97-AF65-F5344CB8AC3E}">
        <p14:creationId xmlns:p14="http://schemas.microsoft.com/office/powerpoint/2010/main" xmlns=""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711" y="592698"/>
            <a:ext cx="7808976" cy="1088136"/>
          </a:xfrm>
        </p:spPr>
        <p:txBody>
          <a:bodyPr>
            <a:normAutofit/>
          </a:bodyPr>
          <a:lstStyle/>
          <a:p>
            <a:r>
              <a:rPr lang="en-US" sz="3200" b="1" dirty="0" smtClean="0">
                <a:latin typeface="+mn-lt"/>
              </a:rPr>
              <a:t>Meeting People’s Quality Expectations</a:t>
            </a:r>
            <a:endParaRPr lang="en-US" sz="3200" dirty="0">
              <a:latin typeface="+mn-lt"/>
            </a:endParaRPr>
          </a:p>
        </p:txBody>
      </p:sp>
      <p:sp>
        <p:nvSpPr>
          <p:cNvPr id="4" name="Content Placeholder 2">
            <a:extLst>
              <a:ext uri="{FF2B5EF4-FFF2-40B4-BE49-F238E27FC236}">
                <a16:creationId xmlns:a16="http://schemas.microsoft.com/office/drawing/2014/main" xmlns="" id="{1EFC4EB7-070F-4647-8733-7335777932BF}"/>
              </a:ext>
            </a:extLst>
          </p:cNvPr>
          <p:cNvSpPr txBox="1">
            <a:spLocks/>
          </p:cNvSpPr>
          <p:nvPr/>
        </p:nvSpPr>
        <p:spPr>
          <a:xfrm>
            <a:off x="421341" y="2196251"/>
            <a:ext cx="8319178" cy="379159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None/>
            </a:pPr>
            <a:r>
              <a:rPr lang="en-US" sz="2800" dirty="0" smtClean="0"/>
              <a:t>General Expectations:</a:t>
            </a:r>
          </a:p>
          <a:p>
            <a:pPr>
              <a:buNone/>
            </a:pPr>
            <a:r>
              <a:rPr lang="en-US" sz="2400" dirty="0" smtClean="0">
                <a:sym typeface="Wingdings" pitchFamily="2" charset="2"/>
              </a:rPr>
              <a:t> </a:t>
            </a:r>
            <a:r>
              <a:rPr lang="en-US" sz="2800" dirty="0" smtClean="0"/>
              <a:t>“</a:t>
            </a:r>
            <a:r>
              <a:rPr lang="en-US" sz="2800" b="1" dirty="0" smtClean="0">
                <a:solidFill>
                  <a:srgbClr val="0000FF"/>
                </a:solidFill>
              </a:rPr>
              <a:t>good</a:t>
            </a:r>
            <a:r>
              <a:rPr lang="en-US" sz="2800" dirty="0" smtClean="0">
                <a:solidFill>
                  <a:srgbClr val="0000FF"/>
                </a:solidFill>
              </a:rPr>
              <a:t>” software quality</a:t>
            </a:r>
          </a:p>
          <a:p>
            <a:pPr>
              <a:buFont typeface="Wingdings"/>
              <a:buChar char="è"/>
            </a:pPr>
            <a:endParaRPr lang="en-US" sz="2400" dirty="0" smtClean="0">
              <a:solidFill>
                <a:srgbClr val="0000FF"/>
              </a:solidFill>
            </a:endParaRPr>
          </a:p>
          <a:p>
            <a:pPr>
              <a:buFont typeface="Wingdings"/>
              <a:buChar char="è"/>
            </a:pPr>
            <a:endParaRPr lang="en-US" sz="2400" dirty="0" smtClean="0">
              <a:solidFill>
                <a:srgbClr val="0000FF"/>
              </a:solidFill>
            </a:endParaRPr>
          </a:p>
          <a:p>
            <a:pPr>
              <a:buNone/>
            </a:pPr>
            <a:endParaRPr lang="en-US" sz="2400" dirty="0" smtClean="0">
              <a:solidFill>
                <a:srgbClr val="0000FF"/>
              </a:solidFill>
            </a:endParaRPr>
          </a:p>
          <a:p>
            <a:pPr>
              <a:buNone/>
            </a:pPr>
            <a:r>
              <a:rPr lang="en-US" sz="2400" dirty="0" smtClean="0"/>
              <a:t/>
            </a:r>
            <a:br>
              <a:rPr lang="en-US" sz="2400" dirty="0" smtClean="0"/>
            </a:br>
            <a:endParaRPr lang="en-US" sz="2400" dirty="0" smtClean="0"/>
          </a:p>
        </p:txBody>
      </p:sp>
    </p:spTree>
    <p:extLst>
      <p:ext uri="{BB962C8B-B14F-4D97-AF65-F5344CB8AC3E}">
        <p14:creationId xmlns:p14="http://schemas.microsoft.com/office/powerpoint/2010/main" xmlns=""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774" y="449005"/>
            <a:ext cx="7808976" cy="1088136"/>
          </a:xfrm>
        </p:spPr>
        <p:txBody>
          <a:bodyPr>
            <a:normAutofit/>
          </a:bodyPr>
          <a:lstStyle/>
          <a:p>
            <a:r>
              <a:rPr lang="en-US" sz="3200" b="1" dirty="0" smtClean="0">
                <a:latin typeface="+mn-lt"/>
              </a:rPr>
              <a:t>Meeting People’s Quality Expectations</a:t>
            </a:r>
            <a:endParaRPr lang="en-US" sz="3200" dirty="0">
              <a:latin typeface="+mn-lt"/>
            </a:endParaRPr>
          </a:p>
        </p:txBody>
      </p:sp>
      <p:sp>
        <p:nvSpPr>
          <p:cNvPr id="5" name="Content Placeholder 2">
            <a:extLst>
              <a:ext uri="{FF2B5EF4-FFF2-40B4-BE49-F238E27FC236}">
                <a16:creationId xmlns:a16="http://schemas.microsoft.com/office/drawing/2014/main" xmlns="" id="{1E344359-619C-4F80-AE78-8C01853EB7D3}"/>
              </a:ext>
            </a:extLst>
          </p:cNvPr>
          <p:cNvSpPr txBox="1">
            <a:spLocks/>
          </p:cNvSpPr>
          <p:nvPr/>
        </p:nvSpPr>
        <p:spPr>
          <a:xfrm>
            <a:off x="421341" y="2094271"/>
            <a:ext cx="8604672" cy="399681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200" b="1" dirty="0" smtClean="0">
                <a:solidFill>
                  <a:srgbClr val="FF0000"/>
                </a:solidFill>
              </a:rPr>
              <a:t>People: Consumers vs. Producers</a:t>
            </a:r>
          </a:p>
          <a:p>
            <a:pPr lvl="1">
              <a:buNone/>
            </a:pPr>
            <a:r>
              <a:rPr lang="en-US" sz="2200" dirty="0" smtClean="0">
                <a:sym typeface="Wingdings" pitchFamily="2" charset="2"/>
              </a:rPr>
              <a:t></a:t>
            </a:r>
            <a:r>
              <a:rPr lang="en-US" sz="2200" dirty="0" smtClean="0"/>
              <a:t>Quality expectations by consumers</a:t>
            </a:r>
          </a:p>
          <a:p>
            <a:pPr lvl="1">
              <a:buNone/>
            </a:pPr>
            <a:r>
              <a:rPr lang="en-US" sz="2200" dirty="0" smtClean="0">
                <a:sym typeface="Wingdings" pitchFamily="2" charset="2"/>
              </a:rPr>
              <a:t></a:t>
            </a:r>
            <a:r>
              <a:rPr lang="en-US" sz="2200" dirty="0" smtClean="0"/>
              <a:t>To be satisfied by producers through software quality engineering (SQE)</a:t>
            </a:r>
          </a:p>
          <a:p>
            <a:r>
              <a:rPr lang="en-US" sz="2200" b="1" dirty="0" smtClean="0">
                <a:solidFill>
                  <a:srgbClr val="FF0000"/>
                </a:solidFill>
              </a:rPr>
              <a:t>Deliver software system that…</a:t>
            </a:r>
          </a:p>
          <a:p>
            <a:pPr lvl="1">
              <a:buNone/>
            </a:pPr>
            <a:r>
              <a:rPr lang="en-US" sz="2200" dirty="0" smtClean="0">
                <a:sym typeface="Wingdings" pitchFamily="2" charset="2"/>
              </a:rPr>
              <a:t></a:t>
            </a:r>
            <a:r>
              <a:rPr lang="en-US" sz="2200" dirty="0" smtClean="0"/>
              <a:t>Does what it is </a:t>
            </a:r>
            <a:r>
              <a:rPr lang="en-US" sz="2200" i="1" dirty="0" smtClean="0">
                <a:solidFill>
                  <a:srgbClr val="0000FF"/>
                </a:solidFill>
              </a:rPr>
              <a:t>supposed</a:t>
            </a:r>
            <a:r>
              <a:rPr lang="en-US" sz="2200" dirty="0" smtClean="0">
                <a:solidFill>
                  <a:srgbClr val="0000FF"/>
                </a:solidFill>
              </a:rPr>
              <a:t> </a:t>
            </a:r>
            <a:r>
              <a:rPr lang="en-US" sz="2200" i="1" dirty="0" smtClean="0">
                <a:solidFill>
                  <a:srgbClr val="0000FF"/>
                </a:solidFill>
              </a:rPr>
              <a:t>to</a:t>
            </a:r>
            <a:r>
              <a:rPr lang="en-US" sz="2200" dirty="0" smtClean="0">
                <a:solidFill>
                  <a:srgbClr val="0000FF"/>
                </a:solidFill>
              </a:rPr>
              <a:t> </a:t>
            </a:r>
            <a:r>
              <a:rPr lang="en-US" sz="2200" i="1" dirty="0" smtClean="0">
                <a:solidFill>
                  <a:srgbClr val="0000FF"/>
                </a:solidFill>
              </a:rPr>
              <a:t>do</a:t>
            </a:r>
            <a:r>
              <a:rPr lang="en-US" sz="2200" dirty="0" smtClean="0">
                <a:solidFill>
                  <a:srgbClr val="0000FF"/>
                </a:solidFill>
              </a:rPr>
              <a:t> </a:t>
            </a:r>
          </a:p>
          <a:p>
            <a:pPr lvl="1">
              <a:buNone/>
            </a:pPr>
            <a:r>
              <a:rPr lang="en-US" sz="2200" dirty="0" smtClean="0"/>
              <a:t>		–needs to be “</a:t>
            </a:r>
            <a:r>
              <a:rPr lang="en-US" sz="2200" dirty="0" smtClean="0">
                <a:solidFill>
                  <a:srgbClr val="0000FF"/>
                </a:solidFill>
              </a:rPr>
              <a:t>validated</a:t>
            </a:r>
            <a:r>
              <a:rPr lang="en-US" sz="2200" dirty="0" smtClean="0"/>
              <a:t>”</a:t>
            </a:r>
          </a:p>
          <a:p>
            <a:pPr lvl="1">
              <a:buNone/>
            </a:pPr>
            <a:r>
              <a:rPr lang="en-US" sz="2200" dirty="0" smtClean="0">
                <a:sym typeface="Wingdings" pitchFamily="2" charset="2"/>
              </a:rPr>
              <a:t></a:t>
            </a:r>
            <a:r>
              <a:rPr lang="en-US" sz="2200" dirty="0" smtClean="0"/>
              <a:t>Does the things </a:t>
            </a:r>
            <a:r>
              <a:rPr lang="en-US" sz="2200" i="1" dirty="0" smtClean="0">
                <a:solidFill>
                  <a:srgbClr val="0000FF"/>
                </a:solidFill>
              </a:rPr>
              <a:t>correctly</a:t>
            </a:r>
            <a:r>
              <a:rPr lang="en-US" sz="2200" dirty="0" smtClean="0"/>
              <a:t> </a:t>
            </a:r>
          </a:p>
          <a:p>
            <a:pPr lvl="1">
              <a:buNone/>
            </a:pPr>
            <a:r>
              <a:rPr lang="en-US" sz="2200" dirty="0" smtClean="0"/>
              <a:t>	   –needs to be “</a:t>
            </a:r>
            <a:r>
              <a:rPr lang="en-US" sz="2200" dirty="0" smtClean="0">
                <a:solidFill>
                  <a:srgbClr val="0000FF"/>
                </a:solidFill>
              </a:rPr>
              <a:t>verified</a:t>
            </a:r>
            <a:r>
              <a:rPr lang="en-US" sz="2200" dirty="0" smtClean="0"/>
              <a:t>”</a:t>
            </a:r>
          </a:p>
        </p:txBody>
      </p:sp>
    </p:spTree>
    <p:extLst>
      <p:ext uri="{BB962C8B-B14F-4D97-AF65-F5344CB8AC3E}">
        <p14:creationId xmlns:p14="http://schemas.microsoft.com/office/powerpoint/2010/main" xmlns="" val="899257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Validation &amp; Verification (V&amp;V)</a:t>
            </a:r>
            <a:endParaRPr lang="en-US" dirty="0"/>
          </a:p>
        </p:txBody>
      </p:sp>
      <p:sp>
        <p:nvSpPr>
          <p:cNvPr id="6" name="Rectangle 5">
            <a:extLst>
              <a:ext uri="{FF2B5EF4-FFF2-40B4-BE49-F238E27FC236}">
                <a16:creationId xmlns:a16="http://schemas.microsoft.com/office/drawing/2014/main" xmlns="" id="{A2CD91C6-A47D-43A3-85A9-21DE34E8B1E7}"/>
              </a:ext>
            </a:extLst>
          </p:cNvPr>
          <p:cNvSpPr/>
          <p:nvPr/>
        </p:nvSpPr>
        <p:spPr>
          <a:xfrm>
            <a:off x="421342" y="2287356"/>
            <a:ext cx="8339200" cy="228328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 name="Rectangle 7"/>
          <p:cNvSpPr/>
          <p:nvPr/>
        </p:nvSpPr>
        <p:spPr>
          <a:xfrm>
            <a:off x="300446" y="2004850"/>
            <a:ext cx="8499285" cy="4324261"/>
          </a:xfrm>
          <a:prstGeom prst="rect">
            <a:avLst/>
          </a:prstGeom>
        </p:spPr>
        <p:txBody>
          <a:bodyPr wrap="square">
            <a:spAutoFit/>
          </a:bodyPr>
          <a:lstStyle/>
          <a:p>
            <a:pPr marL="274320" indent="-274320">
              <a:spcBef>
                <a:spcPts val="600"/>
              </a:spcBef>
              <a:buFont typeface="Wingdings" pitchFamily="2" charset="2"/>
              <a:buChar char="§"/>
            </a:pPr>
            <a:r>
              <a:rPr lang="en-US" sz="2000" b="1" dirty="0" smtClean="0">
                <a:solidFill>
                  <a:srgbClr val="FF0000"/>
                </a:solidFill>
              </a:rPr>
              <a:t>Validation</a:t>
            </a:r>
          </a:p>
          <a:p>
            <a:pPr marL="731520" lvl="2" indent="-274320">
              <a:spcBef>
                <a:spcPts val="600"/>
              </a:spcBef>
              <a:buFont typeface="Arial" pitchFamily="34" charset="0"/>
              <a:buChar char="•"/>
            </a:pPr>
            <a:r>
              <a:rPr lang="en-US" sz="2000" dirty="0" smtClean="0">
                <a:solidFill>
                  <a:srgbClr val="0000FF"/>
                </a:solidFill>
              </a:rPr>
              <a:t>Validation is a process that ensures the software product meets the customer requirements</a:t>
            </a:r>
          </a:p>
          <a:p>
            <a:pPr marL="731520" lvl="2" indent="-274320">
              <a:spcBef>
                <a:spcPts val="600"/>
              </a:spcBef>
              <a:buFont typeface="Arial" pitchFamily="34" charset="0"/>
              <a:buChar char="•"/>
            </a:pPr>
            <a:r>
              <a:rPr lang="en-US" sz="2000" dirty="0" smtClean="0"/>
              <a:t>Software systems must do what they are supposed to do; they must </a:t>
            </a:r>
            <a:r>
              <a:rPr lang="en-US" sz="2000" i="1" dirty="0" smtClean="0">
                <a:solidFill>
                  <a:srgbClr val="0000FF"/>
                </a:solidFill>
              </a:rPr>
              <a:t>do the right things</a:t>
            </a:r>
          </a:p>
          <a:p>
            <a:pPr marL="731520" lvl="2" indent="-274320">
              <a:spcBef>
                <a:spcPts val="600"/>
              </a:spcBef>
              <a:buFont typeface="Arial" pitchFamily="34" charset="0"/>
              <a:buChar char="•"/>
            </a:pPr>
            <a:r>
              <a:rPr lang="en-US" sz="2000" dirty="0" smtClean="0">
                <a:solidFill>
                  <a:srgbClr val="0000FF"/>
                </a:solidFill>
              </a:rPr>
              <a:t>Building the correct product </a:t>
            </a:r>
          </a:p>
          <a:p>
            <a:pPr marL="274320" indent="-274320">
              <a:spcBef>
                <a:spcPts val="600"/>
              </a:spcBef>
              <a:buFont typeface="Wingdings" pitchFamily="2" charset="2"/>
              <a:buChar char="§"/>
            </a:pPr>
            <a:r>
              <a:rPr lang="en-US" sz="2000" b="1" dirty="0" smtClean="0">
                <a:solidFill>
                  <a:srgbClr val="FF0000"/>
                </a:solidFill>
              </a:rPr>
              <a:t>Verification</a:t>
            </a:r>
          </a:p>
          <a:p>
            <a:pPr marL="731520" lvl="2" indent="-274320">
              <a:spcBef>
                <a:spcPts val="600"/>
              </a:spcBef>
              <a:buFont typeface="Arial" pitchFamily="34" charset="0"/>
              <a:buChar char="•"/>
            </a:pPr>
            <a:r>
              <a:rPr lang="en-US" sz="2000" dirty="0" smtClean="0">
                <a:solidFill>
                  <a:srgbClr val="0000FF"/>
                </a:solidFill>
              </a:rPr>
              <a:t>Verification is a process that ensures the software product works properly</a:t>
            </a:r>
          </a:p>
          <a:p>
            <a:pPr marL="731520" lvl="2" indent="-274320">
              <a:spcBef>
                <a:spcPts val="600"/>
              </a:spcBef>
              <a:buFont typeface="Arial" pitchFamily="34" charset="0"/>
              <a:buChar char="•"/>
            </a:pPr>
            <a:r>
              <a:rPr lang="en-US" sz="2000" dirty="0" smtClean="0"/>
              <a:t>Software systems must perform the specific tasks correctly; they must </a:t>
            </a:r>
            <a:r>
              <a:rPr lang="en-US" sz="2000" i="1" dirty="0" smtClean="0">
                <a:solidFill>
                  <a:srgbClr val="0000FF"/>
                </a:solidFill>
              </a:rPr>
              <a:t>do the things right</a:t>
            </a:r>
          </a:p>
          <a:p>
            <a:pPr marL="731520" lvl="2" indent="-274320">
              <a:spcBef>
                <a:spcPts val="600"/>
              </a:spcBef>
              <a:buFont typeface="Arial" pitchFamily="34" charset="0"/>
              <a:buChar char="•"/>
            </a:pPr>
            <a:r>
              <a:rPr lang="en-US" sz="2000" dirty="0" smtClean="0">
                <a:solidFill>
                  <a:srgbClr val="0000FF"/>
                </a:solidFill>
              </a:rPr>
              <a:t>Building the product correctly </a:t>
            </a:r>
          </a:p>
        </p:txBody>
      </p:sp>
    </p:spTree>
    <p:extLst>
      <p:ext uri="{BB962C8B-B14F-4D97-AF65-F5344CB8AC3E}">
        <p14:creationId xmlns:p14="http://schemas.microsoft.com/office/powerpoint/2010/main" xmlns="" val="63201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877" y="467062"/>
            <a:ext cx="7808976" cy="1088136"/>
          </a:xfrm>
        </p:spPr>
        <p:txBody>
          <a:bodyPr>
            <a:normAutofit/>
          </a:bodyPr>
          <a:lstStyle/>
          <a:p>
            <a:pPr algn="ctr"/>
            <a:r>
              <a:rPr lang="en-US" sz="4000" b="1" dirty="0" smtClean="0">
                <a:latin typeface="+mn-lt"/>
              </a:rPr>
              <a:t>Meeting Quality Expectations </a:t>
            </a:r>
            <a:endParaRPr lang="en-US" sz="4000" dirty="0">
              <a:latin typeface="+mn-lt"/>
            </a:endParaRPr>
          </a:p>
        </p:txBody>
      </p:sp>
      <p:sp>
        <p:nvSpPr>
          <p:cNvPr id="6" name="Rectangle 5">
            <a:extLst>
              <a:ext uri="{FF2B5EF4-FFF2-40B4-BE49-F238E27FC236}">
                <a16:creationId xmlns:a16="http://schemas.microsoft.com/office/drawing/2014/main" xmlns="" id="{A2CD91C6-A47D-43A3-85A9-21DE34E8B1E7}"/>
              </a:ext>
            </a:extLst>
          </p:cNvPr>
          <p:cNvSpPr/>
          <p:nvPr/>
        </p:nvSpPr>
        <p:spPr>
          <a:xfrm>
            <a:off x="421342" y="2287356"/>
            <a:ext cx="8339200" cy="228328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 name="Content Placeholder 2">
            <a:extLst>
              <a:ext uri="{FF2B5EF4-FFF2-40B4-BE49-F238E27FC236}">
                <a16:creationId xmlns:a16="http://schemas.microsoft.com/office/drawing/2014/main" xmlns="" id="{4A3F1E8C-414B-4AB4-910F-2EC2ED45D3BD}"/>
              </a:ext>
            </a:extLst>
          </p:cNvPr>
          <p:cNvSpPr txBox="1">
            <a:spLocks/>
          </p:cNvSpPr>
          <p:nvPr/>
        </p:nvSpPr>
        <p:spPr>
          <a:xfrm>
            <a:off x="356612" y="2122412"/>
            <a:ext cx="8403930" cy="417388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ClrTx/>
            </a:pPr>
            <a:r>
              <a:rPr lang="en-US" sz="2000" dirty="0" smtClean="0">
                <a:solidFill>
                  <a:schemeClr val="tx1"/>
                </a:solidFill>
              </a:rPr>
              <a:t>Difficulties in achieving good quality:</a:t>
            </a:r>
          </a:p>
          <a:p>
            <a:pPr lvl="1">
              <a:buClrTx/>
              <a:buFont typeface="Arial" pitchFamily="34" charset="0"/>
              <a:buChar char="•"/>
            </a:pPr>
            <a:r>
              <a:rPr lang="en-US" sz="1800" dirty="0" smtClean="0">
                <a:solidFill>
                  <a:schemeClr val="tx1"/>
                </a:solidFill>
              </a:rPr>
              <a:t>Size: MLOC products common</a:t>
            </a:r>
          </a:p>
          <a:p>
            <a:pPr lvl="1">
              <a:buClrTx/>
              <a:buFont typeface="Arial" pitchFamily="34" charset="0"/>
              <a:buChar char="•"/>
            </a:pPr>
            <a:r>
              <a:rPr lang="en-US" sz="1800" dirty="0" smtClean="0">
                <a:solidFill>
                  <a:schemeClr val="tx1"/>
                </a:solidFill>
              </a:rPr>
              <a:t>Complexity</a:t>
            </a:r>
          </a:p>
          <a:p>
            <a:pPr lvl="1">
              <a:buClrTx/>
              <a:buFont typeface="Arial" pitchFamily="34" charset="0"/>
              <a:buChar char="•"/>
            </a:pPr>
            <a:r>
              <a:rPr lang="en-US" sz="1800" dirty="0" smtClean="0">
                <a:solidFill>
                  <a:schemeClr val="tx1"/>
                </a:solidFill>
              </a:rPr>
              <a:t>Environmental stress/constraints</a:t>
            </a:r>
          </a:p>
          <a:p>
            <a:pPr lvl="1">
              <a:buClrTx/>
              <a:buFont typeface="Arial" pitchFamily="34" charset="0"/>
              <a:buChar char="•"/>
            </a:pPr>
            <a:r>
              <a:rPr lang="en-US" sz="1800" dirty="0" smtClean="0">
                <a:solidFill>
                  <a:schemeClr val="tx1"/>
                </a:solidFill>
              </a:rPr>
              <a:t>flexibility/adaptability expected</a:t>
            </a:r>
          </a:p>
          <a:p>
            <a:pPr>
              <a:buClrTx/>
            </a:pPr>
            <a:r>
              <a:rPr lang="en-US" dirty="0" smtClean="0">
                <a:solidFill>
                  <a:schemeClr val="tx1"/>
                </a:solidFill>
              </a:rPr>
              <a:t>Other difficulties/factors:</a:t>
            </a:r>
          </a:p>
          <a:p>
            <a:pPr lvl="1">
              <a:buClrTx/>
              <a:buFont typeface="Arial" pitchFamily="34" charset="0"/>
              <a:buChar char="•"/>
            </a:pPr>
            <a:r>
              <a:rPr lang="en-US" sz="1800" dirty="0" smtClean="0">
                <a:solidFill>
                  <a:schemeClr val="tx1"/>
                </a:solidFill>
              </a:rPr>
              <a:t>product type</a:t>
            </a:r>
          </a:p>
          <a:p>
            <a:pPr lvl="1">
              <a:buClrTx/>
              <a:buFont typeface="Arial" pitchFamily="34" charset="0"/>
              <a:buChar char="•"/>
            </a:pPr>
            <a:r>
              <a:rPr lang="en-US" sz="1800" dirty="0" smtClean="0">
                <a:solidFill>
                  <a:schemeClr val="tx1"/>
                </a:solidFill>
              </a:rPr>
              <a:t>cost and market conditions</a:t>
            </a:r>
          </a:p>
          <a:p>
            <a:pPr>
              <a:buClrTx/>
            </a:pPr>
            <a:r>
              <a:rPr lang="en-US" dirty="0" smtClean="0">
                <a:solidFill>
                  <a:schemeClr val="tx1"/>
                </a:solidFill>
              </a:rPr>
              <a:t>No “silver bullet”, but…</a:t>
            </a:r>
          </a:p>
          <a:p>
            <a:pPr lvl="1">
              <a:buClrTx/>
              <a:buBlip>
                <a:blip r:embed="rId2"/>
              </a:buBlip>
            </a:pPr>
            <a:r>
              <a:rPr lang="en-US" sz="1800" b="1" dirty="0" smtClean="0">
                <a:solidFill>
                  <a:srgbClr val="0000FF"/>
                </a:solidFill>
              </a:rPr>
              <a:t>SQE</a:t>
            </a:r>
            <a:r>
              <a:rPr lang="en-US" sz="1800" dirty="0" smtClean="0"/>
              <a:t> </a:t>
            </a:r>
            <a:r>
              <a:rPr lang="en-US" sz="1800" dirty="0" smtClean="0">
                <a:solidFill>
                  <a:srgbClr val="0000FF"/>
                </a:solidFill>
              </a:rPr>
              <a:t>(Software Quality Engineering) helps </a:t>
            </a:r>
          </a:p>
        </p:txBody>
      </p:sp>
    </p:spTree>
    <p:extLst>
      <p:ext uri="{BB962C8B-B14F-4D97-AF65-F5344CB8AC3E}">
        <p14:creationId xmlns:p14="http://schemas.microsoft.com/office/powerpoint/2010/main" xmlns="" val="332069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877" y="467062"/>
            <a:ext cx="7808976" cy="1088136"/>
          </a:xfrm>
        </p:spPr>
        <p:txBody>
          <a:bodyPr>
            <a:normAutofit/>
          </a:bodyPr>
          <a:lstStyle/>
          <a:p>
            <a:pPr algn="ctr"/>
            <a:r>
              <a:rPr lang="en-US" sz="3600" b="1" dirty="0" smtClean="0">
                <a:latin typeface="+mn-lt"/>
              </a:rPr>
              <a:t>Main Tasks for SQE </a:t>
            </a:r>
            <a:endParaRPr lang="en-US" sz="3600" dirty="0">
              <a:latin typeface="+mn-lt"/>
            </a:endParaRPr>
          </a:p>
        </p:txBody>
      </p:sp>
      <p:sp>
        <p:nvSpPr>
          <p:cNvPr id="6" name="Rectangle 5">
            <a:extLst>
              <a:ext uri="{FF2B5EF4-FFF2-40B4-BE49-F238E27FC236}">
                <a16:creationId xmlns:a16="http://schemas.microsoft.com/office/drawing/2014/main" xmlns="" id="{A2CD91C6-A47D-43A3-85A9-21DE34E8B1E7}"/>
              </a:ext>
            </a:extLst>
          </p:cNvPr>
          <p:cNvSpPr/>
          <p:nvPr/>
        </p:nvSpPr>
        <p:spPr>
          <a:xfrm>
            <a:off x="421342" y="2287356"/>
            <a:ext cx="8339200" cy="228328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Content Placeholder 2">
            <a:extLst>
              <a:ext uri="{FF2B5EF4-FFF2-40B4-BE49-F238E27FC236}">
                <a16:creationId xmlns:a16="http://schemas.microsoft.com/office/drawing/2014/main" xmlns="" id="{EA6A6871-D5D0-433B-AE20-79E304438F61}"/>
              </a:ext>
            </a:extLst>
          </p:cNvPr>
          <p:cNvSpPr txBox="1">
            <a:spLocks/>
          </p:cNvSpPr>
          <p:nvPr/>
        </p:nvSpPr>
        <p:spPr>
          <a:xfrm>
            <a:off x="223877" y="2103803"/>
            <a:ext cx="8920123" cy="397253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ClrTx/>
            </a:pPr>
            <a:r>
              <a:rPr lang="en-US" sz="2000" dirty="0" smtClean="0"/>
              <a:t>The tasks for software QA and quality engineering are to ensure software quality through the related validation and verification activities. These activities need to be carried out by the people and organizations responsible for developing and supporting these software systems in an overall quality engineering process:</a:t>
            </a:r>
          </a:p>
          <a:p>
            <a:pPr lvl="1">
              <a:buClrTx/>
              <a:buFont typeface="Arial" charset="0"/>
              <a:buBlip>
                <a:blip r:embed="rId2"/>
              </a:buBlip>
            </a:pPr>
            <a:r>
              <a:rPr lang="en-US" sz="2000" dirty="0" smtClean="0">
                <a:solidFill>
                  <a:srgbClr val="0000FF"/>
                </a:solidFill>
              </a:rPr>
              <a:t>Quality planning</a:t>
            </a:r>
          </a:p>
          <a:p>
            <a:pPr lvl="1">
              <a:buClrTx/>
              <a:buFont typeface="Arial" charset="0"/>
              <a:buBlip>
                <a:blip r:embed="rId2"/>
              </a:buBlip>
            </a:pPr>
            <a:r>
              <a:rPr lang="en-US" sz="2000" dirty="0" smtClean="0">
                <a:solidFill>
                  <a:srgbClr val="0000FF"/>
                </a:solidFill>
              </a:rPr>
              <a:t>Execution of selected QA or software validation &amp; verification activities</a:t>
            </a:r>
          </a:p>
          <a:p>
            <a:pPr lvl="1">
              <a:buClrTx/>
              <a:buFont typeface="Arial" charset="0"/>
              <a:buBlip>
                <a:blip r:embed="rId2"/>
              </a:buBlip>
            </a:pPr>
            <a:r>
              <a:rPr lang="en-US" sz="2000" dirty="0" smtClean="0">
                <a:solidFill>
                  <a:srgbClr val="0000FF"/>
                </a:solidFill>
              </a:rPr>
              <a:t>Measurement &amp; Analysis to provide convincing evidence to demonstrate software quality to all parties involved</a:t>
            </a:r>
          </a:p>
          <a:p>
            <a:pPr>
              <a:buClrTx/>
            </a:pPr>
            <a:r>
              <a:rPr lang="en-US" sz="2000" dirty="0" smtClean="0"/>
              <a:t>Customers and users need to have the assurance that their quality expectations are satisfied by the delivered software systems. </a:t>
            </a:r>
          </a:p>
        </p:txBody>
      </p:sp>
    </p:spTree>
    <p:extLst>
      <p:ext uri="{BB962C8B-B14F-4D97-AF65-F5344CB8AC3E}">
        <p14:creationId xmlns:p14="http://schemas.microsoft.com/office/powerpoint/2010/main" xmlns="" val="310059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0355" y="467062"/>
            <a:ext cx="7602498" cy="1088136"/>
          </a:xfrm>
        </p:spPr>
        <p:txBody>
          <a:bodyPr>
            <a:normAutofit/>
          </a:bodyPr>
          <a:lstStyle/>
          <a:p>
            <a:pPr algn="ctr"/>
            <a:r>
              <a:rPr lang="en-GB" sz="3600" dirty="0" smtClean="0">
                <a:latin typeface="+mn-lt"/>
              </a:rPr>
              <a:t>Major SQE </a:t>
            </a:r>
            <a:r>
              <a:rPr lang="en-GB" sz="3600" dirty="0">
                <a:latin typeface="+mn-lt"/>
              </a:rPr>
              <a:t>Activities</a:t>
            </a:r>
            <a:endParaRPr lang="en-US" sz="3600" dirty="0">
              <a:latin typeface="+mn-lt"/>
            </a:endParaRPr>
          </a:p>
        </p:txBody>
      </p:sp>
      <p:sp>
        <p:nvSpPr>
          <p:cNvPr id="6" name="Rectangle 5">
            <a:extLst>
              <a:ext uri="{FF2B5EF4-FFF2-40B4-BE49-F238E27FC236}">
                <a16:creationId xmlns:a16="http://schemas.microsoft.com/office/drawing/2014/main" xmlns="" id="{A2CD91C6-A47D-43A3-85A9-21DE34E8B1E7}"/>
              </a:ext>
            </a:extLst>
          </p:cNvPr>
          <p:cNvSpPr/>
          <p:nvPr/>
        </p:nvSpPr>
        <p:spPr>
          <a:xfrm>
            <a:off x="421342" y="2287356"/>
            <a:ext cx="8339200" cy="228328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7" name="Content Placeholder 2">
            <a:extLst>
              <a:ext uri="{FF2B5EF4-FFF2-40B4-BE49-F238E27FC236}">
                <a16:creationId xmlns:a16="http://schemas.microsoft.com/office/drawing/2014/main" xmlns="" id="{5787CB87-6850-43CE-846F-1323F51880B3}"/>
              </a:ext>
            </a:extLst>
          </p:cNvPr>
          <p:cNvSpPr txBox="1">
            <a:spLocks/>
          </p:cNvSpPr>
          <p:nvPr/>
        </p:nvSpPr>
        <p:spPr>
          <a:xfrm>
            <a:off x="430355" y="2267391"/>
            <a:ext cx="8713646" cy="399989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ClrTx/>
              <a:buSzPct val="100000"/>
              <a:buFont typeface="Arial" charset="0"/>
              <a:buChar char="•"/>
            </a:pPr>
            <a:r>
              <a:rPr lang="en-US" sz="2600" dirty="0" smtClean="0">
                <a:solidFill>
                  <a:srgbClr val="0000FF"/>
                </a:solidFill>
              </a:rPr>
              <a:t>Testing</a:t>
            </a:r>
            <a:r>
              <a:rPr lang="en-US" sz="2600" dirty="0" smtClean="0"/>
              <a:t>: remove defect &amp; ensure quality</a:t>
            </a:r>
          </a:p>
          <a:p>
            <a:pPr>
              <a:buClrTx/>
              <a:buSzPct val="100000"/>
              <a:buFont typeface="Arial" charset="0"/>
              <a:buChar char="•"/>
            </a:pPr>
            <a:r>
              <a:rPr lang="en-US" sz="2600" dirty="0" smtClean="0">
                <a:solidFill>
                  <a:srgbClr val="FF0000"/>
                </a:solidFill>
              </a:rPr>
              <a:t>Other QA </a:t>
            </a:r>
            <a:r>
              <a:rPr lang="en-US" sz="2600" i="1" dirty="0" smtClean="0">
                <a:solidFill>
                  <a:srgbClr val="FF0000"/>
                </a:solidFill>
              </a:rPr>
              <a:t>alternatives</a:t>
            </a:r>
            <a:r>
              <a:rPr lang="en-US" sz="2600" dirty="0" smtClean="0">
                <a:solidFill>
                  <a:srgbClr val="FF0000"/>
                </a:solidFill>
              </a:rPr>
              <a:t> to testing </a:t>
            </a:r>
          </a:p>
          <a:p>
            <a:pPr marL="851040" lvl="1">
              <a:spcBef>
                <a:spcPts val="0"/>
              </a:spcBef>
              <a:buClrTx/>
              <a:buSzPct val="100000"/>
              <a:buNone/>
            </a:pPr>
            <a:r>
              <a:rPr lang="en-US" sz="2400" b="1" dirty="0" smtClean="0">
                <a:solidFill>
                  <a:srgbClr val="0000FF"/>
                </a:solidFill>
                <a:sym typeface="Symbol"/>
              </a:rPr>
              <a:t></a:t>
            </a:r>
            <a:r>
              <a:rPr lang="en-US" sz="2400" dirty="0" smtClean="0">
                <a:solidFill>
                  <a:srgbClr val="0000FF"/>
                </a:solidFill>
              </a:rPr>
              <a:t>Inspection/Technical Review/Review/Walkthrough etc.</a:t>
            </a:r>
          </a:p>
          <a:p>
            <a:pPr marL="851040" lvl="1">
              <a:spcBef>
                <a:spcPts val="0"/>
              </a:spcBef>
              <a:buClrTx/>
              <a:buSzPct val="100000"/>
              <a:buNone/>
            </a:pPr>
            <a:r>
              <a:rPr lang="en-US" sz="2400" b="1" dirty="0" smtClean="0">
                <a:solidFill>
                  <a:srgbClr val="0000FF"/>
                </a:solidFill>
                <a:sym typeface="Symbol"/>
              </a:rPr>
              <a:t> </a:t>
            </a:r>
            <a:r>
              <a:rPr lang="en-US" sz="2400" dirty="0" smtClean="0">
                <a:solidFill>
                  <a:srgbClr val="0000FF"/>
                </a:solidFill>
              </a:rPr>
              <a:t>Defect Prevention</a:t>
            </a:r>
          </a:p>
          <a:p>
            <a:pPr marL="851040" lvl="1">
              <a:spcBef>
                <a:spcPts val="0"/>
              </a:spcBef>
              <a:buClrTx/>
              <a:buSzPct val="100000"/>
              <a:buNone/>
            </a:pPr>
            <a:r>
              <a:rPr lang="en-US" sz="2400" b="1" dirty="0" smtClean="0">
                <a:solidFill>
                  <a:srgbClr val="0000FF"/>
                </a:solidFill>
                <a:sym typeface="Symbol"/>
              </a:rPr>
              <a:t> </a:t>
            </a:r>
            <a:r>
              <a:rPr lang="en-US" sz="2400" dirty="0" smtClean="0">
                <a:solidFill>
                  <a:srgbClr val="0000FF"/>
                </a:solidFill>
              </a:rPr>
              <a:t>Formal Verification</a:t>
            </a:r>
          </a:p>
          <a:p>
            <a:pPr marL="851040" lvl="1">
              <a:spcBef>
                <a:spcPts val="0"/>
              </a:spcBef>
              <a:buClrTx/>
              <a:buSzPct val="100000"/>
              <a:buFont typeface="Symbol"/>
              <a:buChar char="-"/>
            </a:pPr>
            <a:r>
              <a:rPr lang="en-US" sz="2400" dirty="0" smtClean="0">
                <a:solidFill>
                  <a:srgbClr val="0000FF"/>
                </a:solidFill>
              </a:rPr>
              <a:t>Fault Tolerance</a:t>
            </a:r>
          </a:p>
          <a:p>
            <a:pPr marL="851040" lvl="1">
              <a:spcBef>
                <a:spcPts val="0"/>
              </a:spcBef>
              <a:buClrTx/>
              <a:buSzPct val="100000"/>
              <a:buNone/>
            </a:pPr>
            <a:endParaRPr lang="en-US" sz="2400" dirty="0" smtClean="0">
              <a:solidFill>
                <a:srgbClr val="0000FF"/>
              </a:solidFill>
            </a:endParaRPr>
          </a:p>
          <a:p>
            <a:pPr marL="1121040" lvl="2">
              <a:spcBef>
                <a:spcPts val="0"/>
              </a:spcBef>
              <a:buClrTx/>
              <a:buSzPct val="100000"/>
              <a:buNone/>
            </a:pPr>
            <a:endParaRPr lang="en-US" sz="2600" dirty="0" smtClean="0">
              <a:solidFill>
                <a:srgbClr val="0000FF"/>
              </a:solidFill>
            </a:endParaRPr>
          </a:p>
        </p:txBody>
      </p:sp>
    </p:spTree>
    <p:extLst>
      <p:ext uri="{BB962C8B-B14F-4D97-AF65-F5344CB8AC3E}">
        <p14:creationId xmlns:p14="http://schemas.microsoft.com/office/powerpoint/2010/main" xmlns="" val="168334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b="1" dirty="0" smtClean="0">
                <a:latin typeface="+mn-lt"/>
              </a:rPr>
              <a:t>Software Quality</a:t>
            </a:r>
            <a:endParaRPr lang="en-US" dirty="0">
              <a:latin typeface="+mn-lt"/>
            </a:endParaRPr>
          </a:p>
        </p:txBody>
      </p:sp>
      <p:sp>
        <p:nvSpPr>
          <p:cNvPr id="4" name="Rectangle 3"/>
          <p:cNvSpPr/>
          <p:nvPr/>
        </p:nvSpPr>
        <p:spPr>
          <a:xfrm>
            <a:off x="277648" y="1966937"/>
            <a:ext cx="8866352" cy="4385816"/>
          </a:xfrm>
          <a:prstGeom prst="rect">
            <a:avLst/>
          </a:prstGeom>
        </p:spPr>
        <p:txBody>
          <a:bodyPr wrap="square">
            <a:spAutoFit/>
          </a:bodyPr>
          <a:lstStyle/>
          <a:p>
            <a:pPr marL="274320" indent="-274320">
              <a:spcBef>
                <a:spcPts val="600"/>
              </a:spcBef>
              <a:buFont typeface="Arial" pitchFamily="34" charset="0"/>
              <a:buChar char="•"/>
            </a:pPr>
            <a:r>
              <a:rPr lang="en-US" dirty="0" smtClean="0">
                <a:solidFill>
                  <a:srgbClr val="FF0000"/>
                </a:solidFill>
              </a:rPr>
              <a:t> Five Views of Software Quality </a:t>
            </a:r>
            <a:r>
              <a:rPr lang="en-US" dirty="0" smtClean="0"/>
              <a:t>( by </a:t>
            </a:r>
            <a:r>
              <a:rPr lang="en-US" dirty="0" err="1" smtClean="0">
                <a:solidFill>
                  <a:srgbClr val="FF0000"/>
                </a:solidFill>
              </a:rPr>
              <a:t>Kitchenham</a:t>
            </a:r>
            <a:r>
              <a:rPr lang="en-US" dirty="0" smtClean="0">
                <a:solidFill>
                  <a:srgbClr val="FF0000"/>
                </a:solidFill>
              </a:rPr>
              <a:t> &amp; </a:t>
            </a:r>
            <a:r>
              <a:rPr lang="en-US" dirty="0" err="1" smtClean="0">
                <a:solidFill>
                  <a:srgbClr val="FF0000"/>
                </a:solidFill>
              </a:rPr>
              <a:t>Pfleeger</a:t>
            </a:r>
            <a:r>
              <a:rPr lang="en-US" dirty="0" smtClean="0"/>
              <a:t>)</a:t>
            </a:r>
          </a:p>
          <a:p>
            <a:pPr marL="731520" lvl="2" indent="-274320">
              <a:spcBef>
                <a:spcPts val="600"/>
              </a:spcBef>
              <a:buFont typeface="Arial" pitchFamily="34" charset="0"/>
              <a:buChar char="•"/>
            </a:pPr>
            <a:r>
              <a:rPr lang="en-US" dirty="0" smtClean="0">
                <a:solidFill>
                  <a:srgbClr val="0000FF"/>
                </a:solidFill>
              </a:rPr>
              <a:t>Transcendental view</a:t>
            </a:r>
          </a:p>
          <a:p>
            <a:pPr marL="731520" lvl="2" indent="-274320">
              <a:spcBef>
                <a:spcPts val="600"/>
              </a:spcBef>
              <a:buFont typeface="Arial" pitchFamily="34" charset="0"/>
              <a:buChar char="•"/>
            </a:pPr>
            <a:r>
              <a:rPr lang="en-US" dirty="0" smtClean="0">
                <a:solidFill>
                  <a:srgbClr val="0000FF"/>
                </a:solidFill>
              </a:rPr>
              <a:t>User’s view</a:t>
            </a:r>
          </a:p>
          <a:p>
            <a:pPr marL="731520" lvl="2" indent="-274320">
              <a:spcBef>
                <a:spcPts val="600"/>
              </a:spcBef>
              <a:buFont typeface="Arial" pitchFamily="34" charset="0"/>
              <a:buChar char="•"/>
            </a:pPr>
            <a:r>
              <a:rPr lang="en-US" dirty="0" smtClean="0">
                <a:solidFill>
                  <a:srgbClr val="0000FF"/>
                </a:solidFill>
              </a:rPr>
              <a:t>Manufacturing view</a:t>
            </a:r>
          </a:p>
          <a:p>
            <a:pPr marL="731520" lvl="2" indent="-274320">
              <a:spcBef>
                <a:spcPts val="600"/>
              </a:spcBef>
              <a:buFont typeface="Arial" pitchFamily="34" charset="0"/>
              <a:buChar char="•"/>
            </a:pPr>
            <a:r>
              <a:rPr lang="en-US" dirty="0" smtClean="0">
                <a:solidFill>
                  <a:srgbClr val="0000FF"/>
                </a:solidFill>
              </a:rPr>
              <a:t>Product view</a:t>
            </a:r>
          </a:p>
          <a:p>
            <a:pPr marL="731520" lvl="2" indent="-274320">
              <a:spcBef>
                <a:spcPts val="600"/>
              </a:spcBef>
              <a:buFont typeface="Arial" pitchFamily="34" charset="0"/>
              <a:buChar char="•"/>
            </a:pPr>
            <a:r>
              <a:rPr lang="en-US" dirty="0" smtClean="0">
                <a:solidFill>
                  <a:srgbClr val="0000FF"/>
                </a:solidFill>
              </a:rPr>
              <a:t>Value-based view</a:t>
            </a:r>
          </a:p>
          <a:p>
            <a:pPr marL="274320" indent="-274320">
              <a:spcBef>
                <a:spcPts val="600"/>
              </a:spcBef>
              <a:buFont typeface="Arial" pitchFamily="34" charset="0"/>
              <a:buChar char="•"/>
            </a:pPr>
            <a:r>
              <a:rPr lang="en-US" dirty="0" smtClean="0"/>
              <a:t> Software Quality in terms of </a:t>
            </a:r>
            <a:r>
              <a:rPr lang="en-US" b="1" dirty="0" smtClean="0"/>
              <a:t>quality factors </a:t>
            </a:r>
            <a:r>
              <a:rPr lang="en-US" dirty="0" smtClean="0"/>
              <a:t>and </a:t>
            </a:r>
            <a:r>
              <a:rPr lang="en-US" b="1" dirty="0" smtClean="0"/>
              <a:t>quality criteria </a:t>
            </a:r>
            <a:r>
              <a:rPr lang="en-US" dirty="0" smtClean="0">
                <a:solidFill>
                  <a:srgbClr val="FF0000"/>
                </a:solidFill>
              </a:rPr>
              <a:t>(by McCall, Richards, &amp; Walters)</a:t>
            </a:r>
          </a:p>
          <a:p>
            <a:pPr marL="731520" lvl="2" indent="-274320">
              <a:spcBef>
                <a:spcPts val="600"/>
              </a:spcBef>
              <a:buFont typeface="Arial" pitchFamily="34" charset="0"/>
              <a:buChar char="•"/>
            </a:pPr>
            <a:r>
              <a:rPr lang="en-US" dirty="0" smtClean="0"/>
              <a:t> </a:t>
            </a:r>
            <a:r>
              <a:rPr lang="en-US" dirty="0" smtClean="0">
                <a:solidFill>
                  <a:srgbClr val="0000FF"/>
                </a:solidFill>
              </a:rPr>
              <a:t>A </a:t>
            </a:r>
            <a:r>
              <a:rPr lang="en-US" b="1" i="1" u="sng" dirty="0" smtClean="0">
                <a:solidFill>
                  <a:srgbClr val="0000FF"/>
                </a:solidFill>
              </a:rPr>
              <a:t>quality</a:t>
            </a:r>
            <a:r>
              <a:rPr lang="en-US" i="1" u="sng" dirty="0" smtClean="0">
                <a:solidFill>
                  <a:srgbClr val="0000FF"/>
                </a:solidFill>
              </a:rPr>
              <a:t> </a:t>
            </a:r>
            <a:r>
              <a:rPr lang="en-US" b="1" i="1" u="sng" dirty="0" smtClean="0">
                <a:solidFill>
                  <a:srgbClr val="0000FF"/>
                </a:solidFill>
              </a:rPr>
              <a:t>factor</a:t>
            </a:r>
            <a:r>
              <a:rPr lang="en-US" i="1" dirty="0" smtClean="0">
                <a:solidFill>
                  <a:srgbClr val="0000FF"/>
                </a:solidFill>
              </a:rPr>
              <a:t> </a:t>
            </a:r>
            <a:r>
              <a:rPr lang="en-US" dirty="0" smtClean="0">
                <a:solidFill>
                  <a:srgbClr val="0000FF"/>
                </a:solidFill>
              </a:rPr>
              <a:t>represents </a:t>
            </a:r>
            <a:r>
              <a:rPr lang="en-US" u="sng" dirty="0" smtClean="0">
                <a:solidFill>
                  <a:srgbClr val="0000FF"/>
                </a:solidFill>
              </a:rPr>
              <a:t>behavioral characteristic of a system</a:t>
            </a:r>
            <a:r>
              <a:rPr lang="en-US" dirty="0" smtClean="0">
                <a:solidFill>
                  <a:srgbClr val="0000FF"/>
                </a:solidFill>
              </a:rPr>
              <a:t>.</a:t>
            </a:r>
          </a:p>
          <a:p>
            <a:pPr marL="1188720" lvl="4" indent="-274320">
              <a:spcBef>
                <a:spcPts val="600"/>
              </a:spcBef>
              <a:buFont typeface="Arial" pitchFamily="34" charset="0"/>
              <a:buChar char="•"/>
            </a:pPr>
            <a:r>
              <a:rPr lang="en-US" u="sng" dirty="0" smtClean="0"/>
              <a:t>Examples</a:t>
            </a:r>
            <a:r>
              <a:rPr lang="en-US" dirty="0" smtClean="0"/>
              <a:t>: correctness, reliability, efficiency, testability, maintainability, reusability</a:t>
            </a:r>
          </a:p>
          <a:p>
            <a:pPr marL="731520" lvl="2" indent="-274320">
              <a:spcBef>
                <a:spcPts val="600"/>
              </a:spcBef>
              <a:buFont typeface="Arial" pitchFamily="34" charset="0"/>
              <a:buChar char="•"/>
            </a:pPr>
            <a:r>
              <a:rPr lang="en-US" dirty="0" smtClean="0">
                <a:solidFill>
                  <a:srgbClr val="0000FF"/>
                </a:solidFill>
              </a:rPr>
              <a:t>A </a:t>
            </a:r>
            <a:r>
              <a:rPr lang="en-US" b="1" i="1" u="sng" dirty="0" smtClean="0">
                <a:solidFill>
                  <a:srgbClr val="0000FF"/>
                </a:solidFill>
              </a:rPr>
              <a:t>quality</a:t>
            </a:r>
            <a:r>
              <a:rPr lang="en-US" i="1" u="sng" dirty="0" smtClean="0">
                <a:solidFill>
                  <a:srgbClr val="0000FF"/>
                </a:solidFill>
              </a:rPr>
              <a:t> </a:t>
            </a:r>
            <a:r>
              <a:rPr lang="en-US" b="1" i="1" u="sng" dirty="0" smtClean="0">
                <a:solidFill>
                  <a:srgbClr val="0000FF"/>
                </a:solidFill>
              </a:rPr>
              <a:t>criterion</a:t>
            </a:r>
            <a:r>
              <a:rPr lang="en-US" dirty="0" smtClean="0">
                <a:solidFill>
                  <a:srgbClr val="0000FF"/>
                </a:solidFill>
              </a:rPr>
              <a:t> is an </a:t>
            </a:r>
            <a:r>
              <a:rPr lang="en-US" u="sng" dirty="0" smtClean="0">
                <a:solidFill>
                  <a:srgbClr val="0000FF"/>
                </a:solidFill>
              </a:rPr>
              <a:t>attribute of a quality factor </a:t>
            </a:r>
            <a:r>
              <a:rPr lang="en-US" dirty="0" smtClean="0">
                <a:solidFill>
                  <a:srgbClr val="0000FF"/>
                </a:solidFill>
              </a:rPr>
              <a:t>that is related to software development. </a:t>
            </a:r>
            <a:r>
              <a:rPr lang="en-US" dirty="0" smtClean="0"/>
              <a:t> </a:t>
            </a:r>
            <a:r>
              <a:rPr lang="en-US" u="sng" dirty="0" smtClean="0"/>
              <a:t>Example</a:t>
            </a:r>
            <a:r>
              <a:rPr lang="en-US" dirty="0" smtClean="0"/>
              <a:t>: modularity is an attribute of  software architecture</a:t>
            </a:r>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159</TotalTime>
  <Words>1503</Words>
  <Application>Microsoft Office PowerPoint</Application>
  <PresentationFormat>On-screen Show (4:3)</PresentationFormat>
  <Paragraphs>234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Spectrum</vt:lpstr>
      <vt:lpstr> Basic Concepts and Preliminaries</vt:lpstr>
      <vt:lpstr>Lecture Outline</vt:lpstr>
      <vt:lpstr>Meeting People’s Quality Expectations</vt:lpstr>
      <vt:lpstr>Meeting People’s Quality Expectations</vt:lpstr>
      <vt:lpstr>Validation &amp; Verification (V&amp;V)</vt:lpstr>
      <vt:lpstr>Meeting Quality Expectations </vt:lpstr>
      <vt:lpstr>Main Tasks for SQE </vt:lpstr>
      <vt:lpstr>Major SQE Activities</vt:lpstr>
      <vt:lpstr>Software Quality</vt:lpstr>
      <vt:lpstr>Quality Models</vt:lpstr>
      <vt:lpstr>Role of Testing</vt:lpstr>
      <vt:lpstr>Error, Fault, Failure, and Defect</vt:lpstr>
      <vt:lpstr>Error, Fault, Failure, and Defect</vt:lpstr>
      <vt:lpstr>The Notion of Software Reliability</vt:lpstr>
      <vt:lpstr>The Objectives of Testing</vt:lpstr>
      <vt:lpstr>The Concept of Complete Testing </vt:lpstr>
      <vt:lpstr>The Concept of Complete Testing </vt:lpstr>
      <vt:lpstr>The Central Issue in Testing </vt:lpstr>
      <vt:lpstr>Testing Activities</vt:lpstr>
      <vt:lpstr>Testing Levels</vt:lpstr>
      <vt:lpstr>Testing Levels</vt:lpstr>
      <vt:lpstr>Testing Techniques</vt:lpstr>
      <vt:lpstr>White-Box vs. Black-Box Testing</vt:lpstr>
      <vt:lpstr>White-Box Testing </vt:lpstr>
      <vt:lpstr>Black-Box Testing</vt:lpstr>
      <vt:lpstr>Manual Testing vs. Automated Testing</vt:lpstr>
      <vt:lpstr>Automated Testing</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software quality assurance</dc:title>
  <dc:creator>M. Mahmudul Hasan</dc:creator>
  <cp:lastModifiedBy>ASUS</cp:lastModifiedBy>
  <cp:revision>62</cp:revision>
  <dcterms:created xsi:type="dcterms:W3CDTF">2020-04-21T14:08:46Z</dcterms:created>
  <dcterms:modified xsi:type="dcterms:W3CDTF">2020-04-30T15:33:43Z</dcterms:modified>
</cp:coreProperties>
</file>