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277" r:id="rId5"/>
    <p:sldId id="266" r:id="rId6"/>
    <p:sldId id="267" r:id="rId7"/>
    <p:sldId id="278" r:id="rId8"/>
    <p:sldId id="279" r:id="rId9"/>
    <p:sldId id="280" r:id="rId10"/>
    <p:sldId id="281" r:id="rId11"/>
    <p:sldId id="282" r:id="rId12"/>
    <p:sldId id="283" r:id="rId13"/>
    <p:sldId id="284" r:id="rId14"/>
    <p:sldId id="268" r:id="rId15"/>
    <p:sldId id="285" r:id="rId16"/>
    <p:sldId id="271" r:id="rId17"/>
    <p:sldId id="287" r:id="rId18"/>
    <p:sldId id="288" r:id="rId19"/>
    <p:sldId id="289" r:id="rId20"/>
    <p:sldId id="290" r:id="rId21"/>
    <p:sldId id="291" r:id="rId22"/>
    <p:sldId id="264"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8" autoAdjust="0"/>
    <p:restoredTop sz="94724"/>
  </p:normalViewPr>
  <p:slideViewPr>
    <p:cSldViewPr snapToGrid="0" snapToObjects="1">
      <p:cViewPr varScale="1">
        <p:scale>
          <a:sx n="73" d="100"/>
          <a:sy n="73" d="100"/>
        </p:scale>
        <p:origin x="-132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4/30/2020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4/30/2020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96413"/>
            <a:ext cx="7808976" cy="740728"/>
          </a:xfrm>
        </p:spPr>
        <p:txBody>
          <a:bodyPr>
            <a:normAutofit/>
          </a:bodyPr>
          <a:lstStyle/>
          <a:p>
            <a:r>
              <a:rPr lang="en-US" sz="4000" b="1" dirty="0">
                <a:latin typeface="+mn-lt"/>
              </a:rPr>
              <a:t>Software </a:t>
            </a:r>
            <a:r>
              <a:rPr lang="en-US" sz="4000" b="1" dirty="0" smtClean="0">
                <a:latin typeface="+mn-lt"/>
              </a:rPr>
              <a:t>Quality</a:t>
            </a:r>
            <a:endParaRPr lang="en-US" sz="4000" b="1" dirty="0">
              <a:latin typeface="+mn-lt"/>
            </a:endParaRPr>
          </a:p>
        </p:txBody>
      </p:sp>
      <p:sp>
        <p:nvSpPr>
          <p:cNvPr id="3" name="Subtitle 2"/>
          <p:cNvSpPr>
            <a:spLocks noGrp="1"/>
          </p:cNvSpPr>
          <p:nvPr>
            <p:ph type="subTitle" idx="1"/>
          </p:nvPr>
        </p:nvSpPr>
        <p:spPr>
          <a:xfrm>
            <a:off x="476205" y="1532427"/>
            <a:ext cx="2789509" cy="484632"/>
          </a:xfrm>
        </p:spPr>
        <p:txBody>
          <a:bodyPr/>
          <a:lstStyle/>
          <a:p>
            <a:r>
              <a:rPr lang="en-US" dirty="0"/>
              <a:t>Course Code: CSC4133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xmlns="" val="105758377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3</a:t>
                      </a:r>
                      <a:endParaRPr lang="en-US" dirty="0"/>
                    </a:p>
                  </a:txBody>
                  <a:tcPr/>
                </a:tc>
                <a:tc>
                  <a:txBody>
                    <a:bodyPr/>
                    <a:lstStyle/>
                    <a:p>
                      <a:r>
                        <a:rPr lang="en-US" dirty="0"/>
                        <a:t>Week No:</a:t>
                      </a:r>
                    </a:p>
                  </a:txBody>
                  <a:tcPr/>
                </a:tc>
                <a:tc>
                  <a:txBody>
                    <a:bodyPr/>
                    <a:lstStyle/>
                    <a:p>
                      <a:r>
                        <a:rPr lang="en-US" dirty="0" smtClean="0"/>
                        <a:t>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a:t>
                      </a:r>
                      <a:r>
                        <a:rPr lang="en-US" i="1" baseline="0" dirty="0" smtClean="0"/>
                        <a:t>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Software Quality and Testing</a:t>
            </a:r>
          </a:p>
        </p:txBody>
      </p:sp>
    </p:spTree>
    <p:extLst>
      <p:ext uri="{BB962C8B-B14F-4D97-AF65-F5344CB8AC3E}">
        <p14:creationId xmlns:p14="http://schemas.microsoft.com/office/powerpoint/2010/main" xmlns=""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Five Views of Software Quality</a:t>
            </a:r>
            <a:endParaRPr lang="en-US" sz="3600" dirty="0">
              <a:latin typeface="+mn-lt"/>
            </a:endParaRPr>
          </a:p>
        </p:txBody>
      </p:sp>
      <p:sp>
        <p:nvSpPr>
          <p:cNvPr id="4" name="Rectangle 3"/>
          <p:cNvSpPr/>
          <p:nvPr/>
        </p:nvSpPr>
        <p:spPr>
          <a:xfrm>
            <a:off x="261257" y="2120950"/>
            <a:ext cx="8569234" cy="3108543"/>
          </a:xfrm>
          <a:prstGeom prst="rect">
            <a:avLst/>
          </a:prstGeom>
        </p:spPr>
        <p:txBody>
          <a:bodyPr wrap="square">
            <a:spAutoFit/>
          </a:bodyPr>
          <a:lstStyle/>
          <a:p>
            <a:pPr>
              <a:defRPr/>
            </a:pPr>
            <a:r>
              <a:rPr lang="en-US" sz="2800" dirty="0" err="1" smtClean="0">
                <a:solidFill>
                  <a:srgbClr val="0000FF"/>
                </a:solidFill>
              </a:rPr>
              <a:t>Kitchenham</a:t>
            </a:r>
            <a:r>
              <a:rPr lang="en-US" sz="2800" dirty="0" smtClean="0">
                <a:solidFill>
                  <a:srgbClr val="0000FF"/>
                </a:solidFill>
              </a:rPr>
              <a:t> </a:t>
            </a:r>
            <a:r>
              <a:rPr lang="en-US" sz="2800" dirty="0" smtClean="0">
                <a:solidFill>
                  <a:srgbClr val="0000FF"/>
                </a:solidFill>
              </a:rPr>
              <a:t>&amp; </a:t>
            </a:r>
            <a:r>
              <a:rPr lang="en-US" sz="2800" dirty="0" err="1" smtClean="0">
                <a:solidFill>
                  <a:srgbClr val="0000FF"/>
                </a:solidFill>
              </a:rPr>
              <a:t>Pfleeger</a:t>
            </a:r>
            <a:r>
              <a:rPr lang="en-US" sz="2800" dirty="0" smtClean="0">
                <a:solidFill>
                  <a:srgbClr val="0000FF"/>
                </a:solidFill>
              </a:rPr>
              <a:t> </a:t>
            </a:r>
            <a:r>
              <a:rPr lang="en-US" sz="2800" dirty="0" smtClean="0"/>
              <a:t>( 1996):</a:t>
            </a:r>
          </a:p>
          <a:p>
            <a:pPr marL="914400" lvl="1" indent="-514350">
              <a:buFont typeface="+mj-lt"/>
              <a:buAutoNum type="arabicParenR"/>
              <a:defRPr/>
            </a:pPr>
            <a:r>
              <a:rPr lang="en-US" sz="2800" dirty="0" smtClean="0"/>
              <a:t>Transcendental view</a:t>
            </a:r>
          </a:p>
          <a:p>
            <a:pPr marL="914400" lvl="1" indent="-514350">
              <a:buFont typeface="+mj-lt"/>
              <a:buAutoNum type="arabicParenR"/>
              <a:defRPr/>
            </a:pPr>
            <a:r>
              <a:rPr lang="en-US" sz="2800" dirty="0" smtClean="0"/>
              <a:t>User view</a:t>
            </a:r>
          </a:p>
          <a:p>
            <a:pPr marL="914400" lvl="1" indent="-514350">
              <a:buFont typeface="+mj-lt"/>
              <a:buAutoNum type="arabicParenR"/>
              <a:defRPr/>
            </a:pPr>
            <a:r>
              <a:rPr lang="en-US" sz="2800" dirty="0" smtClean="0"/>
              <a:t>Manufacturing view</a:t>
            </a:r>
          </a:p>
          <a:p>
            <a:pPr marL="914400" lvl="1" indent="-514350">
              <a:buFont typeface="+mj-lt"/>
              <a:buAutoNum type="arabicParenR"/>
              <a:defRPr/>
            </a:pPr>
            <a:r>
              <a:rPr lang="en-US" sz="2800" dirty="0" smtClean="0"/>
              <a:t>Product view</a:t>
            </a:r>
          </a:p>
          <a:p>
            <a:pPr marL="914400" lvl="1" indent="-514350">
              <a:buFont typeface="+mj-lt"/>
              <a:buAutoNum type="arabicParenR"/>
              <a:defRPr/>
            </a:pPr>
            <a:r>
              <a:rPr lang="en-US" sz="2800" dirty="0" smtClean="0"/>
              <a:t>Value-based view</a:t>
            </a:r>
          </a:p>
          <a:p>
            <a:pPr lvl="1">
              <a:defRPr/>
            </a:pPr>
            <a:r>
              <a:rPr lang="en-US" sz="2800" dirty="0" smtClean="0"/>
              <a:t> </a:t>
            </a:r>
            <a:r>
              <a:rPr lang="en-US" sz="2800" dirty="0" smtClean="0"/>
              <a:t> </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Transcendental view </a:t>
            </a:r>
            <a:endParaRPr lang="en-US" dirty="0">
              <a:latin typeface="+mn-lt"/>
            </a:endParaRPr>
          </a:p>
        </p:txBody>
      </p:sp>
      <p:sp>
        <p:nvSpPr>
          <p:cNvPr id="4" name="Rectangle 3"/>
          <p:cNvSpPr/>
          <p:nvPr/>
        </p:nvSpPr>
        <p:spPr>
          <a:xfrm>
            <a:off x="421341" y="2259449"/>
            <a:ext cx="8422213" cy="2677656"/>
          </a:xfrm>
          <a:prstGeom prst="rect">
            <a:avLst/>
          </a:prstGeom>
        </p:spPr>
        <p:txBody>
          <a:bodyPr wrap="square">
            <a:spAutoFit/>
          </a:bodyPr>
          <a:lstStyle/>
          <a:p>
            <a:r>
              <a:rPr lang="en-US" sz="2800" b="1" dirty="0" smtClean="0">
                <a:solidFill>
                  <a:srgbClr val="FF0000"/>
                </a:solidFill>
              </a:rPr>
              <a:t>1) </a:t>
            </a:r>
            <a:r>
              <a:rPr lang="en-US" sz="2800" b="1" u="sng" dirty="0" smtClean="0">
                <a:solidFill>
                  <a:srgbClr val="FF0000"/>
                </a:solidFill>
              </a:rPr>
              <a:t>Transcendental View </a:t>
            </a:r>
            <a:r>
              <a:rPr lang="en-US" sz="2800" b="1" dirty="0" smtClean="0">
                <a:solidFill>
                  <a:srgbClr val="FF0000"/>
                </a:solidFill>
              </a:rPr>
              <a:t>==&gt; </a:t>
            </a:r>
            <a:r>
              <a:rPr lang="en-US" sz="2800" dirty="0" smtClean="0">
                <a:solidFill>
                  <a:srgbClr val="0000FF"/>
                </a:solidFill>
              </a:rPr>
              <a:t>seen/not-defined</a:t>
            </a:r>
          </a:p>
          <a:p>
            <a:pPr lvl="1">
              <a:buFont typeface="Symbol"/>
              <a:buChar char="-"/>
            </a:pPr>
            <a:r>
              <a:rPr lang="en-US" sz="2800" dirty="0" smtClean="0"/>
              <a:t> Quality </a:t>
            </a:r>
            <a:r>
              <a:rPr lang="en-US" sz="2800" dirty="0" smtClean="0"/>
              <a:t>is something that can be recognized </a:t>
            </a:r>
            <a:endParaRPr lang="en-US" sz="2800" dirty="0" smtClean="0"/>
          </a:p>
          <a:p>
            <a:pPr lvl="1"/>
            <a:r>
              <a:rPr lang="en-US" sz="2800" dirty="0" smtClean="0"/>
              <a:t> </a:t>
            </a:r>
            <a:r>
              <a:rPr lang="en-US" sz="2800" dirty="0" smtClean="0"/>
              <a:t>  through </a:t>
            </a:r>
            <a:r>
              <a:rPr lang="en-US" sz="2800" dirty="0" smtClean="0"/>
              <a:t>experience, but not defined in some </a:t>
            </a:r>
            <a:endParaRPr lang="en-US" sz="2800" dirty="0" smtClean="0"/>
          </a:p>
          <a:p>
            <a:pPr lvl="1"/>
            <a:r>
              <a:rPr lang="en-US" sz="2800" dirty="0" smtClean="0"/>
              <a:t> </a:t>
            </a:r>
            <a:r>
              <a:rPr lang="en-US" sz="2800" dirty="0" smtClean="0"/>
              <a:t>  tractable </a:t>
            </a:r>
            <a:r>
              <a:rPr lang="en-US" sz="2800" dirty="0" smtClean="0"/>
              <a:t>form.</a:t>
            </a:r>
          </a:p>
          <a:p>
            <a:pPr lvl="1">
              <a:buFont typeface="Symbol"/>
              <a:buChar char="-"/>
            </a:pPr>
            <a:r>
              <a:rPr lang="en-US" sz="2800" dirty="0" smtClean="0"/>
              <a:t> A </a:t>
            </a:r>
            <a:r>
              <a:rPr lang="en-US" sz="2800" dirty="0" smtClean="0"/>
              <a:t>good quality object stands out, and it is easily </a:t>
            </a:r>
            <a:endParaRPr lang="en-US" sz="2800" dirty="0" smtClean="0"/>
          </a:p>
          <a:p>
            <a:pPr lvl="1"/>
            <a:r>
              <a:rPr lang="en-US" sz="2800" dirty="0" smtClean="0"/>
              <a:t>   recognized. </a:t>
            </a:r>
            <a:endParaRPr lang="en-US" sz="2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User view</a:t>
            </a:r>
            <a:endParaRPr lang="en-US" dirty="0">
              <a:latin typeface="+mn-lt"/>
            </a:endParaRPr>
          </a:p>
        </p:txBody>
      </p:sp>
      <p:sp>
        <p:nvSpPr>
          <p:cNvPr id="4" name="Rectangle 3"/>
          <p:cNvSpPr/>
          <p:nvPr/>
        </p:nvSpPr>
        <p:spPr>
          <a:xfrm>
            <a:off x="316837" y="2043339"/>
            <a:ext cx="8513653" cy="3370153"/>
          </a:xfrm>
          <a:prstGeom prst="rect">
            <a:avLst/>
          </a:prstGeom>
        </p:spPr>
        <p:txBody>
          <a:bodyPr wrap="square">
            <a:spAutoFit/>
          </a:bodyPr>
          <a:lstStyle/>
          <a:p>
            <a:r>
              <a:rPr lang="en-US" sz="2400" b="1" dirty="0" smtClean="0">
                <a:solidFill>
                  <a:srgbClr val="FF0000"/>
                </a:solidFill>
              </a:rPr>
              <a:t>2) User </a:t>
            </a:r>
            <a:r>
              <a:rPr lang="en-US" sz="2800" b="1" dirty="0" smtClean="0">
                <a:solidFill>
                  <a:srgbClr val="FF0000"/>
                </a:solidFill>
              </a:rPr>
              <a:t>view </a:t>
            </a:r>
            <a:r>
              <a:rPr lang="en-US" sz="2400" b="1" dirty="0" smtClean="0">
                <a:solidFill>
                  <a:srgbClr val="FF0000"/>
                </a:solidFill>
              </a:rPr>
              <a:t>==&gt; </a:t>
            </a:r>
            <a:r>
              <a:rPr lang="en-US" sz="2400" dirty="0" smtClean="0">
                <a:solidFill>
                  <a:srgbClr val="0000FF"/>
                </a:solidFill>
              </a:rPr>
              <a:t>fitness for purpose/meeting user’s needs</a:t>
            </a:r>
          </a:p>
          <a:p>
            <a:pPr marL="731520" lvl="2" indent="-274320">
              <a:spcBef>
                <a:spcPts val="600"/>
              </a:spcBef>
            </a:pPr>
            <a:r>
              <a:rPr lang="en-US" sz="2000" b="1" dirty="0" smtClean="0">
                <a:solidFill>
                  <a:srgbClr val="0000FF"/>
                </a:solidFill>
                <a:sym typeface="Symbol"/>
              </a:rPr>
              <a:t></a:t>
            </a:r>
            <a:r>
              <a:rPr lang="en-US" sz="2000" dirty="0" smtClean="0">
                <a:solidFill>
                  <a:srgbClr val="0000FF"/>
                </a:solidFill>
                <a:sym typeface="Symbol"/>
              </a:rPr>
              <a:t> </a:t>
            </a:r>
            <a:r>
              <a:rPr lang="en-US" sz="2000" dirty="0" smtClean="0">
                <a:solidFill>
                  <a:srgbClr val="0000FF"/>
                </a:solidFill>
              </a:rPr>
              <a:t>Quality </a:t>
            </a:r>
            <a:r>
              <a:rPr lang="en-US" sz="2000" dirty="0" smtClean="0">
                <a:solidFill>
                  <a:srgbClr val="0000FF"/>
                </a:solidFill>
              </a:rPr>
              <a:t>concerns </a:t>
            </a:r>
            <a:r>
              <a:rPr lang="en-US" sz="2000" i="1" dirty="0" smtClean="0">
                <a:solidFill>
                  <a:srgbClr val="0000FF"/>
                </a:solidFill>
              </a:rPr>
              <a:t>the extent to which a product meets user needs and expectations</a:t>
            </a:r>
            <a:r>
              <a:rPr lang="en-US" sz="2000" i="1" dirty="0" smtClean="0"/>
              <a:t>.</a:t>
            </a:r>
          </a:p>
          <a:p>
            <a:pPr marL="731520" lvl="2" indent="-274320">
              <a:spcBef>
                <a:spcPts val="600"/>
              </a:spcBef>
            </a:pPr>
            <a:r>
              <a:rPr lang="en-US" sz="2000" b="1" dirty="0" smtClean="0">
                <a:sym typeface="Symbol"/>
              </a:rPr>
              <a:t></a:t>
            </a:r>
            <a:r>
              <a:rPr lang="en-US" sz="2000" dirty="0" smtClean="0">
                <a:solidFill>
                  <a:srgbClr val="0000FF"/>
                </a:solidFill>
                <a:sym typeface="Symbol"/>
              </a:rPr>
              <a:t> </a:t>
            </a:r>
            <a:r>
              <a:rPr lang="en-US" sz="2000" dirty="0" smtClean="0">
                <a:solidFill>
                  <a:srgbClr val="0000FF"/>
                </a:solidFill>
                <a:sym typeface="Symbol"/>
              </a:rPr>
              <a:t> </a:t>
            </a:r>
            <a:r>
              <a:rPr lang="en-US" sz="2000" dirty="0" smtClean="0"/>
              <a:t>Is </a:t>
            </a:r>
            <a:r>
              <a:rPr lang="en-US" sz="2000" dirty="0" smtClean="0"/>
              <a:t>a product fit for use?</a:t>
            </a:r>
          </a:p>
          <a:p>
            <a:pPr marL="731520" lvl="2" indent="-274320">
              <a:spcBef>
                <a:spcPts val="600"/>
              </a:spcBef>
            </a:pPr>
            <a:r>
              <a:rPr lang="en-US" sz="2000" b="1" dirty="0" smtClean="0">
                <a:sym typeface="Symbol"/>
              </a:rPr>
              <a:t> </a:t>
            </a:r>
            <a:r>
              <a:rPr lang="en-US" sz="2000" b="1" dirty="0" smtClean="0">
                <a:sym typeface="Symbol"/>
              </a:rPr>
              <a:t> </a:t>
            </a:r>
            <a:r>
              <a:rPr lang="en-US" sz="2000" dirty="0" smtClean="0"/>
              <a:t>A </a:t>
            </a:r>
            <a:r>
              <a:rPr lang="en-US" sz="2000" dirty="0" smtClean="0"/>
              <a:t>product is of good quality if it satisfies a large number of users.</a:t>
            </a:r>
          </a:p>
          <a:p>
            <a:pPr marL="731520" lvl="2" indent="-274320">
              <a:spcBef>
                <a:spcPts val="600"/>
              </a:spcBef>
            </a:pPr>
            <a:r>
              <a:rPr lang="en-US" sz="2000" b="1" dirty="0" smtClean="0">
                <a:sym typeface="Symbol"/>
              </a:rPr>
              <a:t> </a:t>
            </a:r>
            <a:r>
              <a:rPr lang="en-US" sz="2000" b="1" dirty="0" smtClean="0">
                <a:sym typeface="Symbol"/>
              </a:rPr>
              <a:t> </a:t>
            </a:r>
            <a:r>
              <a:rPr lang="en-US" sz="2000" dirty="0" smtClean="0"/>
              <a:t>It </a:t>
            </a:r>
            <a:r>
              <a:rPr lang="en-US" sz="2000" dirty="0" smtClean="0"/>
              <a:t>is useful to identify the product attributes which the users consider to be important.</a:t>
            </a:r>
          </a:p>
          <a:p>
            <a:pPr marL="731520" lvl="2" indent="-274320">
              <a:spcBef>
                <a:spcPts val="600"/>
              </a:spcBef>
            </a:pPr>
            <a:r>
              <a:rPr lang="en-US" sz="2000" b="1" dirty="0" smtClean="0">
                <a:sym typeface="Symbol"/>
              </a:rPr>
              <a:t> </a:t>
            </a:r>
            <a:r>
              <a:rPr lang="en-US" sz="2000" b="1" dirty="0" smtClean="0">
                <a:sym typeface="Symbol"/>
              </a:rPr>
              <a:t> </a:t>
            </a:r>
            <a:r>
              <a:rPr lang="en-US" sz="2000" dirty="0" smtClean="0"/>
              <a:t>This </a:t>
            </a:r>
            <a:r>
              <a:rPr lang="en-US" sz="2000" dirty="0" smtClean="0"/>
              <a:t>view may encompass many subject elements, e.g. </a:t>
            </a:r>
            <a:r>
              <a:rPr lang="en-US" sz="2000" i="1" dirty="0" smtClean="0">
                <a:solidFill>
                  <a:srgbClr val="0000FF"/>
                </a:solidFill>
              </a:rPr>
              <a:t>usability</a:t>
            </a:r>
            <a:r>
              <a:rPr lang="en-US" sz="2000" i="1" dirty="0" smtClean="0"/>
              <a:t>, </a:t>
            </a:r>
            <a:r>
              <a:rPr lang="en-US" sz="2000" i="1" dirty="0" smtClean="0">
                <a:solidFill>
                  <a:srgbClr val="0000FF"/>
                </a:solidFill>
              </a:rPr>
              <a:t>reliability</a:t>
            </a:r>
            <a:r>
              <a:rPr lang="en-US" sz="2000" dirty="0" smtClean="0"/>
              <a:t>, </a:t>
            </a:r>
            <a:r>
              <a:rPr lang="en-US" sz="2000" i="1" dirty="0" smtClean="0">
                <a:solidFill>
                  <a:srgbClr val="0000FF"/>
                </a:solidFill>
              </a:rPr>
              <a:t>efficiency</a:t>
            </a:r>
            <a:r>
              <a:rPr lang="en-US" sz="2000" i="1" dirty="0" smtClean="0"/>
              <a:t>, </a:t>
            </a:r>
            <a:r>
              <a:rPr lang="en-US" sz="2000" i="1" dirty="0" smtClean="0">
                <a:solidFill>
                  <a:srgbClr val="0000FF"/>
                </a:solidFill>
              </a:rPr>
              <a:t>testability</a:t>
            </a:r>
            <a:r>
              <a:rPr lang="en-US" sz="2000" i="1" dirty="0" smtClean="0"/>
              <a:t> </a:t>
            </a:r>
            <a:r>
              <a:rPr lang="en-US" sz="2000" i="1" dirty="0" smtClean="0"/>
              <a:t> </a:t>
            </a:r>
            <a:endParaRPr lang="en-US" sz="20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Manufacturing view</a:t>
            </a:r>
            <a:endParaRPr lang="en-US" dirty="0">
              <a:latin typeface="+mn-lt"/>
            </a:endParaRPr>
          </a:p>
        </p:txBody>
      </p:sp>
      <p:sp>
        <p:nvSpPr>
          <p:cNvPr id="4" name="Rectangle 3"/>
          <p:cNvSpPr/>
          <p:nvPr/>
        </p:nvSpPr>
        <p:spPr>
          <a:xfrm>
            <a:off x="316837" y="2126210"/>
            <a:ext cx="8396088" cy="4001095"/>
          </a:xfrm>
          <a:prstGeom prst="rect">
            <a:avLst/>
          </a:prstGeom>
        </p:spPr>
        <p:txBody>
          <a:bodyPr wrap="square">
            <a:spAutoFit/>
          </a:bodyPr>
          <a:lstStyle/>
          <a:p>
            <a:r>
              <a:rPr lang="en-US" sz="2400" b="1" dirty="0" smtClean="0">
                <a:solidFill>
                  <a:srgbClr val="FF0000"/>
                </a:solidFill>
              </a:rPr>
              <a:t>3) </a:t>
            </a:r>
            <a:r>
              <a:rPr lang="en-US" sz="2400" b="1" u="sng" dirty="0" smtClean="0">
                <a:solidFill>
                  <a:srgbClr val="FF0000"/>
                </a:solidFill>
              </a:rPr>
              <a:t>Manufacturing view </a:t>
            </a:r>
            <a:r>
              <a:rPr lang="en-US" b="1" dirty="0" smtClean="0">
                <a:solidFill>
                  <a:srgbClr val="FF0000"/>
                </a:solidFill>
              </a:rPr>
              <a:t>==&gt; </a:t>
            </a:r>
            <a:r>
              <a:rPr lang="en-US" b="1" dirty="0" smtClean="0">
                <a:solidFill>
                  <a:srgbClr val="0000FF"/>
                </a:solidFill>
              </a:rPr>
              <a:t>Conformance to process standards/requirements</a:t>
            </a:r>
          </a:p>
          <a:p>
            <a:pPr marL="274320" lvl="1" indent="-274320">
              <a:spcBef>
                <a:spcPts val="600"/>
              </a:spcBef>
              <a:buFont typeface="Arial" pitchFamily="34" charset="0"/>
              <a:buChar char="•"/>
            </a:pPr>
            <a:r>
              <a:rPr lang="en-US" dirty="0" smtClean="0"/>
              <a:t>This view has its genesis in the manufacturing industry – auto and electronics.</a:t>
            </a:r>
          </a:p>
          <a:p>
            <a:pPr marL="274320" lvl="1" indent="-274320">
              <a:spcBef>
                <a:spcPts val="600"/>
              </a:spcBef>
              <a:buFont typeface="Arial" pitchFamily="34" charset="0"/>
              <a:buChar char="•"/>
            </a:pPr>
            <a:r>
              <a:rPr lang="en-US" dirty="0" smtClean="0">
                <a:solidFill>
                  <a:srgbClr val="FF0000"/>
                </a:solidFill>
              </a:rPr>
              <a:t>Key idea: Does a product satisfy the requirements?</a:t>
            </a:r>
          </a:p>
          <a:p>
            <a:pPr marL="274320" lvl="2" indent="-274320">
              <a:spcBef>
                <a:spcPts val="600"/>
              </a:spcBef>
              <a:buFont typeface="Arial" pitchFamily="34" charset="0"/>
              <a:buChar char="•"/>
            </a:pPr>
            <a:r>
              <a:rPr lang="en-US" dirty="0" smtClean="0"/>
              <a:t>Quality is seen as conforming to requirements</a:t>
            </a:r>
          </a:p>
          <a:p>
            <a:pPr marL="274320" lvl="2" indent="-274320">
              <a:spcBef>
                <a:spcPts val="600"/>
              </a:spcBef>
              <a:buFont typeface="Arial" pitchFamily="34" charset="0"/>
              <a:buChar char="•"/>
            </a:pPr>
            <a:r>
              <a:rPr lang="en-US" dirty="0" smtClean="0"/>
              <a:t>Any deviation from the requirements is seen as reducing the quality of the product.</a:t>
            </a:r>
          </a:p>
          <a:p>
            <a:pPr marL="274320" lvl="1" indent="-274320">
              <a:spcBef>
                <a:spcPts val="600"/>
              </a:spcBef>
              <a:buFont typeface="Arial" pitchFamily="34" charset="0"/>
              <a:buChar char="•"/>
            </a:pPr>
            <a:r>
              <a:rPr lang="en-US" dirty="0" smtClean="0">
                <a:solidFill>
                  <a:srgbClr val="0000FF"/>
                </a:solidFill>
              </a:rPr>
              <a:t>The concept of </a:t>
            </a:r>
            <a:r>
              <a:rPr lang="en-US" i="1" dirty="0" smtClean="0">
                <a:solidFill>
                  <a:srgbClr val="0000FF"/>
                </a:solidFill>
              </a:rPr>
              <a:t>process </a:t>
            </a:r>
            <a:r>
              <a:rPr lang="en-US" dirty="0" smtClean="0">
                <a:solidFill>
                  <a:srgbClr val="0000FF"/>
                </a:solidFill>
              </a:rPr>
              <a:t>plays a key role.</a:t>
            </a:r>
          </a:p>
          <a:p>
            <a:pPr marL="274320" lvl="1" indent="-274320">
              <a:spcBef>
                <a:spcPts val="600"/>
              </a:spcBef>
              <a:buFont typeface="Arial" pitchFamily="34" charset="0"/>
              <a:buChar char="•"/>
            </a:pPr>
            <a:r>
              <a:rPr lang="en-US" dirty="0" smtClean="0"/>
              <a:t>Products are manufactured “right the first time” so that the cost is reduced</a:t>
            </a:r>
          </a:p>
          <a:p>
            <a:pPr marL="274320" lvl="1" indent="-274320">
              <a:spcBef>
                <a:spcPts val="600"/>
              </a:spcBef>
              <a:buFont typeface="Arial" pitchFamily="34" charset="0"/>
              <a:buChar char="•"/>
            </a:pPr>
            <a:r>
              <a:rPr lang="en-US" dirty="0" smtClean="0"/>
              <a:t>Conformance </a:t>
            </a:r>
            <a:r>
              <a:rPr lang="en-US" dirty="0" smtClean="0"/>
              <a:t>to requirements leads to uniformity in products.</a:t>
            </a:r>
          </a:p>
          <a:p>
            <a:pPr marL="731520" lvl="2" indent="-274320">
              <a:spcBef>
                <a:spcPts val="600"/>
              </a:spcBef>
              <a:buFont typeface="Arial" pitchFamily="34" charset="0"/>
              <a:buChar char="•"/>
            </a:pPr>
            <a:r>
              <a:rPr lang="en-US" dirty="0" smtClean="0"/>
              <a:t>Some argue that such uniformity does not guarantee quality.</a:t>
            </a:r>
          </a:p>
          <a:p>
            <a:pPr marL="274320" lvl="1" indent="-274320">
              <a:spcBef>
                <a:spcPts val="600"/>
              </a:spcBef>
              <a:buFont typeface="Arial" pitchFamily="34" charset="0"/>
              <a:buChar char="•"/>
            </a:pPr>
            <a:r>
              <a:rPr lang="en-US" dirty="0" smtClean="0">
                <a:solidFill>
                  <a:srgbClr val="FF0000"/>
                </a:solidFill>
              </a:rPr>
              <a:t>Product quality can be incrementally improved by improving the process.</a:t>
            </a:r>
          </a:p>
          <a:p>
            <a:pPr marL="731520" lvl="3" indent="-274320">
              <a:spcBef>
                <a:spcPts val="600"/>
              </a:spcBef>
              <a:buFont typeface="Arial" pitchFamily="34" charset="0"/>
              <a:buChar char="•"/>
            </a:pPr>
            <a:r>
              <a:rPr lang="en-US" dirty="0" smtClean="0"/>
              <a:t>The </a:t>
            </a:r>
            <a:r>
              <a:rPr lang="en-US" b="1" dirty="0" smtClean="0"/>
              <a:t>CMMI </a:t>
            </a:r>
            <a:r>
              <a:rPr lang="en-US" dirty="0" smtClean="0"/>
              <a:t>and </a:t>
            </a:r>
            <a:r>
              <a:rPr lang="en-US" b="1" dirty="0" smtClean="0"/>
              <a:t>ISO</a:t>
            </a:r>
            <a:r>
              <a:rPr lang="en-US" dirty="0" smtClean="0"/>
              <a:t> </a:t>
            </a:r>
            <a:r>
              <a:rPr lang="en-US" b="1" dirty="0" smtClean="0"/>
              <a:t>9001</a:t>
            </a:r>
            <a:r>
              <a:rPr lang="en-US" dirty="0" smtClean="0"/>
              <a:t> models are based on the manufacturing view</a:t>
            </a:r>
            <a:r>
              <a:rPr lang="en-US" dirty="0" smtClean="0"/>
              <a:t>. </a:t>
            </a:r>
            <a:endParaRPr lang="en-US" u="sng"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000" dirty="0" smtClean="0">
                <a:latin typeface="+mn-lt"/>
              </a:rPr>
              <a:t>Product view</a:t>
            </a:r>
            <a:endParaRPr lang="en-US" sz="4000" dirty="0">
              <a:latin typeface="+mn-lt"/>
            </a:endParaRPr>
          </a:p>
        </p:txBody>
      </p:sp>
      <p:sp>
        <p:nvSpPr>
          <p:cNvPr id="5" name="Rectangle 4"/>
          <p:cNvSpPr/>
          <p:nvPr/>
        </p:nvSpPr>
        <p:spPr>
          <a:xfrm>
            <a:off x="316837" y="2035120"/>
            <a:ext cx="8487528" cy="4124206"/>
          </a:xfrm>
          <a:prstGeom prst="rect">
            <a:avLst/>
          </a:prstGeom>
        </p:spPr>
        <p:txBody>
          <a:bodyPr wrap="square">
            <a:spAutoFit/>
          </a:bodyPr>
          <a:lstStyle/>
          <a:p>
            <a:r>
              <a:rPr lang="en-US" sz="2200" b="1" dirty="0" smtClean="0">
                <a:solidFill>
                  <a:srgbClr val="FF0000"/>
                </a:solidFill>
              </a:rPr>
              <a:t>4) </a:t>
            </a:r>
            <a:r>
              <a:rPr lang="en-US" sz="2200" b="1" u="sng" dirty="0" smtClean="0">
                <a:solidFill>
                  <a:srgbClr val="FF0000"/>
                </a:solidFill>
              </a:rPr>
              <a:t>Product view </a:t>
            </a:r>
            <a:r>
              <a:rPr lang="en-US" sz="2200" b="1" dirty="0" smtClean="0">
                <a:solidFill>
                  <a:srgbClr val="FF0000"/>
                </a:solidFill>
              </a:rPr>
              <a:t>==&gt;</a:t>
            </a:r>
            <a:r>
              <a:rPr lang="en-US" sz="2200" dirty="0" smtClean="0">
                <a:solidFill>
                  <a:srgbClr val="FF0000"/>
                </a:solidFill>
              </a:rPr>
              <a:t> </a:t>
            </a:r>
            <a:r>
              <a:rPr lang="en-US" sz="2200" dirty="0" smtClean="0">
                <a:solidFill>
                  <a:srgbClr val="0000FF"/>
                </a:solidFill>
              </a:rPr>
              <a:t>Focus is on inherent characteristics in product</a:t>
            </a:r>
          </a:p>
          <a:p>
            <a:pPr marL="731520" lvl="2" indent="-274320">
              <a:spcBef>
                <a:spcPts val="600"/>
              </a:spcBef>
            </a:pPr>
            <a:r>
              <a:rPr lang="en-US" sz="2200" dirty="0" smtClean="0">
                <a:solidFill>
                  <a:srgbClr val="0000FF"/>
                </a:solidFill>
                <a:sym typeface="Symbol"/>
              </a:rPr>
              <a:t></a:t>
            </a:r>
            <a:r>
              <a:rPr lang="en-US" sz="2200" dirty="0" smtClean="0">
                <a:solidFill>
                  <a:srgbClr val="0000FF"/>
                </a:solidFill>
                <a:sym typeface="Symbol"/>
              </a:rPr>
              <a:t> </a:t>
            </a:r>
            <a:r>
              <a:rPr lang="en-US" sz="2200" dirty="0" smtClean="0">
                <a:solidFill>
                  <a:srgbClr val="0000FF"/>
                </a:solidFill>
              </a:rPr>
              <a:t>Hypothesis</a:t>
            </a:r>
            <a:r>
              <a:rPr lang="en-US" sz="2200" dirty="0" smtClean="0"/>
              <a:t>: </a:t>
            </a:r>
            <a:r>
              <a:rPr lang="en-US" sz="2200" dirty="0" smtClean="0">
                <a:solidFill>
                  <a:srgbClr val="0000FF"/>
                </a:solidFill>
              </a:rPr>
              <a:t>If a product is manufactured with good internal properties</a:t>
            </a:r>
            <a:r>
              <a:rPr lang="en-US" sz="2200" i="1" dirty="0" smtClean="0">
                <a:solidFill>
                  <a:srgbClr val="0000FF"/>
                </a:solidFill>
              </a:rPr>
              <a:t>, then it will have good external properties.</a:t>
            </a:r>
          </a:p>
          <a:p>
            <a:pPr marL="731520" lvl="2" indent="-274320">
              <a:spcBef>
                <a:spcPts val="600"/>
              </a:spcBef>
            </a:pPr>
            <a:r>
              <a:rPr lang="en-US" sz="2200" b="1" dirty="0" smtClean="0">
                <a:sym typeface="Symbol"/>
              </a:rPr>
              <a:t></a:t>
            </a:r>
            <a:r>
              <a:rPr lang="en-US" sz="2200" dirty="0" smtClean="0">
                <a:sym typeface="Symbol"/>
              </a:rPr>
              <a:t> </a:t>
            </a:r>
            <a:r>
              <a:rPr lang="en-US" sz="2200" dirty="0" smtClean="0"/>
              <a:t>The </a:t>
            </a:r>
            <a:r>
              <a:rPr lang="en-US" sz="2200" dirty="0" smtClean="0"/>
              <a:t>product view is attractive because it gives rise to an opportunity to explore causal relationships between </a:t>
            </a:r>
            <a:r>
              <a:rPr lang="en-US" sz="2200" i="1" dirty="0" smtClean="0"/>
              <a:t>internal properties </a:t>
            </a:r>
            <a:r>
              <a:rPr lang="en-US" sz="2200" dirty="0" smtClean="0"/>
              <a:t>and </a:t>
            </a:r>
            <a:r>
              <a:rPr lang="en-US" sz="2200" i="1" dirty="0" smtClean="0"/>
              <a:t>external qualities of a product.</a:t>
            </a:r>
          </a:p>
          <a:p>
            <a:pPr marL="731520" lvl="2" indent="-274320">
              <a:spcBef>
                <a:spcPts val="600"/>
              </a:spcBef>
            </a:pPr>
            <a:r>
              <a:rPr lang="en-US" sz="2200" b="1" dirty="0" smtClean="0">
                <a:sym typeface="Symbol"/>
              </a:rPr>
              <a:t> </a:t>
            </a:r>
            <a:r>
              <a:rPr lang="en-US" sz="2200" b="1" dirty="0" smtClean="0">
                <a:sym typeface="Symbol"/>
              </a:rPr>
              <a:t> </a:t>
            </a:r>
            <a:r>
              <a:rPr lang="en-US" sz="2200" dirty="0" smtClean="0"/>
              <a:t>The </a:t>
            </a:r>
            <a:r>
              <a:rPr lang="en-US" sz="2200" dirty="0" smtClean="0"/>
              <a:t>product view of quality can be assessed in an objective manner.</a:t>
            </a:r>
          </a:p>
          <a:p>
            <a:pPr marL="731520" lvl="2" indent="-274320">
              <a:spcBef>
                <a:spcPts val="600"/>
              </a:spcBef>
            </a:pPr>
            <a:r>
              <a:rPr lang="en-US" sz="2200" b="1" dirty="0" smtClean="0">
                <a:sym typeface="Symbol"/>
              </a:rPr>
              <a:t> </a:t>
            </a:r>
            <a:r>
              <a:rPr lang="en-US" sz="2200" b="1" dirty="0" smtClean="0">
                <a:sym typeface="Symbol"/>
              </a:rPr>
              <a:t> </a:t>
            </a:r>
            <a:r>
              <a:rPr lang="en-US" sz="2200" dirty="0" smtClean="0">
                <a:solidFill>
                  <a:srgbClr val="FF0000"/>
                </a:solidFill>
              </a:rPr>
              <a:t>An </a:t>
            </a:r>
            <a:r>
              <a:rPr lang="en-US" sz="2200" dirty="0" smtClean="0">
                <a:solidFill>
                  <a:srgbClr val="FF0000"/>
                </a:solidFill>
              </a:rPr>
              <a:t>example </a:t>
            </a:r>
            <a:r>
              <a:rPr lang="en-US" sz="2200" dirty="0" smtClean="0"/>
              <a:t>of the product view of software quality is that high degree of </a:t>
            </a:r>
            <a:r>
              <a:rPr lang="en-US" sz="2200" b="1" i="1" dirty="0" smtClean="0"/>
              <a:t>modularity</a:t>
            </a:r>
            <a:r>
              <a:rPr lang="en-US" sz="2200" dirty="0" smtClean="0"/>
              <a:t>, which is an internal property, makes </a:t>
            </a:r>
            <a:r>
              <a:rPr lang="en-US" sz="2200" dirty="0" smtClean="0"/>
              <a:t>a software </a:t>
            </a:r>
            <a:r>
              <a:rPr lang="en-US" sz="2200" b="1" i="1" dirty="0" smtClean="0"/>
              <a:t>testable</a:t>
            </a:r>
            <a:r>
              <a:rPr lang="en-US" sz="2200" dirty="0" smtClean="0"/>
              <a:t> and </a:t>
            </a:r>
            <a:r>
              <a:rPr lang="en-US" sz="2200" b="1" i="1" dirty="0" smtClean="0"/>
              <a:t>maintainable</a:t>
            </a:r>
            <a:r>
              <a:rPr lang="en-US" sz="2200" dirty="0" smtClean="0"/>
              <a:t>. </a:t>
            </a:r>
            <a:endParaRPr lang="en-US" sz="2200" dirty="0" smtClean="0"/>
          </a:p>
        </p:txBody>
      </p:sp>
    </p:spTree>
    <p:extLst>
      <p:ext uri="{BB962C8B-B14F-4D97-AF65-F5344CB8AC3E}">
        <p14:creationId xmlns:p14="http://schemas.microsoft.com/office/powerpoint/2010/main" xmlns="" val="3919634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Value-based view</a:t>
            </a:r>
            <a:endParaRPr lang="en-US" dirty="0">
              <a:latin typeface="+mn-lt"/>
            </a:endParaRPr>
          </a:p>
        </p:txBody>
      </p:sp>
      <p:sp>
        <p:nvSpPr>
          <p:cNvPr id="4" name="Rectangle 3"/>
          <p:cNvSpPr/>
          <p:nvPr/>
        </p:nvSpPr>
        <p:spPr>
          <a:xfrm>
            <a:off x="290711" y="2098267"/>
            <a:ext cx="8487528" cy="4016484"/>
          </a:xfrm>
          <a:prstGeom prst="rect">
            <a:avLst/>
          </a:prstGeom>
        </p:spPr>
        <p:txBody>
          <a:bodyPr wrap="square">
            <a:spAutoFit/>
          </a:bodyPr>
          <a:lstStyle/>
          <a:p>
            <a:r>
              <a:rPr lang="en-US" sz="2200" b="1" dirty="0" smtClean="0">
                <a:solidFill>
                  <a:srgbClr val="FF0000"/>
                </a:solidFill>
              </a:rPr>
              <a:t>5) </a:t>
            </a:r>
            <a:r>
              <a:rPr lang="en-US" sz="2200" b="1" u="sng" dirty="0" smtClean="0">
                <a:solidFill>
                  <a:srgbClr val="FF0000"/>
                </a:solidFill>
              </a:rPr>
              <a:t>Value-based view</a:t>
            </a:r>
            <a:r>
              <a:rPr lang="en-US" sz="2200" dirty="0" smtClean="0">
                <a:solidFill>
                  <a:srgbClr val="FF0000"/>
                </a:solidFill>
              </a:rPr>
              <a:t>: </a:t>
            </a:r>
            <a:r>
              <a:rPr lang="en-US" sz="2200" dirty="0" smtClean="0">
                <a:solidFill>
                  <a:srgbClr val="0000FF"/>
                </a:solidFill>
              </a:rPr>
              <a:t>Customers’ willingness to pay for a software</a:t>
            </a:r>
          </a:p>
          <a:p>
            <a:pPr marL="274320" indent="-274320">
              <a:spcBef>
                <a:spcPts val="600"/>
              </a:spcBef>
              <a:buFont typeface="Arial" pitchFamily="34" charset="0"/>
              <a:buChar char="•"/>
            </a:pPr>
            <a:r>
              <a:rPr lang="en-US" sz="2200" dirty="0" smtClean="0"/>
              <a:t>Value-based view represents the merger of two concepts: </a:t>
            </a:r>
            <a:r>
              <a:rPr lang="en-US" sz="2200" i="1" dirty="0" smtClean="0">
                <a:solidFill>
                  <a:srgbClr val="0000FF"/>
                </a:solidFill>
              </a:rPr>
              <a:t>excellence</a:t>
            </a:r>
            <a:r>
              <a:rPr lang="en-US" sz="2200" dirty="0" smtClean="0"/>
              <a:t> and </a:t>
            </a:r>
            <a:r>
              <a:rPr lang="en-US" sz="2200" i="1" dirty="0" smtClean="0">
                <a:solidFill>
                  <a:srgbClr val="0000FF"/>
                </a:solidFill>
              </a:rPr>
              <a:t>worth</a:t>
            </a:r>
            <a:endParaRPr lang="en-US" sz="2200" dirty="0" smtClean="0"/>
          </a:p>
          <a:p>
            <a:pPr marL="274320" indent="-274320">
              <a:spcBef>
                <a:spcPts val="600"/>
              </a:spcBef>
              <a:buFont typeface="Arial" pitchFamily="34" charset="0"/>
              <a:buChar char="•"/>
            </a:pPr>
            <a:r>
              <a:rPr lang="en-US" sz="2200" b="1" dirty="0" smtClean="0"/>
              <a:t>Quality</a:t>
            </a:r>
            <a:r>
              <a:rPr lang="en-US" sz="2200" dirty="0" smtClean="0"/>
              <a:t> is a measure of </a:t>
            </a:r>
            <a:r>
              <a:rPr lang="en-US" sz="2200" b="1" i="1" dirty="0" smtClean="0"/>
              <a:t>excellence</a:t>
            </a:r>
            <a:r>
              <a:rPr lang="en-US" sz="2200" dirty="0" smtClean="0"/>
              <a:t>, and </a:t>
            </a:r>
            <a:r>
              <a:rPr lang="en-US" sz="2200" b="1" dirty="0" smtClean="0"/>
              <a:t>value</a:t>
            </a:r>
            <a:r>
              <a:rPr lang="en-US" sz="2200" dirty="0" smtClean="0"/>
              <a:t> is a measure of </a:t>
            </a:r>
            <a:r>
              <a:rPr lang="en-US" sz="2200" b="1" i="1" dirty="0" smtClean="0"/>
              <a:t>worth</a:t>
            </a:r>
            <a:endParaRPr lang="en-US" sz="2200" dirty="0" smtClean="0"/>
          </a:p>
          <a:p>
            <a:pPr marL="274320" indent="-274320">
              <a:spcBef>
                <a:spcPts val="600"/>
              </a:spcBef>
              <a:buFont typeface="Arial" pitchFamily="34" charset="0"/>
              <a:buChar char="•"/>
            </a:pPr>
            <a:r>
              <a:rPr lang="en-US" sz="2200" u="sng" dirty="0" smtClean="0">
                <a:solidFill>
                  <a:srgbClr val="0000FF"/>
                </a:solidFill>
              </a:rPr>
              <a:t>Central idea:</a:t>
            </a:r>
          </a:p>
          <a:p>
            <a:pPr marL="731520" lvl="2" indent="-274320">
              <a:spcBef>
                <a:spcPts val="600"/>
              </a:spcBef>
            </a:pPr>
            <a:r>
              <a:rPr lang="en-US" sz="2200" b="1" dirty="0" smtClean="0">
                <a:sym typeface="Symbol"/>
              </a:rPr>
              <a:t></a:t>
            </a:r>
            <a:r>
              <a:rPr lang="en-US" sz="2200" dirty="0" smtClean="0">
                <a:sym typeface="Symbol"/>
              </a:rPr>
              <a:t> </a:t>
            </a:r>
            <a:r>
              <a:rPr lang="en-US" sz="2200" dirty="0" smtClean="0"/>
              <a:t>How </a:t>
            </a:r>
            <a:r>
              <a:rPr lang="en-US" sz="2200" dirty="0" smtClean="0"/>
              <a:t>much a customer is willing to pay for a certain level of quality?</a:t>
            </a:r>
          </a:p>
          <a:p>
            <a:pPr marL="731520" lvl="2" indent="-274320">
              <a:spcBef>
                <a:spcPts val="600"/>
              </a:spcBef>
            </a:pPr>
            <a:r>
              <a:rPr lang="en-US" sz="2200" b="1" dirty="0" smtClean="0">
                <a:sym typeface="Symbol"/>
              </a:rPr>
              <a:t> </a:t>
            </a:r>
            <a:r>
              <a:rPr lang="en-US" sz="2200" b="1" dirty="0" smtClean="0">
                <a:sym typeface="Symbol"/>
              </a:rPr>
              <a:t> </a:t>
            </a:r>
            <a:r>
              <a:rPr lang="en-US" sz="2200" dirty="0" smtClean="0"/>
              <a:t>Quality </a:t>
            </a:r>
            <a:r>
              <a:rPr lang="en-US" sz="2200" dirty="0" smtClean="0"/>
              <a:t>is meaningless if a product does not make economic sense.</a:t>
            </a:r>
          </a:p>
          <a:p>
            <a:pPr marL="731520" lvl="2" indent="-274320">
              <a:spcBef>
                <a:spcPts val="600"/>
              </a:spcBef>
              <a:buFont typeface="Symbol"/>
              <a:buChar char="-"/>
            </a:pPr>
            <a:r>
              <a:rPr lang="en-US" sz="2200" dirty="0" smtClean="0"/>
              <a:t>The </a:t>
            </a:r>
            <a:r>
              <a:rPr lang="en-US" sz="2200" dirty="0" smtClean="0"/>
              <a:t>value-based view makes a </a:t>
            </a:r>
            <a:r>
              <a:rPr lang="en-US" sz="2200" dirty="0" smtClean="0">
                <a:solidFill>
                  <a:srgbClr val="0000FF"/>
                </a:solidFill>
              </a:rPr>
              <a:t>trade-off between cost and quality</a:t>
            </a:r>
            <a:r>
              <a:rPr lang="en-US" sz="2200" dirty="0" smtClean="0">
                <a:solidFill>
                  <a:srgbClr val="0000FF"/>
                </a:solidFill>
              </a:rPr>
              <a:t>. </a:t>
            </a:r>
          </a:p>
          <a:p>
            <a:pPr marL="731520" lvl="2" indent="-274320">
              <a:spcBef>
                <a:spcPts val="600"/>
              </a:spcBef>
              <a:buFont typeface="Symbol"/>
              <a:buChar char="-"/>
            </a:pPr>
            <a:endParaRPr lang="en-US" sz="2200" dirty="0" smtClean="0">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600" b="1" dirty="0" smtClean="0">
                <a:latin typeface="+mn-lt"/>
              </a:rPr>
              <a:t>Why Measuring Quality?</a:t>
            </a:r>
            <a:endParaRPr lang="en-US" sz="3600" b="1" dirty="0">
              <a:latin typeface="+mn-lt"/>
            </a:endParaRPr>
          </a:p>
        </p:txBody>
      </p:sp>
      <p:sp>
        <p:nvSpPr>
          <p:cNvPr id="5" name="Content Placeholder 2">
            <a:extLst>
              <a:ext uri="{FF2B5EF4-FFF2-40B4-BE49-F238E27FC236}">
                <a16:creationId xmlns:a16="http://schemas.microsoft.com/office/drawing/2014/main" xmlns="" id="{DC138A7F-140F-43B4-B5DD-43307A689B41}"/>
              </a:ext>
            </a:extLst>
          </p:cNvPr>
          <p:cNvSpPr txBox="1">
            <a:spLocks/>
          </p:cNvSpPr>
          <p:nvPr/>
        </p:nvSpPr>
        <p:spPr>
          <a:xfrm>
            <a:off x="421342" y="2041818"/>
            <a:ext cx="8604672" cy="4167254"/>
          </a:xfrm>
          <a:prstGeom prst="rect">
            <a:avLst/>
          </a:prstGeom>
        </p:spPr>
        <p:txBody>
          <a:bodyPr vert="horz" lIns="91440" tIns="45720" rIns="91440" bIns="45720" rtlCol="0" anchor="ctr">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
            </a:pPr>
            <a:r>
              <a:rPr lang="en-US" sz="2200" b="1" u="sng" dirty="0" smtClean="0">
                <a:solidFill>
                  <a:srgbClr val="0000FF"/>
                </a:solidFill>
              </a:rPr>
              <a:t>Measuring quality</a:t>
            </a:r>
            <a:r>
              <a:rPr lang="en-US" sz="2200" b="1" dirty="0" smtClean="0">
                <a:solidFill>
                  <a:srgbClr val="0000FF"/>
                </a:solidFill>
              </a:rPr>
              <a:t>  </a:t>
            </a:r>
            <a:r>
              <a:rPr lang="en-US" sz="2200" b="1" dirty="0" smtClean="0"/>
              <a:t>==&gt;</a:t>
            </a:r>
            <a:r>
              <a:rPr lang="en-US" sz="2200" b="1" dirty="0" smtClean="0">
                <a:solidFill>
                  <a:srgbClr val="C00000"/>
                </a:solidFill>
              </a:rPr>
              <a:t> </a:t>
            </a:r>
            <a:r>
              <a:rPr lang="en-US" sz="2200" dirty="0" smtClean="0">
                <a:sym typeface="Wingdings" pitchFamily="2" charset="2"/>
              </a:rPr>
              <a:t>M</a:t>
            </a:r>
            <a:r>
              <a:rPr lang="en-US" sz="2200" dirty="0" smtClean="0"/>
              <a:t>easurement allows us to have a quantitative view of the quality concept. </a:t>
            </a:r>
            <a:endParaRPr lang="en-US" sz="2200" b="1" u="sng" dirty="0" smtClean="0"/>
          </a:p>
          <a:p>
            <a:pPr>
              <a:buFont typeface="Wingdings" pitchFamily="2" charset="2"/>
              <a:buChar char="§"/>
            </a:pPr>
            <a:r>
              <a:rPr lang="en-US" sz="2200" i="1" u="sng" dirty="0" smtClean="0">
                <a:solidFill>
                  <a:srgbClr val="FF0000"/>
                </a:solidFill>
              </a:rPr>
              <a:t>What are the reasons for developing a quantitative view of quality?</a:t>
            </a:r>
          </a:p>
          <a:p>
            <a:pPr marL="914400" lvl="1" indent="-457200">
              <a:buClr>
                <a:srgbClr val="FF0000"/>
              </a:buClr>
              <a:buSzPct val="99000"/>
              <a:buFont typeface="Calibri" pitchFamily="34" charset="0"/>
              <a:buAutoNum type="arabicParenR"/>
            </a:pPr>
            <a:r>
              <a:rPr lang="en-US" sz="2200" u="sng" dirty="0" smtClean="0">
                <a:solidFill>
                  <a:srgbClr val="FF0000"/>
                </a:solidFill>
              </a:rPr>
              <a:t>Baseline</a:t>
            </a:r>
            <a:r>
              <a:rPr lang="en-US" sz="2200" dirty="0" smtClean="0">
                <a:solidFill>
                  <a:srgbClr val="FF0000"/>
                </a:solidFill>
              </a:rPr>
              <a:t>: </a:t>
            </a:r>
            <a:r>
              <a:rPr lang="en-US" sz="2200" dirty="0" smtClean="0"/>
              <a:t>Measurement allows us to establish baselines for qualities.</a:t>
            </a:r>
          </a:p>
          <a:p>
            <a:pPr marL="914400" lvl="1" indent="-457200">
              <a:buClr>
                <a:srgbClr val="FF0000"/>
              </a:buClr>
              <a:buSzPct val="99000"/>
              <a:buFont typeface="Calibri" pitchFamily="34" charset="0"/>
              <a:buAutoNum type="arabicParenR"/>
            </a:pPr>
            <a:r>
              <a:rPr lang="en-US" sz="2200" u="sng" dirty="0" smtClean="0">
                <a:solidFill>
                  <a:srgbClr val="FF0000"/>
                </a:solidFill>
              </a:rPr>
              <a:t>Quality improvement based on cost</a:t>
            </a:r>
            <a:r>
              <a:rPr lang="en-US" sz="2200" dirty="0" smtClean="0"/>
              <a:t>:  Organizations make continuous improvements in their process models –and an improvement has a cost associated with it. Measurement is key to process improvement. </a:t>
            </a:r>
          </a:p>
          <a:p>
            <a:pPr marL="914400" lvl="1" indent="-457200">
              <a:buClr>
                <a:srgbClr val="FF0000"/>
              </a:buClr>
              <a:buSzPct val="99000"/>
              <a:buFont typeface="Calibri" pitchFamily="34" charset="0"/>
              <a:buAutoNum type="arabicParenR"/>
            </a:pPr>
            <a:r>
              <a:rPr lang="en-US" sz="2200" u="sng" dirty="0" smtClean="0">
                <a:solidFill>
                  <a:srgbClr val="FF0000"/>
                </a:solidFill>
              </a:rPr>
              <a:t>Know the present level for future planning</a:t>
            </a:r>
            <a:r>
              <a:rPr lang="en-US" sz="2200" u="sng" dirty="0" smtClean="0">
                <a:solidFill>
                  <a:srgbClr val="C00000"/>
                </a:solidFill>
              </a:rPr>
              <a:t> </a:t>
            </a:r>
            <a:r>
              <a:rPr lang="en-US" sz="2200" dirty="0" smtClean="0"/>
              <a:t>: The needs for improvements can be investigated after performing measurements</a:t>
            </a:r>
            <a:r>
              <a:rPr lang="en-US" sz="2200" dirty="0" smtClean="0"/>
              <a:t>.</a:t>
            </a:r>
          </a:p>
          <a:p>
            <a:pPr marL="914400" lvl="1" indent="-457200">
              <a:buNone/>
            </a:pPr>
            <a:r>
              <a:rPr lang="en-US" sz="2200" dirty="0" smtClean="0"/>
              <a:t> </a:t>
            </a:r>
            <a:endParaRPr lang="en-US" sz="2200" dirty="0" smtClean="0"/>
          </a:p>
        </p:txBody>
      </p:sp>
    </p:spTree>
    <p:extLst>
      <p:ext uri="{BB962C8B-B14F-4D97-AF65-F5344CB8AC3E}">
        <p14:creationId xmlns:p14="http://schemas.microsoft.com/office/powerpoint/2010/main" xmlns="" val="381676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McCall’s Quality Factors and Criteria</a:t>
            </a:r>
            <a:endParaRPr lang="en-US" sz="3600" dirty="0">
              <a:latin typeface="+mn-lt"/>
            </a:endParaRPr>
          </a:p>
        </p:txBody>
      </p:sp>
      <p:sp>
        <p:nvSpPr>
          <p:cNvPr id="4" name="Rectangle 3"/>
          <p:cNvSpPr/>
          <p:nvPr/>
        </p:nvSpPr>
        <p:spPr>
          <a:xfrm>
            <a:off x="303774" y="2117766"/>
            <a:ext cx="8500590" cy="4247317"/>
          </a:xfrm>
          <a:prstGeom prst="rect">
            <a:avLst/>
          </a:prstGeom>
        </p:spPr>
        <p:txBody>
          <a:bodyPr wrap="square">
            <a:spAutoFit/>
          </a:bodyPr>
          <a:lstStyle/>
          <a:p>
            <a:pPr marL="274320" indent="-274320">
              <a:spcBef>
                <a:spcPts val="600"/>
              </a:spcBef>
              <a:buFont typeface="Arial" pitchFamily="34" charset="0"/>
              <a:buChar char="•"/>
            </a:pPr>
            <a:r>
              <a:rPr lang="en-US" sz="2400" dirty="0" smtClean="0"/>
              <a:t>The concept of software quality and the efforts to understand it in terms of measurable quantities date back to the mid-1970s. </a:t>
            </a:r>
          </a:p>
          <a:p>
            <a:pPr marL="274320" indent="-274320">
              <a:spcBef>
                <a:spcPts val="600"/>
              </a:spcBef>
              <a:buFont typeface="Arial" pitchFamily="34" charset="0"/>
              <a:buChar char="•"/>
            </a:pPr>
            <a:r>
              <a:rPr lang="en-US" sz="2400" dirty="0" smtClean="0">
                <a:solidFill>
                  <a:srgbClr val="FF0000"/>
                </a:solidFill>
              </a:rPr>
              <a:t>McCall</a:t>
            </a:r>
            <a:r>
              <a:rPr lang="en-US" sz="2400" dirty="0" smtClean="0">
                <a:solidFill>
                  <a:srgbClr val="C00000"/>
                </a:solidFill>
              </a:rPr>
              <a:t>, </a:t>
            </a:r>
            <a:r>
              <a:rPr lang="en-US" sz="2400" dirty="0" smtClean="0">
                <a:solidFill>
                  <a:srgbClr val="FF0000"/>
                </a:solidFill>
              </a:rPr>
              <a:t>Richards</a:t>
            </a:r>
            <a:r>
              <a:rPr lang="en-US" sz="2400" dirty="0" smtClean="0">
                <a:solidFill>
                  <a:srgbClr val="C00000"/>
                </a:solidFill>
              </a:rPr>
              <a:t>,</a:t>
            </a:r>
            <a:r>
              <a:rPr lang="en-US" sz="2400" dirty="0" smtClean="0"/>
              <a:t> and </a:t>
            </a:r>
            <a:r>
              <a:rPr lang="en-US" sz="2400" dirty="0" smtClean="0">
                <a:solidFill>
                  <a:srgbClr val="FF0000"/>
                </a:solidFill>
              </a:rPr>
              <a:t>Walters</a:t>
            </a:r>
            <a:r>
              <a:rPr lang="en-US" sz="2400" dirty="0" smtClean="0"/>
              <a:t> were the first to study the concept of </a:t>
            </a:r>
            <a:r>
              <a:rPr lang="en-US" sz="2400" dirty="0" smtClean="0">
                <a:solidFill>
                  <a:srgbClr val="0000FF"/>
                </a:solidFill>
              </a:rPr>
              <a:t>software quality in terms of quality factors and quality criteria</a:t>
            </a:r>
            <a:r>
              <a:rPr lang="en-US" sz="2400" dirty="0" smtClean="0"/>
              <a:t>. </a:t>
            </a:r>
          </a:p>
          <a:p>
            <a:pPr marL="274320" indent="-274320">
              <a:spcBef>
                <a:spcPts val="600"/>
              </a:spcBef>
              <a:buFont typeface="Arial" pitchFamily="34" charset="0"/>
              <a:buChar char="•"/>
            </a:pPr>
            <a:r>
              <a:rPr lang="en-US" sz="2400" dirty="0" smtClean="0"/>
              <a:t>McCall, Richards, and Walters studied the concept of  software quality in terms of two key concepts as follows:</a:t>
            </a:r>
          </a:p>
          <a:p>
            <a:pPr marL="731520" lvl="5" indent="-274320">
              <a:spcBef>
                <a:spcPts val="600"/>
              </a:spcBef>
              <a:buFont typeface="Arial" pitchFamily="34" charset="0"/>
              <a:buChar char="•"/>
            </a:pPr>
            <a:r>
              <a:rPr lang="en-US" sz="2400" i="1" dirty="0" smtClean="0">
                <a:solidFill>
                  <a:srgbClr val="0000FF"/>
                </a:solidFill>
              </a:rPr>
              <a:t>Quality factors</a:t>
            </a:r>
            <a:endParaRPr lang="en-US" sz="2400" dirty="0" smtClean="0"/>
          </a:p>
          <a:p>
            <a:pPr marL="731520" lvl="5" indent="-274320">
              <a:spcBef>
                <a:spcPts val="600"/>
              </a:spcBef>
              <a:buFont typeface="Arial" pitchFamily="34" charset="0"/>
              <a:buChar char="•"/>
            </a:pPr>
            <a:r>
              <a:rPr lang="en-US" sz="2400" i="1" dirty="0" smtClean="0">
                <a:solidFill>
                  <a:srgbClr val="0000FF"/>
                </a:solidFill>
              </a:rPr>
              <a:t>Quality </a:t>
            </a:r>
            <a:r>
              <a:rPr lang="en-US" sz="2400" i="1" dirty="0" smtClean="0">
                <a:solidFill>
                  <a:srgbClr val="0000FF"/>
                </a:solidFill>
              </a:rPr>
              <a:t>criteria </a:t>
            </a:r>
          </a:p>
          <a:p>
            <a:pPr marL="731520" lvl="5" indent="-274320">
              <a:spcBef>
                <a:spcPts val="600"/>
              </a:spcBef>
              <a:buFont typeface="Arial" pitchFamily="34" charset="0"/>
              <a:buChar char="•"/>
            </a:pPr>
            <a:endParaRPr lang="en-US" sz="2400" i="1" dirty="0" smtClean="0">
              <a:solidFill>
                <a:srgbClr val="0000FF"/>
              </a:solidFill>
            </a:endParaRPr>
          </a:p>
          <a:p>
            <a:pPr marL="731520" lvl="5" indent="-274320">
              <a:spcBef>
                <a:spcPts val="600"/>
              </a:spcBef>
            </a:pPr>
            <a:endParaRPr lang="en-US" sz="24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600" dirty="0" smtClean="0">
                <a:latin typeface="+mn-lt"/>
              </a:rPr>
              <a:t>McCall’s Quality </a:t>
            </a:r>
            <a:r>
              <a:rPr lang="en-US" sz="3600" dirty="0" smtClean="0">
                <a:latin typeface="+mn-lt"/>
              </a:rPr>
              <a:t>Factors</a:t>
            </a:r>
            <a:endParaRPr lang="en-US" sz="3600" dirty="0">
              <a:latin typeface="+mn-lt"/>
            </a:endParaRPr>
          </a:p>
        </p:txBody>
      </p:sp>
      <p:sp>
        <p:nvSpPr>
          <p:cNvPr id="4" name="Rectangle 3"/>
          <p:cNvSpPr/>
          <p:nvPr/>
        </p:nvSpPr>
        <p:spPr>
          <a:xfrm>
            <a:off x="209008" y="2120442"/>
            <a:ext cx="8686800" cy="3693319"/>
          </a:xfrm>
          <a:prstGeom prst="rect">
            <a:avLst/>
          </a:prstGeom>
        </p:spPr>
        <p:txBody>
          <a:bodyPr wrap="square">
            <a:spAutoFit/>
          </a:bodyPr>
          <a:lstStyle/>
          <a:p>
            <a:pPr marL="274320" indent="-274320">
              <a:spcBef>
                <a:spcPts val="600"/>
              </a:spcBef>
              <a:buFont typeface="Wingdings" pitchFamily="2" charset="2"/>
              <a:buChar char="§"/>
            </a:pPr>
            <a:r>
              <a:rPr lang="en-US" sz="2800" b="1" u="sng" dirty="0" smtClean="0">
                <a:solidFill>
                  <a:srgbClr val="FF0000"/>
                </a:solidFill>
              </a:rPr>
              <a:t>Quality</a:t>
            </a:r>
            <a:r>
              <a:rPr lang="en-US" sz="2800" u="sng" dirty="0" smtClean="0">
                <a:solidFill>
                  <a:srgbClr val="FF0000"/>
                </a:solidFill>
              </a:rPr>
              <a:t> </a:t>
            </a:r>
            <a:r>
              <a:rPr lang="en-US" sz="2800" b="1" u="sng" dirty="0" smtClean="0">
                <a:solidFill>
                  <a:srgbClr val="FF0000"/>
                </a:solidFill>
              </a:rPr>
              <a:t>Factor</a:t>
            </a:r>
            <a:r>
              <a:rPr lang="en-US" sz="2800" dirty="0" smtClean="0">
                <a:solidFill>
                  <a:srgbClr val="FF0000"/>
                </a:solidFill>
              </a:rPr>
              <a:t>:</a:t>
            </a:r>
            <a:r>
              <a:rPr lang="en-US" sz="2800" dirty="0" smtClean="0"/>
              <a:t> A </a:t>
            </a:r>
            <a:r>
              <a:rPr lang="en-US" sz="2800" i="1" dirty="0" smtClean="0"/>
              <a:t>quality</a:t>
            </a:r>
            <a:r>
              <a:rPr lang="en-US" sz="2800" b="1" dirty="0" smtClean="0"/>
              <a:t> </a:t>
            </a:r>
            <a:r>
              <a:rPr lang="en-US" sz="2800" i="1" dirty="0" smtClean="0"/>
              <a:t>factor</a:t>
            </a:r>
            <a:r>
              <a:rPr lang="en-US" sz="2800" b="1" dirty="0" smtClean="0"/>
              <a:t> </a:t>
            </a:r>
            <a:r>
              <a:rPr lang="en-US" sz="2800" dirty="0" smtClean="0"/>
              <a:t>represents the </a:t>
            </a:r>
            <a:r>
              <a:rPr lang="en-US" sz="2800" i="1" dirty="0" smtClean="0">
                <a:solidFill>
                  <a:srgbClr val="0000FF"/>
                </a:solidFill>
              </a:rPr>
              <a:t>behavioral characteristic </a:t>
            </a:r>
            <a:r>
              <a:rPr lang="en-US" sz="2800" dirty="0" smtClean="0">
                <a:solidFill>
                  <a:srgbClr val="0000FF"/>
                </a:solidFill>
              </a:rPr>
              <a:t>of a system.</a:t>
            </a:r>
          </a:p>
          <a:p>
            <a:pPr marL="274320" indent="-274320">
              <a:spcBef>
                <a:spcPts val="600"/>
              </a:spcBef>
              <a:buFont typeface="Wingdings" pitchFamily="2" charset="2"/>
              <a:buChar char="§"/>
            </a:pPr>
            <a:r>
              <a:rPr lang="en-US" sz="2800" u="sng" dirty="0" smtClean="0">
                <a:solidFill>
                  <a:srgbClr val="FF0000"/>
                </a:solidFill>
              </a:rPr>
              <a:t>Examples</a:t>
            </a:r>
            <a:r>
              <a:rPr lang="en-US" sz="2800" u="sng" dirty="0" smtClean="0">
                <a:solidFill>
                  <a:srgbClr val="FF0000"/>
                </a:solidFill>
              </a:rPr>
              <a:t>:</a:t>
            </a:r>
            <a:endParaRPr lang="en-US" sz="2800" dirty="0" smtClean="0"/>
          </a:p>
          <a:p>
            <a:pPr marL="731520" lvl="2" indent="-274320">
              <a:spcBef>
                <a:spcPts val="600"/>
              </a:spcBef>
              <a:buFont typeface="Arial" pitchFamily="34" charset="0"/>
              <a:buChar char="•"/>
            </a:pPr>
            <a:r>
              <a:rPr lang="en-US" sz="2400" dirty="0" smtClean="0"/>
              <a:t>Correctness</a:t>
            </a:r>
          </a:p>
          <a:p>
            <a:pPr marL="731520" lvl="2" indent="-274320">
              <a:spcBef>
                <a:spcPts val="600"/>
              </a:spcBef>
              <a:buFont typeface="Arial" pitchFamily="34" charset="0"/>
              <a:buChar char="•"/>
            </a:pPr>
            <a:r>
              <a:rPr lang="en-US" sz="2400" dirty="0" smtClean="0"/>
              <a:t>Reliability</a:t>
            </a:r>
          </a:p>
          <a:p>
            <a:pPr marL="731520" lvl="2" indent="-274320">
              <a:spcBef>
                <a:spcPts val="600"/>
              </a:spcBef>
              <a:buFont typeface="Arial" pitchFamily="34" charset="0"/>
              <a:buChar char="•"/>
            </a:pPr>
            <a:r>
              <a:rPr lang="en-US" sz="2400" dirty="0" smtClean="0"/>
              <a:t>Efficiency</a:t>
            </a:r>
          </a:p>
          <a:p>
            <a:pPr marL="731520" lvl="2" indent="-274320">
              <a:spcBef>
                <a:spcPts val="600"/>
              </a:spcBef>
              <a:buFont typeface="Arial" pitchFamily="34" charset="0"/>
              <a:buChar char="•"/>
            </a:pPr>
            <a:r>
              <a:rPr lang="en-US" sz="2400" dirty="0" smtClean="0"/>
              <a:t>Testability</a:t>
            </a:r>
          </a:p>
          <a:p>
            <a:pPr marL="731520" lvl="2" indent="-274320">
              <a:spcBef>
                <a:spcPts val="600"/>
              </a:spcBef>
              <a:buFont typeface="Arial" pitchFamily="34" charset="0"/>
              <a:buChar char="•"/>
            </a:pPr>
            <a:r>
              <a:rPr lang="en-US" sz="2400" dirty="0" smtClean="0"/>
              <a:t>Portability </a:t>
            </a:r>
            <a:r>
              <a:rPr lang="en-US" sz="2400" dirty="0" smtClean="0"/>
              <a:t> </a:t>
            </a:r>
            <a:endParaRPr lang="en-US" sz="24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smtClean="0">
                <a:latin typeface="+mn-lt"/>
              </a:rPr>
              <a:t>McCall’s Quality </a:t>
            </a:r>
            <a:r>
              <a:rPr lang="en-US" sz="4400" dirty="0" smtClean="0">
                <a:latin typeface="+mn-lt"/>
              </a:rPr>
              <a:t>Criteria</a:t>
            </a:r>
            <a:endParaRPr lang="en-US" dirty="0">
              <a:latin typeface="+mn-lt"/>
            </a:endParaRPr>
          </a:p>
        </p:txBody>
      </p:sp>
      <p:sp>
        <p:nvSpPr>
          <p:cNvPr id="4" name="Rectangle 3"/>
          <p:cNvSpPr/>
          <p:nvPr/>
        </p:nvSpPr>
        <p:spPr>
          <a:xfrm>
            <a:off x="251522" y="2128153"/>
            <a:ext cx="8526716" cy="4170372"/>
          </a:xfrm>
          <a:prstGeom prst="rect">
            <a:avLst/>
          </a:prstGeom>
        </p:spPr>
        <p:txBody>
          <a:bodyPr wrap="square">
            <a:spAutoFit/>
          </a:bodyPr>
          <a:lstStyle/>
          <a:p>
            <a:pPr marL="274320" indent="-274320">
              <a:spcBef>
                <a:spcPts val="600"/>
              </a:spcBef>
              <a:buFont typeface="Wingdings" pitchFamily="2" charset="2"/>
              <a:buChar char="§"/>
            </a:pPr>
            <a:r>
              <a:rPr lang="en-US" sz="2400" b="1" u="sng" dirty="0" smtClean="0">
                <a:solidFill>
                  <a:srgbClr val="FF0000"/>
                </a:solidFill>
              </a:rPr>
              <a:t>Quality Criteria</a:t>
            </a:r>
            <a:r>
              <a:rPr lang="en-US" sz="2400" b="1" dirty="0" smtClean="0">
                <a:solidFill>
                  <a:srgbClr val="FF0000"/>
                </a:solidFill>
              </a:rPr>
              <a:t>: </a:t>
            </a:r>
            <a:r>
              <a:rPr lang="en-US" sz="2400" dirty="0" smtClean="0"/>
              <a:t>A </a:t>
            </a:r>
            <a:r>
              <a:rPr lang="en-US" sz="2400" i="1" dirty="0" smtClean="0"/>
              <a:t>quality criterion </a:t>
            </a:r>
            <a:r>
              <a:rPr lang="en-US" sz="2400" dirty="0" smtClean="0"/>
              <a:t>is an </a:t>
            </a:r>
            <a:r>
              <a:rPr lang="en-US" sz="2400" i="1" dirty="0" smtClean="0">
                <a:solidFill>
                  <a:srgbClr val="0000FF"/>
                </a:solidFill>
              </a:rPr>
              <a:t>attribute of a quality factor </a:t>
            </a:r>
            <a:r>
              <a:rPr lang="en-US" sz="2400" dirty="0" smtClean="0"/>
              <a:t>that is related to software development.</a:t>
            </a:r>
          </a:p>
          <a:p>
            <a:pPr marL="274320" indent="-274320">
              <a:spcBef>
                <a:spcPts val="600"/>
              </a:spcBef>
              <a:buFont typeface="Arial" pitchFamily="34" charset="0"/>
              <a:buChar char="•"/>
            </a:pPr>
            <a:r>
              <a:rPr lang="en-US" sz="2400" u="sng" dirty="0" smtClean="0">
                <a:solidFill>
                  <a:srgbClr val="FF0000"/>
                </a:solidFill>
              </a:rPr>
              <a:t>Example: </a:t>
            </a:r>
          </a:p>
          <a:p>
            <a:pPr marL="731520" lvl="2" indent="-274320">
              <a:spcBef>
                <a:spcPts val="600"/>
              </a:spcBef>
            </a:pPr>
            <a:r>
              <a:rPr lang="en-US" sz="2400" b="1" dirty="0" smtClean="0">
                <a:solidFill>
                  <a:srgbClr val="0000FF"/>
                </a:solidFill>
                <a:sym typeface="Symbol"/>
              </a:rPr>
              <a:t></a:t>
            </a:r>
            <a:r>
              <a:rPr lang="en-US" sz="2400" dirty="0" smtClean="0">
                <a:solidFill>
                  <a:srgbClr val="0000FF"/>
                </a:solidFill>
                <a:sym typeface="Symbol"/>
              </a:rPr>
              <a:t> </a:t>
            </a:r>
            <a:r>
              <a:rPr lang="en-US" sz="2400" dirty="0" smtClean="0">
                <a:solidFill>
                  <a:srgbClr val="0000FF"/>
                </a:solidFill>
              </a:rPr>
              <a:t>Modularity </a:t>
            </a:r>
            <a:r>
              <a:rPr lang="en-US" sz="2400" dirty="0" smtClean="0">
                <a:solidFill>
                  <a:srgbClr val="0000FF"/>
                </a:solidFill>
              </a:rPr>
              <a:t>is an attribute of the architecture of a software system.</a:t>
            </a:r>
          </a:p>
          <a:p>
            <a:pPr marL="731520" lvl="2" indent="-274320">
              <a:spcBef>
                <a:spcPts val="600"/>
              </a:spcBef>
            </a:pPr>
            <a:r>
              <a:rPr lang="en-US" sz="2400" b="1" dirty="0" smtClean="0">
                <a:sym typeface="Symbol"/>
              </a:rPr>
              <a:t></a:t>
            </a:r>
            <a:r>
              <a:rPr lang="en-US" sz="2400" dirty="0" smtClean="0">
                <a:sym typeface="Symbol"/>
              </a:rPr>
              <a:t> </a:t>
            </a:r>
            <a:r>
              <a:rPr lang="en-US" sz="2400" dirty="0" smtClean="0"/>
              <a:t>A </a:t>
            </a:r>
            <a:r>
              <a:rPr lang="en-US" sz="2400" dirty="0" smtClean="0"/>
              <a:t>highly modular software allows designers to put cohesive components in one module, thereby increasing the maintainability of the system.</a:t>
            </a:r>
          </a:p>
          <a:p>
            <a:pPr marL="274320" indent="-274320">
              <a:spcBef>
                <a:spcPts val="600"/>
              </a:spcBef>
              <a:buFont typeface="Arial" pitchFamily="34" charset="0"/>
              <a:buChar char="•"/>
            </a:pPr>
            <a:r>
              <a:rPr lang="en-US" sz="2400" dirty="0" smtClean="0"/>
              <a:t>McCall et al. identified </a:t>
            </a:r>
            <a:r>
              <a:rPr lang="en-US" sz="2400" i="1" dirty="0" smtClean="0">
                <a:solidFill>
                  <a:srgbClr val="0000FF"/>
                </a:solidFill>
              </a:rPr>
              <a:t>11 quality factors </a:t>
            </a:r>
            <a:r>
              <a:rPr lang="en-US" sz="2400" dirty="0" smtClean="0"/>
              <a:t>and </a:t>
            </a:r>
            <a:r>
              <a:rPr lang="en-US" sz="2400" i="1" dirty="0" smtClean="0">
                <a:solidFill>
                  <a:srgbClr val="0000FF"/>
                </a:solidFill>
              </a:rPr>
              <a:t>23 quality criteria</a:t>
            </a:r>
            <a:r>
              <a:rPr lang="en-US" sz="2400" i="1" dirty="0" smtClean="0">
                <a:solidFill>
                  <a:srgbClr val="0000FF"/>
                </a:solidFill>
              </a:rPr>
              <a:t>.</a:t>
            </a:r>
          </a:p>
          <a:p>
            <a:pPr marL="274320" indent="-274320">
              <a:spcBef>
                <a:spcPts val="600"/>
              </a:spcBef>
            </a:pPr>
            <a:r>
              <a:rPr lang="en-US" sz="2400" i="1" dirty="0" smtClean="0">
                <a:solidFill>
                  <a:srgbClr val="0000FF"/>
                </a:solidFill>
              </a:rPr>
              <a:t> </a:t>
            </a:r>
            <a:endParaRPr lang="en-US" sz="2400" i="1" dirty="0" smtClean="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8464798" cy="3009930"/>
          </a:xfrm>
        </p:spPr>
        <p:txBody>
          <a:bodyPr>
            <a:noAutofit/>
          </a:bodyPr>
          <a:lstStyle/>
          <a:p>
            <a:pPr marL="274320" indent="-274320">
              <a:spcBef>
                <a:spcPts val="600"/>
              </a:spcBef>
              <a:buClrTx/>
              <a:buSzPct val="100000"/>
              <a:buFont typeface="Arial" pitchFamily="34" charset="0"/>
              <a:buChar char="•"/>
            </a:pPr>
            <a:r>
              <a:rPr lang="en-US" sz="2400" dirty="0" smtClean="0">
                <a:solidFill>
                  <a:schemeClr val="tx1"/>
                </a:solidFill>
              </a:rPr>
              <a:t>Software Quality</a:t>
            </a:r>
          </a:p>
          <a:p>
            <a:pPr marL="274320" indent="-274320">
              <a:spcBef>
                <a:spcPts val="600"/>
              </a:spcBef>
              <a:buClrTx/>
              <a:buSzPct val="100000"/>
              <a:buFont typeface="Arial" pitchFamily="34" charset="0"/>
              <a:buChar char="•"/>
            </a:pPr>
            <a:r>
              <a:rPr lang="en-US" sz="2400" dirty="0" smtClean="0">
                <a:solidFill>
                  <a:schemeClr val="tx1"/>
                </a:solidFill>
              </a:rPr>
              <a:t>Quality: Perspectives and Expectations</a:t>
            </a:r>
          </a:p>
          <a:p>
            <a:pPr marL="274320" indent="-274320">
              <a:spcBef>
                <a:spcPts val="600"/>
              </a:spcBef>
              <a:buClrTx/>
              <a:buSzPct val="100000"/>
              <a:buFont typeface="Arial" pitchFamily="34" charset="0"/>
              <a:buChar char="•"/>
            </a:pPr>
            <a:r>
              <a:rPr lang="en-US" sz="2400" dirty="0" smtClean="0">
                <a:solidFill>
                  <a:schemeClr val="tx1"/>
                </a:solidFill>
              </a:rPr>
              <a:t>Different Views </a:t>
            </a:r>
            <a:r>
              <a:rPr lang="en-US" sz="2400" dirty="0" smtClean="0">
                <a:solidFill>
                  <a:schemeClr val="tx1"/>
                </a:solidFill>
              </a:rPr>
              <a:t>of Software Quality </a:t>
            </a:r>
          </a:p>
          <a:p>
            <a:pPr marL="274320" indent="-274320">
              <a:spcBef>
                <a:spcPts val="600"/>
              </a:spcBef>
              <a:buClrTx/>
              <a:buSzPct val="100000"/>
              <a:buFont typeface="Arial" pitchFamily="34" charset="0"/>
              <a:buChar char="•"/>
            </a:pPr>
            <a:r>
              <a:rPr lang="en-US" sz="2400" dirty="0" smtClean="0">
                <a:solidFill>
                  <a:schemeClr val="tx1"/>
                </a:solidFill>
              </a:rPr>
              <a:t>Why Measuring Quality?</a:t>
            </a:r>
          </a:p>
          <a:p>
            <a:pPr marL="274320" indent="-274320">
              <a:spcBef>
                <a:spcPts val="600"/>
              </a:spcBef>
              <a:buClrTx/>
              <a:buSzPct val="100000"/>
              <a:buFont typeface="Arial" pitchFamily="34" charset="0"/>
              <a:buChar char="•"/>
            </a:pPr>
            <a:r>
              <a:rPr lang="en-US" sz="2400" dirty="0" smtClean="0">
                <a:solidFill>
                  <a:schemeClr val="tx1"/>
                </a:solidFill>
              </a:rPr>
              <a:t>McCall’s Quality Factors and Criteria</a:t>
            </a:r>
          </a:p>
          <a:p>
            <a:pPr marL="274320" indent="-274320">
              <a:spcBef>
                <a:spcPts val="600"/>
              </a:spcBef>
              <a:buClrTx/>
              <a:buSzPct val="100000"/>
              <a:buFont typeface="Arial" pitchFamily="34" charset="0"/>
              <a:buChar char="•"/>
            </a:pPr>
            <a:r>
              <a:rPr lang="en-US" sz="2400" dirty="0" smtClean="0">
                <a:solidFill>
                  <a:schemeClr val="tx1"/>
                </a:solidFill>
              </a:rPr>
              <a:t>The ISO-9126 </a:t>
            </a:r>
            <a:r>
              <a:rPr lang="en-US" sz="2400" dirty="0" smtClean="0">
                <a:solidFill>
                  <a:schemeClr val="tx1"/>
                </a:solidFill>
              </a:rPr>
              <a:t>Quality Framework </a:t>
            </a:r>
            <a:endParaRPr lang="en-US" sz="2400" dirty="0">
              <a:solidFill>
                <a:schemeClr val="tx1"/>
              </a:solidFill>
            </a:endParaRPr>
          </a:p>
        </p:txBody>
      </p:sp>
    </p:spTree>
    <p:extLst>
      <p:ext uri="{BB962C8B-B14F-4D97-AF65-F5344CB8AC3E}">
        <p14:creationId xmlns:p14="http://schemas.microsoft.com/office/powerpoint/2010/main" xmlns=""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ISO-9126 Quality Framework</a:t>
            </a:r>
            <a:endParaRPr lang="en-US" sz="4000" b="1" dirty="0">
              <a:latin typeface="+mn-lt"/>
            </a:endParaRPr>
          </a:p>
        </p:txBody>
      </p:sp>
      <p:sp>
        <p:nvSpPr>
          <p:cNvPr id="4" name="Rectangle 3"/>
          <p:cNvSpPr/>
          <p:nvPr/>
        </p:nvSpPr>
        <p:spPr>
          <a:xfrm>
            <a:off x="261257" y="2152653"/>
            <a:ext cx="8595360" cy="4154984"/>
          </a:xfrm>
          <a:prstGeom prst="rect">
            <a:avLst/>
          </a:prstGeom>
        </p:spPr>
        <p:txBody>
          <a:bodyPr wrap="square">
            <a:spAutoFit/>
          </a:bodyPr>
          <a:lstStyle/>
          <a:p>
            <a:pPr marL="342900" lvl="1" indent="-342900">
              <a:buFont typeface="Wingdings" pitchFamily="2" charset="2"/>
              <a:buChar char="§"/>
            </a:pPr>
            <a:r>
              <a:rPr lang="en-US" sz="2400" b="1" dirty="0" smtClean="0">
                <a:solidFill>
                  <a:srgbClr val="FF0000"/>
                </a:solidFill>
              </a:rPr>
              <a:t>ISO ==&gt; International Organization for Standardization </a:t>
            </a:r>
          </a:p>
          <a:p>
            <a:pPr marL="342900" lvl="1" indent="-342900">
              <a:buFont typeface="Wingdings" pitchFamily="2" charset="2"/>
              <a:buChar char="§"/>
            </a:pPr>
            <a:r>
              <a:rPr lang="en-US" sz="2400" b="1" dirty="0" smtClean="0">
                <a:solidFill>
                  <a:srgbClr val="0000FF"/>
                </a:solidFill>
              </a:rPr>
              <a:t>ISO-9126</a:t>
            </a:r>
            <a:r>
              <a:rPr lang="en-US" sz="2400" dirty="0" smtClean="0">
                <a:solidFill>
                  <a:srgbClr val="0000FF"/>
                </a:solidFill>
              </a:rPr>
              <a:t>:</a:t>
            </a:r>
            <a:r>
              <a:rPr lang="en-US" sz="2400" dirty="0" smtClean="0"/>
              <a:t> </a:t>
            </a:r>
          </a:p>
          <a:p>
            <a:pPr marL="742950" lvl="2" indent="-342900">
              <a:buFont typeface="Arial" pitchFamily="34" charset="0"/>
              <a:buChar char="•"/>
            </a:pPr>
            <a:r>
              <a:rPr lang="en-US" sz="2400" dirty="0" smtClean="0"/>
              <a:t>ISO-9126 is an international standard for the evaluation of software. </a:t>
            </a:r>
          </a:p>
          <a:p>
            <a:pPr marL="742950" lvl="2" indent="-342900">
              <a:buFont typeface="Arial" pitchFamily="34" charset="0"/>
              <a:buChar char="•"/>
            </a:pPr>
            <a:r>
              <a:rPr lang="en-US" sz="2400" dirty="0" smtClean="0"/>
              <a:t>The mostly influential one in the software engineering community today.</a:t>
            </a:r>
          </a:p>
          <a:p>
            <a:pPr marL="742950" lvl="2" indent="-342900">
              <a:buFont typeface="Arial" pitchFamily="34" charset="0"/>
              <a:buChar char="•"/>
            </a:pPr>
            <a:r>
              <a:rPr lang="en-US" sz="2400" dirty="0" smtClean="0"/>
              <a:t>Provides a hierarchical framework for quality definition, organized into quality characteristics and sub-characteristics</a:t>
            </a:r>
          </a:p>
          <a:p>
            <a:pPr marL="742950" lvl="2" indent="-342900">
              <a:buFont typeface="Arial" pitchFamily="34" charset="0"/>
              <a:buChar char="•"/>
            </a:pPr>
            <a:r>
              <a:rPr lang="en-US" sz="2400" i="1" dirty="0" smtClean="0">
                <a:solidFill>
                  <a:srgbClr val="0000FF"/>
                </a:solidFill>
              </a:rPr>
              <a:t>Six top-level quality characteristics</a:t>
            </a:r>
            <a:r>
              <a:rPr lang="en-US" sz="2400" dirty="0" smtClean="0"/>
              <a:t>,  each associated with its own exclusive(non-overlapping) </a:t>
            </a:r>
            <a:r>
              <a:rPr lang="en-US" sz="2400" dirty="0" smtClean="0">
                <a:solidFill>
                  <a:srgbClr val="0000FF"/>
                </a:solidFill>
              </a:rPr>
              <a:t>sub-characteristics </a:t>
            </a:r>
          </a:p>
          <a:p>
            <a:pPr marL="742950" lvl="2" indent="-342900"/>
            <a:endParaRPr lang="en-US" sz="2400" dirty="0" smtClean="0">
              <a:solidFill>
                <a:srgbClr val="0000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dirty="0" smtClean="0">
                <a:latin typeface="+mn-lt"/>
              </a:rPr>
              <a:t>Six Quality Characteristics of ISO 9126</a:t>
            </a:r>
            <a:endParaRPr lang="en-US" sz="3200" b="1" dirty="0">
              <a:latin typeface="+mn-lt"/>
            </a:endParaRPr>
          </a:p>
        </p:txBody>
      </p:sp>
      <p:sp>
        <p:nvSpPr>
          <p:cNvPr id="4" name="Rectangle 3"/>
          <p:cNvSpPr/>
          <p:nvPr/>
        </p:nvSpPr>
        <p:spPr>
          <a:xfrm>
            <a:off x="421341" y="2151027"/>
            <a:ext cx="8356899" cy="3693319"/>
          </a:xfrm>
          <a:prstGeom prst="rect">
            <a:avLst/>
          </a:prstGeom>
        </p:spPr>
        <p:txBody>
          <a:bodyPr wrap="square">
            <a:spAutoFit/>
          </a:bodyPr>
          <a:lstStyle/>
          <a:p>
            <a:pPr marL="274320" indent="-274320">
              <a:spcBef>
                <a:spcPts val="600"/>
              </a:spcBef>
              <a:buFont typeface="Wingdings" pitchFamily="2" charset="2"/>
              <a:buChar char="§"/>
            </a:pPr>
            <a:r>
              <a:rPr lang="en-US" sz="2800" dirty="0" smtClean="0"/>
              <a:t>The ISO-9126 software quality model identifies 6 main quality characteristics :</a:t>
            </a:r>
            <a:endParaRPr lang="en-US" sz="2800" dirty="0" smtClean="0">
              <a:solidFill>
                <a:srgbClr val="0000FF"/>
              </a:solidFill>
            </a:endParaRPr>
          </a:p>
          <a:p>
            <a:pPr marL="1188720" lvl="3" indent="-457200">
              <a:spcBef>
                <a:spcPts val="600"/>
              </a:spcBef>
              <a:buFont typeface="Calibri" pitchFamily="34" charset="0"/>
              <a:buAutoNum type="arabicParenR"/>
            </a:pPr>
            <a:r>
              <a:rPr lang="en-US" sz="2400" b="1" dirty="0" smtClean="0">
                <a:solidFill>
                  <a:srgbClr val="FF0000"/>
                </a:solidFill>
              </a:rPr>
              <a:t>Functionality</a:t>
            </a:r>
            <a:r>
              <a:rPr lang="en-US" sz="2400" dirty="0" smtClean="0"/>
              <a:t> </a:t>
            </a:r>
            <a:r>
              <a:rPr lang="en-US" sz="2400" dirty="0" smtClean="0">
                <a:solidFill>
                  <a:srgbClr val="0000FF"/>
                </a:solidFill>
                <a:sym typeface="Wingdings" pitchFamily="2" charset="2"/>
              </a:rPr>
              <a:t>==&gt; </a:t>
            </a:r>
            <a:r>
              <a:rPr lang="en-US" sz="2400" dirty="0" smtClean="0">
                <a:solidFill>
                  <a:srgbClr val="0000FF"/>
                </a:solidFill>
              </a:rPr>
              <a:t>what is needed</a:t>
            </a:r>
            <a:r>
              <a:rPr lang="en-US" sz="2400" dirty="0" smtClean="0">
                <a:solidFill>
                  <a:srgbClr val="0000FF"/>
                </a:solidFill>
              </a:rPr>
              <a:t>? </a:t>
            </a:r>
            <a:endParaRPr lang="en-US" sz="2400" dirty="0" smtClean="0"/>
          </a:p>
          <a:p>
            <a:pPr marL="1188720" lvl="3" indent="-457200">
              <a:spcBef>
                <a:spcPts val="600"/>
              </a:spcBef>
              <a:buFont typeface="Calibri" pitchFamily="34" charset="0"/>
              <a:buAutoNum type="arabicParenR"/>
            </a:pPr>
            <a:r>
              <a:rPr lang="en-US" sz="2400" b="1" dirty="0" smtClean="0">
                <a:solidFill>
                  <a:srgbClr val="FF0000"/>
                </a:solidFill>
              </a:rPr>
              <a:t>Reliability</a:t>
            </a:r>
            <a:r>
              <a:rPr lang="en-US" sz="2400" dirty="0" smtClean="0"/>
              <a:t>	</a:t>
            </a:r>
            <a:r>
              <a:rPr lang="en-US" sz="2400" b="1" dirty="0" smtClean="0">
                <a:solidFill>
                  <a:srgbClr val="0000FF"/>
                </a:solidFill>
                <a:sym typeface="Wingdings" pitchFamily="2" charset="2"/>
              </a:rPr>
              <a:t> </a:t>
            </a:r>
            <a:r>
              <a:rPr lang="en-US" sz="2400" b="1" dirty="0" smtClean="0">
                <a:solidFill>
                  <a:srgbClr val="0000FF"/>
                </a:solidFill>
                <a:sym typeface="Wingdings" pitchFamily="2" charset="2"/>
              </a:rPr>
              <a:t>==&gt;</a:t>
            </a:r>
            <a:r>
              <a:rPr lang="en-US" sz="2400" b="1" dirty="0" smtClean="0">
                <a:solidFill>
                  <a:srgbClr val="0000FF"/>
                </a:solidFill>
              </a:rPr>
              <a:t> </a:t>
            </a:r>
            <a:r>
              <a:rPr lang="en-US" sz="2400" dirty="0" smtClean="0">
                <a:solidFill>
                  <a:srgbClr val="0000FF"/>
                </a:solidFill>
              </a:rPr>
              <a:t>function </a:t>
            </a:r>
            <a:r>
              <a:rPr lang="en-US" sz="2400" dirty="0" smtClean="0">
                <a:solidFill>
                  <a:srgbClr val="0000FF"/>
                </a:solidFill>
              </a:rPr>
              <a:t>correctly </a:t>
            </a:r>
            <a:endParaRPr lang="en-US" sz="2400" dirty="0" smtClean="0"/>
          </a:p>
          <a:p>
            <a:pPr marL="1188720" lvl="3" indent="-457200">
              <a:spcBef>
                <a:spcPts val="600"/>
              </a:spcBef>
              <a:buFont typeface="Calibri" pitchFamily="34" charset="0"/>
              <a:buAutoNum type="arabicParenR"/>
            </a:pPr>
            <a:r>
              <a:rPr lang="en-US" sz="2400" b="1" dirty="0" smtClean="0">
                <a:solidFill>
                  <a:srgbClr val="FF0000"/>
                </a:solidFill>
              </a:rPr>
              <a:t>Usability</a:t>
            </a:r>
            <a:r>
              <a:rPr lang="en-US" sz="2400" dirty="0" smtClean="0"/>
              <a:t>	</a:t>
            </a:r>
            <a:r>
              <a:rPr lang="en-US" sz="2400" b="1" dirty="0" smtClean="0">
                <a:solidFill>
                  <a:srgbClr val="0000FF"/>
                </a:solidFill>
                <a:sym typeface="Wingdings" pitchFamily="2" charset="2"/>
              </a:rPr>
              <a:t> ==&gt; </a:t>
            </a:r>
            <a:r>
              <a:rPr lang="en-US" sz="2400" dirty="0" smtClean="0">
                <a:solidFill>
                  <a:srgbClr val="0000FF"/>
                </a:solidFill>
              </a:rPr>
              <a:t>effort to </a:t>
            </a:r>
            <a:r>
              <a:rPr lang="en-US" sz="2400" dirty="0" smtClean="0">
                <a:solidFill>
                  <a:srgbClr val="0000FF"/>
                </a:solidFill>
              </a:rPr>
              <a:t>use </a:t>
            </a:r>
            <a:endParaRPr lang="en-US" sz="2400" dirty="0" smtClean="0"/>
          </a:p>
          <a:p>
            <a:pPr marL="1188720" lvl="3" indent="-457200">
              <a:spcBef>
                <a:spcPts val="600"/>
              </a:spcBef>
              <a:buFont typeface="Calibri" pitchFamily="34" charset="0"/>
              <a:buAutoNum type="arabicParenR"/>
            </a:pPr>
            <a:r>
              <a:rPr lang="en-US" sz="2400" b="1" dirty="0" smtClean="0">
                <a:solidFill>
                  <a:srgbClr val="FF0000"/>
                </a:solidFill>
              </a:rPr>
              <a:t>Efficiency</a:t>
            </a:r>
            <a:r>
              <a:rPr lang="en-US" sz="2400" dirty="0" smtClean="0"/>
              <a:t>	</a:t>
            </a:r>
            <a:r>
              <a:rPr lang="en-US" sz="2400" dirty="0" smtClean="0">
                <a:solidFill>
                  <a:srgbClr val="0000FF"/>
                </a:solidFill>
                <a:sym typeface="Wingdings" pitchFamily="2" charset="2"/>
              </a:rPr>
              <a:t> ==&gt; resource </a:t>
            </a:r>
            <a:r>
              <a:rPr lang="en-US" sz="2400" dirty="0" smtClean="0">
                <a:solidFill>
                  <a:srgbClr val="0000FF"/>
                </a:solidFill>
                <a:sym typeface="Wingdings" pitchFamily="2" charset="2"/>
              </a:rPr>
              <a:t>needed </a:t>
            </a:r>
            <a:endParaRPr lang="en-US" sz="2400" dirty="0" smtClean="0"/>
          </a:p>
          <a:p>
            <a:pPr marL="1188720" lvl="3" indent="-457200">
              <a:spcBef>
                <a:spcPts val="600"/>
              </a:spcBef>
              <a:buFont typeface="Calibri" pitchFamily="34" charset="0"/>
              <a:buAutoNum type="arabicParenR"/>
            </a:pPr>
            <a:r>
              <a:rPr lang="en-US" sz="2400" b="1" dirty="0" smtClean="0">
                <a:solidFill>
                  <a:srgbClr val="FF0000"/>
                </a:solidFill>
              </a:rPr>
              <a:t>Maintainability</a:t>
            </a:r>
            <a:r>
              <a:rPr lang="en-US" sz="2400" dirty="0" smtClean="0"/>
              <a:t> </a:t>
            </a:r>
            <a:r>
              <a:rPr lang="en-US" sz="2400" dirty="0" smtClean="0">
                <a:solidFill>
                  <a:srgbClr val="0000FF"/>
                </a:solidFill>
                <a:sym typeface="Wingdings" pitchFamily="2" charset="2"/>
              </a:rPr>
              <a:t>==&gt; </a:t>
            </a:r>
            <a:r>
              <a:rPr lang="en-US" sz="2400" dirty="0" smtClean="0">
                <a:solidFill>
                  <a:srgbClr val="0000FF"/>
                </a:solidFill>
                <a:sym typeface="Wingdings" pitchFamily="2" charset="2"/>
              </a:rPr>
              <a:t>correct/adapt/improve </a:t>
            </a:r>
            <a:endParaRPr lang="en-US" sz="2400" dirty="0" smtClean="0"/>
          </a:p>
          <a:p>
            <a:pPr marL="1188720" lvl="3" indent="-457200">
              <a:spcBef>
                <a:spcPts val="600"/>
              </a:spcBef>
              <a:buFont typeface="Calibri" pitchFamily="34" charset="0"/>
              <a:buAutoNum type="arabicParenR"/>
            </a:pPr>
            <a:r>
              <a:rPr lang="en-US" sz="2400" b="1" dirty="0" smtClean="0">
                <a:solidFill>
                  <a:srgbClr val="FF0000"/>
                </a:solidFill>
              </a:rPr>
              <a:t>Portability</a:t>
            </a:r>
            <a:r>
              <a:rPr lang="en-US" sz="2400" dirty="0" smtClean="0"/>
              <a:t> 	</a:t>
            </a:r>
            <a:r>
              <a:rPr lang="en-US" sz="2400" dirty="0" smtClean="0">
                <a:solidFill>
                  <a:srgbClr val="0000FF"/>
                </a:solidFill>
              </a:rPr>
              <a:t> ==&gt; </a:t>
            </a:r>
            <a:r>
              <a:rPr lang="en-US" sz="2400" dirty="0" smtClean="0">
                <a:solidFill>
                  <a:srgbClr val="0000FF"/>
                </a:solidFill>
                <a:sym typeface="Wingdings" pitchFamily="2" charset="2"/>
              </a:rPr>
              <a:t>one environment to </a:t>
            </a:r>
            <a:r>
              <a:rPr lang="en-US" sz="2400" dirty="0" smtClean="0">
                <a:solidFill>
                  <a:srgbClr val="0000FF"/>
                </a:solidFill>
                <a:sym typeface="Wingdings" pitchFamily="2" charset="2"/>
              </a:rPr>
              <a:t>another </a:t>
            </a:r>
            <a:endParaRPr lang="en-US" sz="24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623351" y="1681918"/>
            <a:ext cx="7895007" cy="1015663"/>
          </a:xfrm>
          <a:prstGeom prst="rect">
            <a:avLst/>
          </a:prstGeom>
          <a:noFill/>
        </p:spPr>
        <p:txBody>
          <a:bodyPr wrap="square" rtlCol="0">
            <a:spAutoFit/>
          </a:bodyPr>
          <a:lstStyle/>
          <a:p>
            <a:pPr marL="285750" indent="-285750">
              <a:buFont typeface="Wingdings" panose="05000000000000000000" pitchFamily="2" charset="2"/>
              <a:buChar char="§"/>
              <a:defRPr/>
            </a:pPr>
            <a:r>
              <a:rPr lang="en-US" sz="2000" dirty="0" smtClean="0"/>
              <a:t>Software Quality Engineering: Testing, Quality Assurance and Quantifiable Improvement, by Jeff </a:t>
            </a:r>
            <a:r>
              <a:rPr lang="en-US" sz="2000" dirty="0" err="1" smtClean="0"/>
              <a:t>Tian</a:t>
            </a:r>
            <a:endParaRPr lang="en-US" sz="2000" dirty="0" smtClean="0"/>
          </a:p>
          <a:p>
            <a:pPr marL="285750" indent="-285750">
              <a:buFont typeface="Wingdings" panose="05000000000000000000" pitchFamily="2" charset="2"/>
              <a:buChar char="§"/>
              <a:defRPr/>
            </a:pPr>
            <a:endParaRPr lang="en-GB" sz="2000" dirty="0" smtClean="0"/>
          </a:p>
        </p:txBody>
      </p:sp>
    </p:spTree>
    <p:extLst>
      <p:ext uri="{BB962C8B-B14F-4D97-AF65-F5344CB8AC3E}">
        <p14:creationId xmlns:p14="http://schemas.microsoft.com/office/powerpoint/2010/main" xmlns="" val="1923382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xmlns="" id="{5B69590A-0F27-460B-8CF7-B418C91383C5}"/>
              </a:ext>
            </a:extLst>
          </p:cNvPr>
          <p:cNvSpPr txBox="1"/>
          <p:nvPr/>
        </p:nvSpPr>
        <p:spPr>
          <a:xfrm>
            <a:off x="623351" y="1681918"/>
            <a:ext cx="7895007" cy="3170099"/>
          </a:xfrm>
          <a:prstGeom prst="rect">
            <a:avLst/>
          </a:prstGeom>
          <a:noFill/>
        </p:spPr>
        <p:txBody>
          <a:bodyPr wrap="square" rtlCol="0">
            <a:spAutoFit/>
          </a:bodyPr>
          <a:lstStyle/>
          <a:p>
            <a:pPr marL="457200" lvl="0" indent="-457200">
              <a:buFont typeface="+mj-lt"/>
              <a:buAutoNum type="arabicPeriod"/>
            </a:pPr>
            <a:r>
              <a:rPr lang="en-US" sz="2000" i="1" dirty="0" smtClean="0"/>
              <a:t>Software </a:t>
            </a:r>
            <a:r>
              <a:rPr lang="en-US" sz="2000" i="1" dirty="0" smtClean="0"/>
              <a:t>Testing and Quality Assurance: Theory and Practice</a:t>
            </a:r>
            <a:r>
              <a:rPr lang="en-US" sz="2000" dirty="0" smtClean="0"/>
              <a:t>, by </a:t>
            </a:r>
            <a:r>
              <a:rPr lang="en-US" sz="2000" dirty="0" err="1" smtClean="0"/>
              <a:t>Kshirasagar</a:t>
            </a:r>
            <a:r>
              <a:rPr lang="en-US" sz="2000" dirty="0" smtClean="0"/>
              <a:t> </a:t>
            </a:r>
            <a:r>
              <a:rPr lang="en-US" sz="2000" dirty="0" err="1" smtClean="0"/>
              <a:t>Naik</a:t>
            </a:r>
            <a:r>
              <a:rPr lang="en-US" sz="2000" dirty="0" smtClean="0"/>
              <a:t>, </a:t>
            </a:r>
            <a:r>
              <a:rPr lang="en-US" sz="2000" dirty="0" err="1" smtClean="0"/>
              <a:t>Priyadarshi</a:t>
            </a:r>
            <a:r>
              <a:rPr lang="en-US" sz="2000" dirty="0" smtClean="0"/>
              <a:t> </a:t>
            </a:r>
            <a:r>
              <a:rPr lang="en-US" sz="2000" dirty="0" err="1" smtClean="0"/>
              <a:t>Tripathy</a:t>
            </a:r>
            <a:endParaRPr lang="en-US" sz="2000" dirty="0" smtClean="0"/>
          </a:p>
          <a:p>
            <a:pPr marL="457200" lvl="0" indent="-457200">
              <a:buFont typeface="+mj-lt"/>
              <a:buAutoNum type="arabicPeriod"/>
            </a:pPr>
            <a:r>
              <a:rPr lang="en-US" sz="2000" i="1" dirty="0" smtClean="0"/>
              <a:t>Software Quality Assurance: From Theory to Implementation</a:t>
            </a:r>
            <a:r>
              <a:rPr lang="en-US" sz="2000" dirty="0" smtClean="0"/>
              <a:t>, by Daniel </a:t>
            </a:r>
            <a:r>
              <a:rPr lang="en-US" sz="2000" dirty="0" err="1" smtClean="0"/>
              <a:t>Galin</a:t>
            </a:r>
            <a:endParaRPr lang="en-US" sz="2000" dirty="0" smtClean="0"/>
          </a:p>
          <a:p>
            <a:pPr marL="457200" lvl="0" indent="-457200">
              <a:buFont typeface="+mj-lt"/>
              <a:buAutoNum type="arabicPeriod"/>
            </a:pPr>
            <a:r>
              <a:rPr lang="en-US" sz="2000" i="1" dirty="0" smtClean="0"/>
              <a:t>Software Testing and Continuous Quality Improvement</a:t>
            </a:r>
            <a:r>
              <a:rPr lang="en-US" sz="2000" dirty="0" smtClean="0"/>
              <a:t>, by William E. Lewis</a:t>
            </a:r>
          </a:p>
          <a:p>
            <a:pPr marL="457200" lvl="0" indent="-457200">
              <a:buFont typeface="+mj-lt"/>
              <a:buAutoNum type="arabicPeriod"/>
            </a:pPr>
            <a:r>
              <a:rPr lang="en-US" sz="2000" i="1" dirty="0" smtClean="0"/>
              <a:t>The Art of Software Testing</a:t>
            </a:r>
            <a:r>
              <a:rPr lang="en-US" sz="2000" dirty="0" smtClean="0"/>
              <a:t>, by </a:t>
            </a:r>
            <a:r>
              <a:rPr lang="en-US" sz="2000" dirty="0" err="1" smtClean="0"/>
              <a:t>Glenford</a:t>
            </a:r>
            <a:r>
              <a:rPr lang="en-US" sz="2000" dirty="0" smtClean="0"/>
              <a:t> J. Myers, Corey Sandler and Tom </a:t>
            </a:r>
            <a:r>
              <a:rPr lang="en-US" sz="2000" dirty="0" err="1" smtClean="0"/>
              <a:t>Badgett</a:t>
            </a:r>
            <a:endParaRPr lang="en-US" sz="2000" dirty="0" smtClean="0"/>
          </a:p>
          <a:p>
            <a:pPr marL="457200" lvl="0" indent="-457200">
              <a:buFont typeface="+mj-lt"/>
              <a:buAutoNum type="arabicPeriod"/>
            </a:pPr>
            <a:r>
              <a:rPr lang="en-US" sz="2000" i="1" dirty="0" smtClean="0"/>
              <a:t>Software Testing Fundamentals: Methods and Metrics </a:t>
            </a:r>
            <a:r>
              <a:rPr lang="en-US" sz="2000" dirty="0" smtClean="0"/>
              <a:t>by </a:t>
            </a:r>
            <a:r>
              <a:rPr lang="en-US" sz="2000" dirty="0" err="1" smtClean="0"/>
              <a:t>Marnie</a:t>
            </a:r>
            <a:r>
              <a:rPr lang="en-US" sz="2000" dirty="0" smtClean="0"/>
              <a:t> L. Hutcheson</a:t>
            </a:r>
            <a:endParaRPr lang="en-US" sz="2000" dirty="0"/>
          </a:p>
        </p:txBody>
      </p:sp>
    </p:spTree>
    <p:extLst>
      <p:ext uri="{BB962C8B-B14F-4D97-AF65-F5344CB8AC3E}">
        <p14:creationId xmlns:p14="http://schemas.microsoft.com/office/powerpoint/2010/main" xmlns=""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mn-lt"/>
              </a:rPr>
              <a:t>Objectives and </a:t>
            </a:r>
            <a:r>
              <a:rPr lang="en-US" sz="4400" dirty="0" smtClean="0">
                <a:latin typeface="+mn-lt"/>
              </a:rPr>
              <a:t>Outcomes</a:t>
            </a:r>
            <a:endParaRPr lang="en-US" dirty="0">
              <a:latin typeface="+mn-lt"/>
            </a:endParaRPr>
          </a:p>
        </p:txBody>
      </p:sp>
      <p:sp>
        <p:nvSpPr>
          <p:cNvPr id="4" name="TextBox 3"/>
          <p:cNvSpPr txBox="1"/>
          <p:nvPr/>
        </p:nvSpPr>
        <p:spPr>
          <a:xfrm>
            <a:off x="421341" y="1985557"/>
            <a:ext cx="8395113" cy="3570208"/>
          </a:xfrm>
          <a:prstGeom prst="rect">
            <a:avLst/>
          </a:prstGeom>
          <a:noFill/>
        </p:spPr>
        <p:txBody>
          <a:bodyPr wrap="square" rtlCol="0">
            <a:spAutoFit/>
          </a:bodyPr>
          <a:lstStyle/>
          <a:p>
            <a:pPr marL="274320" indent="-274320">
              <a:spcBef>
                <a:spcPts val="600"/>
              </a:spcBef>
              <a:buClrTx/>
              <a:buSzPct val="100000"/>
              <a:buFont typeface="Arial" pitchFamily="34" charset="0"/>
              <a:buChar char="•"/>
            </a:pPr>
            <a:r>
              <a:rPr lang="en-US" sz="2400" b="1" dirty="0" smtClean="0">
                <a:solidFill>
                  <a:srgbClr val="FF0000"/>
                </a:solidFill>
              </a:rPr>
              <a:t>Objectives</a:t>
            </a:r>
            <a:r>
              <a:rPr lang="en-US" sz="2400" dirty="0" smtClean="0"/>
              <a:t>: To understand </a:t>
            </a:r>
            <a:r>
              <a:rPr lang="en-US" sz="2400" dirty="0" smtClean="0"/>
              <a:t>the term software quality, different perspectives and expectations of quality, different views of quality, the need for measuring quality, </a:t>
            </a:r>
            <a:r>
              <a:rPr lang="en-US" sz="2400" dirty="0" smtClean="0"/>
              <a:t>McCall’s Quality Factors and </a:t>
            </a:r>
            <a:r>
              <a:rPr lang="en-US" sz="2400" dirty="0" smtClean="0"/>
              <a:t>Criteria, The </a:t>
            </a:r>
            <a:r>
              <a:rPr lang="en-US" sz="2400" dirty="0" smtClean="0"/>
              <a:t>ISO-9126 Quality </a:t>
            </a:r>
            <a:r>
              <a:rPr lang="en-US" sz="2400" dirty="0" smtClean="0"/>
              <a:t>Framework.</a:t>
            </a:r>
          </a:p>
          <a:p>
            <a:pPr marL="274320" indent="-274320">
              <a:spcBef>
                <a:spcPts val="600"/>
              </a:spcBef>
              <a:buClrTx/>
              <a:buSzPct val="100000"/>
              <a:buFont typeface="Arial" pitchFamily="34" charset="0"/>
              <a:buChar char="•"/>
            </a:pPr>
            <a:endParaRPr lang="en-US" sz="2400" dirty="0" smtClean="0"/>
          </a:p>
          <a:p>
            <a:pPr marL="274320" indent="-274320">
              <a:spcBef>
                <a:spcPts val="600"/>
              </a:spcBef>
              <a:buFont typeface="Arial" pitchFamily="34" charset="0"/>
              <a:buChar char="•"/>
            </a:pPr>
            <a:r>
              <a:rPr lang="en-US" sz="2400" b="1" dirty="0" smtClean="0">
                <a:solidFill>
                  <a:srgbClr val="FF0000"/>
                </a:solidFill>
              </a:rPr>
              <a:t>Outcomes</a:t>
            </a:r>
            <a:r>
              <a:rPr lang="en-US" sz="2400" dirty="0" smtClean="0"/>
              <a:t>: Students are expected to be able to </a:t>
            </a:r>
            <a:r>
              <a:rPr lang="en-US" sz="2400" dirty="0" smtClean="0"/>
              <a:t>explain software quality and different perspectives and expectations of quality, be able to explain the five views of quality, be able to explain the major six quality characteristics of ISO 9126 model.</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Software Quality</a:t>
            </a:r>
            <a:endParaRPr lang="en-US" dirty="0">
              <a:latin typeface="+mn-lt"/>
            </a:endParaRPr>
          </a:p>
        </p:txBody>
      </p:sp>
      <p:sp>
        <p:nvSpPr>
          <p:cNvPr id="4" name="Rectangle 3"/>
          <p:cNvSpPr/>
          <p:nvPr/>
        </p:nvSpPr>
        <p:spPr>
          <a:xfrm>
            <a:off x="182880" y="2060478"/>
            <a:ext cx="8621486" cy="4093428"/>
          </a:xfrm>
          <a:prstGeom prst="rect">
            <a:avLst/>
          </a:prstGeom>
        </p:spPr>
        <p:txBody>
          <a:bodyPr wrap="square">
            <a:spAutoFit/>
          </a:bodyPr>
          <a:lstStyle/>
          <a:p>
            <a:pPr marL="274320" indent="-274320">
              <a:spcBef>
                <a:spcPts val="600"/>
              </a:spcBef>
              <a:buFont typeface="Wingdings" pitchFamily="2" charset="2"/>
              <a:buChar char="§"/>
            </a:pPr>
            <a:r>
              <a:rPr lang="en-US" sz="2400" dirty="0" smtClean="0">
                <a:solidFill>
                  <a:srgbClr val="FF0000"/>
                </a:solidFill>
              </a:rPr>
              <a:t>What is software quality?</a:t>
            </a:r>
          </a:p>
          <a:p>
            <a:pPr marL="274320" indent="-274320">
              <a:spcBef>
                <a:spcPts val="600"/>
              </a:spcBef>
            </a:pPr>
            <a:r>
              <a:rPr lang="en-US" sz="2400" dirty="0" smtClean="0">
                <a:sym typeface="Wingdings" pitchFamily="2" charset="2"/>
              </a:rPr>
              <a:t>	</a:t>
            </a:r>
            <a:r>
              <a:rPr lang="en-US" sz="2400" dirty="0" smtClean="0"/>
              <a:t>Many different answers, depending on whom you ask, under what circumstances, for what kind of software systems, and so on…</a:t>
            </a:r>
          </a:p>
          <a:p>
            <a:pPr marL="274320" indent="-274320">
              <a:spcBef>
                <a:spcPts val="600"/>
              </a:spcBef>
              <a:buFont typeface="Wingdings" pitchFamily="2" charset="2"/>
              <a:buChar char="§"/>
            </a:pPr>
            <a:r>
              <a:rPr lang="en-US" sz="2400" dirty="0" smtClean="0">
                <a:solidFill>
                  <a:srgbClr val="0000FF"/>
                </a:solidFill>
              </a:rPr>
              <a:t>Alternative question</a:t>
            </a:r>
            <a:r>
              <a:rPr lang="en-US" sz="2400" dirty="0" smtClean="0"/>
              <a:t>: </a:t>
            </a:r>
            <a:r>
              <a:rPr lang="en-US" sz="2400" dirty="0" smtClean="0">
                <a:solidFill>
                  <a:srgbClr val="FF0000"/>
                </a:solidFill>
              </a:rPr>
              <a:t>“What are the characteristics for high-</a:t>
            </a:r>
          </a:p>
          <a:p>
            <a:pPr marL="274320" indent="-274320">
              <a:spcBef>
                <a:spcPts val="600"/>
              </a:spcBef>
            </a:pPr>
            <a:r>
              <a:rPr lang="en-US" sz="2400" dirty="0" smtClean="0">
                <a:solidFill>
                  <a:srgbClr val="FF0000"/>
                </a:solidFill>
              </a:rPr>
              <a:t>	quality </a:t>
            </a:r>
            <a:r>
              <a:rPr lang="en-US" sz="2400" dirty="0" smtClean="0">
                <a:solidFill>
                  <a:srgbClr val="FF0000"/>
                </a:solidFill>
              </a:rPr>
              <a:t>software?”</a:t>
            </a:r>
          </a:p>
          <a:p>
            <a:pPr marL="274320" indent="-274320">
              <a:spcBef>
                <a:spcPts val="600"/>
              </a:spcBef>
            </a:pPr>
            <a:r>
              <a:rPr lang="en-US" sz="2400" dirty="0" smtClean="0">
                <a:sym typeface="Wingdings" pitchFamily="2" charset="2"/>
              </a:rPr>
              <a:t>	 </a:t>
            </a:r>
            <a:r>
              <a:rPr lang="en-US" sz="2400" dirty="0" smtClean="0"/>
              <a:t>Need to examine different perspectives and expectations of user as well as other people involved with the development, management, marketing, and maintenance of the software products. </a:t>
            </a:r>
            <a:r>
              <a:rPr lang="en-US" sz="2400" dirty="0" smtClean="0"/>
              <a:t> </a:t>
            </a:r>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mn-lt"/>
              </a:rPr>
              <a:t>Quality: Perspectives and Expectations</a:t>
            </a:r>
            <a:endParaRPr lang="en-US" sz="3200" dirty="0">
              <a:latin typeface="+mn-lt"/>
            </a:endParaRPr>
          </a:p>
        </p:txBody>
      </p:sp>
      <p:sp>
        <p:nvSpPr>
          <p:cNvPr id="5" name="Content Placeholder 2">
            <a:extLst>
              <a:ext uri="{FF2B5EF4-FFF2-40B4-BE49-F238E27FC236}">
                <a16:creationId xmlns:a16="http://schemas.microsoft.com/office/drawing/2014/main" xmlns="" id="{1388E589-21C0-4F7A-AE7B-620EEFE5900D}"/>
              </a:ext>
            </a:extLst>
          </p:cNvPr>
          <p:cNvSpPr txBox="1">
            <a:spLocks/>
          </p:cNvSpPr>
          <p:nvPr/>
        </p:nvSpPr>
        <p:spPr>
          <a:xfrm>
            <a:off x="356027" y="2194557"/>
            <a:ext cx="8368698" cy="372207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ClrTx/>
              <a:buSzPct val="100000"/>
              <a:buFont typeface="Arial" pitchFamily="34" charset="0"/>
              <a:buChar char="•"/>
            </a:pPr>
            <a:endParaRPr lang="en-US" sz="2800" u="sng" dirty="0" smtClean="0">
              <a:solidFill>
                <a:schemeClr val="tx1"/>
              </a:solidFill>
            </a:endParaRPr>
          </a:p>
          <a:p>
            <a:pPr>
              <a:buClrTx/>
              <a:buSzPct val="100000"/>
              <a:buFont typeface="Arial" pitchFamily="34" charset="0"/>
              <a:buChar char="•"/>
            </a:pPr>
            <a:r>
              <a:rPr lang="en-US" sz="2800" u="sng" dirty="0" smtClean="0">
                <a:solidFill>
                  <a:schemeClr val="tx1"/>
                </a:solidFill>
              </a:rPr>
              <a:t>General</a:t>
            </a:r>
            <a:r>
              <a:rPr lang="en-US" sz="2800" dirty="0" smtClean="0">
                <a:solidFill>
                  <a:schemeClr val="tx1"/>
                </a:solidFill>
              </a:rPr>
              <a:t>: “good” software quality</a:t>
            </a:r>
          </a:p>
          <a:p>
            <a:pPr>
              <a:buClrTx/>
              <a:buSzPct val="100000"/>
              <a:buFont typeface="Arial" pitchFamily="34" charset="0"/>
              <a:buChar char="•"/>
            </a:pPr>
            <a:endParaRPr lang="en-US" sz="2800" dirty="0" smtClean="0">
              <a:solidFill>
                <a:schemeClr val="tx1"/>
              </a:solidFill>
            </a:endParaRPr>
          </a:p>
          <a:p>
            <a:pPr>
              <a:buClrTx/>
              <a:buSzPct val="100000"/>
              <a:buFont typeface="Arial" pitchFamily="34" charset="0"/>
              <a:buChar char="•"/>
            </a:pPr>
            <a:r>
              <a:rPr lang="en-US" sz="2800" u="sng" dirty="0" smtClean="0">
                <a:solidFill>
                  <a:schemeClr val="tx1"/>
                </a:solidFill>
              </a:rPr>
              <a:t>Perspectives</a:t>
            </a:r>
            <a:r>
              <a:rPr lang="en-US" sz="2800" dirty="0" smtClean="0">
                <a:solidFill>
                  <a:schemeClr val="tx1"/>
                </a:solidFill>
              </a:rPr>
              <a:t>:</a:t>
            </a:r>
          </a:p>
          <a:p>
            <a:pPr>
              <a:buClrTx/>
              <a:buSzPct val="100000"/>
              <a:buNone/>
            </a:pPr>
            <a:r>
              <a:rPr lang="en-US" sz="2800" dirty="0" smtClean="0">
                <a:solidFill>
                  <a:schemeClr val="tx1"/>
                </a:solidFill>
              </a:rPr>
              <a:t>	People/subject’s </a:t>
            </a:r>
            <a:r>
              <a:rPr lang="en-US" sz="2800" dirty="0" smtClean="0">
                <a:solidFill>
                  <a:schemeClr val="tx1"/>
                </a:solidFill>
              </a:rPr>
              <a:t>view, software as object</a:t>
            </a:r>
          </a:p>
          <a:p>
            <a:pPr>
              <a:buClrTx/>
              <a:buSzPct val="100000"/>
              <a:buFont typeface="Arial" pitchFamily="34" charset="0"/>
              <a:buChar char="•"/>
            </a:pPr>
            <a:endParaRPr lang="en-US" sz="2800" dirty="0" smtClean="0">
              <a:solidFill>
                <a:schemeClr val="tx1"/>
              </a:solidFill>
            </a:endParaRPr>
          </a:p>
          <a:p>
            <a:pPr>
              <a:buClrTx/>
              <a:buSzPct val="100000"/>
              <a:buFont typeface="Arial" pitchFamily="34" charset="0"/>
              <a:buChar char="•"/>
            </a:pPr>
            <a:r>
              <a:rPr lang="en-US" sz="2800" u="sng" dirty="0" smtClean="0">
                <a:solidFill>
                  <a:schemeClr val="tx1"/>
                </a:solidFill>
              </a:rPr>
              <a:t>Expectations</a:t>
            </a:r>
            <a:r>
              <a:rPr lang="en-US" sz="2800" dirty="0" smtClean="0">
                <a:solidFill>
                  <a:schemeClr val="tx1"/>
                </a:solidFill>
              </a:rPr>
              <a:t>: quality characteristics &amp; </a:t>
            </a:r>
            <a:r>
              <a:rPr lang="en-US" sz="2800" dirty="0" smtClean="0">
                <a:solidFill>
                  <a:schemeClr val="tx1"/>
                </a:solidFill>
              </a:rPr>
              <a:t>level</a:t>
            </a:r>
            <a:endParaRPr lang="en-US" sz="2800" dirty="0" smtClean="0">
              <a:solidFill>
                <a:schemeClr val="tx1"/>
              </a:solidFill>
            </a:endParaRPr>
          </a:p>
          <a:p>
            <a:pPr>
              <a:buClrTx/>
              <a:buSzPct val="100000"/>
              <a:buNone/>
            </a:pPr>
            <a:r>
              <a:rPr lang="en-US" sz="2800" dirty="0" smtClean="0">
                <a:solidFill>
                  <a:schemeClr val="tx1"/>
                </a:solidFill>
              </a:rPr>
              <a:t> </a:t>
            </a:r>
            <a:endParaRPr lang="en-US" sz="2800" dirty="0" smtClean="0">
              <a:solidFill>
                <a:schemeClr val="tx1"/>
              </a:solidFill>
            </a:endParaRPr>
          </a:p>
        </p:txBody>
      </p:sp>
    </p:spTree>
    <p:extLst>
      <p:ext uri="{BB962C8B-B14F-4D97-AF65-F5344CB8AC3E}">
        <p14:creationId xmlns:p14="http://schemas.microsoft.com/office/powerpoint/2010/main" xmlns="" val="2134390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600" dirty="0" smtClean="0">
                <a:latin typeface="+mn-lt"/>
              </a:rPr>
              <a:t>Quality Perspectives</a:t>
            </a:r>
            <a:endParaRPr lang="en-US" sz="3600" dirty="0">
              <a:latin typeface="+mn-lt"/>
            </a:endParaRPr>
          </a:p>
        </p:txBody>
      </p:sp>
      <p:sp>
        <p:nvSpPr>
          <p:cNvPr id="4" name="Content Placeholder 2">
            <a:extLst>
              <a:ext uri="{FF2B5EF4-FFF2-40B4-BE49-F238E27FC236}">
                <a16:creationId xmlns:a16="http://schemas.microsoft.com/office/drawing/2014/main" xmlns="" id="{9EC4F419-98A5-4F1F-A988-21C459805629}"/>
              </a:ext>
            </a:extLst>
          </p:cNvPr>
          <p:cNvSpPr txBox="1">
            <a:spLocks/>
          </p:cNvSpPr>
          <p:nvPr/>
        </p:nvSpPr>
        <p:spPr>
          <a:xfrm>
            <a:off x="247088" y="2109021"/>
            <a:ext cx="8616693" cy="414808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ClrTx/>
              <a:buSzPct val="100000"/>
              <a:buFont typeface="Arial" pitchFamily="34" charset="0"/>
              <a:buChar char="•"/>
            </a:pPr>
            <a:r>
              <a:rPr lang="en-US" sz="2400" dirty="0" smtClean="0">
                <a:solidFill>
                  <a:srgbClr val="0000FF"/>
                </a:solidFill>
              </a:rPr>
              <a:t>Perspectives</a:t>
            </a:r>
            <a:r>
              <a:rPr lang="en-US" sz="2400" dirty="0" smtClean="0"/>
              <a:t>: </a:t>
            </a:r>
            <a:r>
              <a:rPr lang="en-US" sz="2400" dirty="0" smtClean="0">
                <a:solidFill>
                  <a:srgbClr val="0000FF"/>
                </a:solidFill>
              </a:rPr>
              <a:t>subject</a:t>
            </a:r>
            <a:r>
              <a:rPr lang="en-US" sz="2400" dirty="0" smtClean="0"/>
              <a:t> and </a:t>
            </a:r>
            <a:r>
              <a:rPr lang="en-US" sz="2400" dirty="0" smtClean="0">
                <a:solidFill>
                  <a:srgbClr val="0000FF"/>
                </a:solidFill>
              </a:rPr>
              <a:t>object</a:t>
            </a:r>
          </a:p>
          <a:p>
            <a:pPr>
              <a:buClrTx/>
              <a:buSzPct val="100000"/>
              <a:buFont typeface="Arial" pitchFamily="34" charset="0"/>
              <a:buChar char="•"/>
            </a:pPr>
            <a:r>
              <a:rPr lang="en-US" sz="2400" b="1" u="sng" dirty="0" smtClean="0">
                <a:solidFill>
                  <a:srgbClr val="C00000"/>
                </a:solidFill>
              </a:rPr>
              <a:t>Subject</a:t>
            </a:r>
            <a:r>
              <a:rPr lang="en-US" sz="2400" dirty="0" smtClean="0">
                <a:solidFill>
                  <a:srgbClr val="C00000"/>
                </a:solidFill>
              </a:rPr>
              <a:t>:</a:t>
            </a:r>
            <a:r>
              <a:rPr lang="en-US" sz="2400" dirty="0" smtClean="0"/>
              <a:t> </a:t>
            </a:r>
            <a:r>
              <a:rPr lang="en-US" sz="2400" i="1" dirty="0" smtClean="0">
                <a:solidFill>
                  <a:srgbClr val="C00000"/>
                </a:solidFill>
              </a:rPr>
              <a:t>people’s</a:t>
            </a:r>
            <a:r>
              <a:rPr lang="en-US" sz="2400" dirty="0" smtClean="0">
                <a:solidFill>
                  <a:srgbClr val="C00000"/>
                </a:solidFill>
              </a:rPr>
              <a:t> perspectives</a:t>
            </a:r>
          </a:p>
          <a:p>
            <a:pPr lvl="1">
              <a:buClrTx/>
              <a:buSzPct val="100000"/>
              <a:buFont typeface="Arial" pitchFamily="34" charset="0"/>
              <a:buChar char="•"/>
            </a:pPr>
            <a:r>
              <a:rPr lang="en-US" sz="2400" u="sng" dirty="0" smtClean="0">
                <a:solidFill>
                  <a:schemeClr val="tx1"/>
                </a:solidFill>
              </a:rPr>
              <a:t>External/Consumer</a:t>
            </a:r>
            <a:r>
              <a:rPr lang="en-US" sz="2400" dirty="0" smtClean="0">
                <a:solidFill>
                  <a:schemeClr val="tx1"/>
                </a:solidFill>
              </a:rPr>
              <a:t>: customers and users</a:t>
            </a:r>
          </a:p>
          <a:p>
            <a:pPr lvl="1">
              <a:buClrTx/>
              <a:buSzPct val="100000"/>
              <a:buFont typeface="Arial" pitchFamily="34" charset="0"/>
              <a:buChar char="•"/>
            </a:pPr>
            <a:r>
              <a:rPr lang="en-US" sz="2400" u="sng" dirty="0" smtClean="0">
                <a:solidFill>
                  <a:schemeClr val="tx1"/>
                </a:solidFill>
              </a:rPr>
              <a:t>Internal/Producer</a:t>
            </a:r>
            <a:r>
              <a:rPr lang="en-US" sz="2400" dirty="0" smtClean="0">
                <a:solidFill>
                  <a:schemeClr val="tx1"/>
                </a:solidFill>
              </a:rPr>
              <a:t>: developer, testers, and managers</a:t>
            </a:r>
          </a:p>
          <a:p>
            <a:pPr lvl="1">
              <a:buClrTx/>
              <a:buSzPct val="100000"/>
              <a:buFont typeface="Arial" pitchFamily="34" charset="0"/>
              <a:buChar char="•"/>
            </a:pPr>
            <a:r>
              <a:rPr lang="en-US" sz="2400" dirty="0" smtClean="0">
                <a:solidFill>
                  <a:schemeClr val="tx1"/>
                </a:solidFill>
              </a:rPr>
              <a:t>Other: 3</a:t>
            </a:r>
            <a:r>
              <a:rPr lang="en-US" sz="2400" baseline="30000" dirty="0" smtClean="0">
                <a:solidFill>
                  <a:schemeClr val="tx1"/>
                </a:solidFill>
              </a:rPr>
              <a:t>rd</a:t>
            </a:r>
            <a:r>
              <a:rPr lang="en-US" sz="2400" dirty="0" smtClean="0">
                <a:solidFill>
                  <a:schemeClr val="tx1"/>
                </a:solidFill>
              </a:rPr>
              <a:t> party, indirect users, etc</a:t>
            </a:r>
            <a:r>
              <a:rPr lang="en-US" sz="2400" dirty="0" smtClean="0">
                <a:solidFill>
                  <a:schemeClr val="tx1"/>
                </a:solidFill>
              </a:rPr>
              <a:t>.</a:t>
            </a:r>
            <a:endParaRPr lang="en-US" sz="2400" dirty="0" smtClean="0">
              <a:solidFill>
                <a:schemeClr val="tx1"/>
              </a:solidFill>
            </a:endParaRPr>
          </a:p>
          <a:p>
            <a:pPr>
              <a:buClrTx/>
              <a:buSzPct val="100000"/>
              <a:buFont typeface="Arial" pitchFamily="34" charset="0"/>
              <a:buChar char="•"/>
            </a:pPr>
            <a:r>
              <a:rPr lang="en-US" sz="2400" b="1" u="sng" dirty="0" smtClean="0">
                <a:solidFill>
                  <a:srgbClr val="C00000"/>
                </a:solidFill>
              </a:rPr>
              <a:t>Objects</a:t>
            </a:r>
            <a:r>
              <a:rPr lang="en-US" sz="2400" dirty="0" smtClean="0"/>
              <a:t> </a:t>
            </a:r>
            <a:r>
              <a:rPr lang="en-US" sz="2400" dirty="0" smtClean="0">
                <a:solidFill>
                  <a:schemeClr val="tx1"/>
                </a:solidFill>
              </a:rPr>
              <a:t>of our study:</a:t>
            </a:r>
          </a:p>
          <a:p>
            <a:pPr lvl="1">
              <a:buClrTx/>
              <a:buSzPct val="100000"/>
              <a:buFont typeface="Arial" pitchFamily="34" charset="0"/>
              <a:buChar char="•"/>
            </a:pPr>
            <a:r>
              <a:rPr lang="en-US" sz="2400" i="1" dirty="0" smtClean="0">
                <a:solidFill>
                  <a:schemeClr val="tx1"/>
                </a:solidFill>
              </a:rPr>
              <a:t>Software</a:t>
            </a:r>
            <a:r>
              <a:rPr lang="en-US" sz="2400" dirty="0" smtClean="0">
                <a:solidFill>
                  <a:schemeClr val="tx1"/>
                </a:solidFill>
              </a:rPr>
              <a:t> products, systems, and </a:t>
            </a:r>
            <a:r>
              <a:rPr lang="en-US" sz="2400" dirty="0" smtClean="0">
                <a:solidFill>
                  <a:schemeClr val="tx1"/>
                </a:solidFill>
              </a:rPr>
              <a:t>services</a:t>
            </a:r>
            <a:endParaRPr lang="en-US" sz="2400" dirty="0" smtClean="0">
              <a:solidFill>
                <a:schemeClr val="tx1"/>
              </a:solidFill>
            </a:endParaRPr>
          </a:p>
        </p:txBody>
      </p:sp>
    </p:spTree>
    <p:extLst>
      <p:ext uri="{BB962C8B-B14F-4D97-AF65-F5344CB8AC3E}">
        <p14:creationId xmlns:p14="http://schemas.microsoft.com/office/powerpoint/2010/main" xmlns="" val="55443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Quality Perspectives</a:t>
            </a:r>
            <a:endParaRPr lang="en-US" dirty="0">
              <a:latin typeface="+mn-lt"/>
            </a:endParaRPr>
          </a:p>
        </p:txBody>
      </p:sp>
      <p:sp>
        <p:nvSpPr>
          <p:cNvPr id="4" name="Rectangle 3"/>
          <p:cNvSpPr/>
          <p:nvPr/>
        </p:nvSpPr>
        <p:spPr>
          <a:xfrm>
            <a:off x="421341" y="2274838"/>
            <a:ext cx="8461402" cy="3262432"/>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External</a:t>
            </a:r>
            <a:r>
              <a:rPr lang="en-US" sz="2800" dirty="0" smtClean="0">
                <a:solidFill>
                  <a:srgbClr val="FF0000"/>
                </a:solidFill>
              </a:rPr>
              <a:t> View</a:t>
            </a:r>
            <a:r>
              <a:rPr lang="en-US" sz="2800" dirty="0" smtClean="0">
                <a:solidFill>
                  <a:srgbClr val="C00000"/>
                </a:solidFill>
              </a:rPr>
              <a:t> </a:t>
            </a:r>
            <a:r>
              <a:rPr lang="en-US" sz="2800" dirty="0" smtClean="0">
                <a:sym typeface="Wingdings" pitchFamily="2" charset="2"/>
              </a:rPr>
              <a:t></a:t>
            </a:r>
            <a:r>
              <a:rPr lang="en-US" sz="2800" dirty="0" smtClean="0"/>
              <a:t> </a:t>
            </a:r>
            <a:r>
              <a:rPr lang="en-US" sz="2800" dirty="0" smtClean="0">
                <a:sym typeface="Wingdings" pitchFamily="2" charset="2"/>
              </a:rPr>
              <a:t>mostly sees a software system as a </a:t>
            </a:r>
            <a:r>
              <a:rPr lang="en-US" sz="2800" b="1" dirty="0" smtClean="0">
                <a:solidFill>
                  <a:srgbClr val="0000FF"/>
                </a:solidFill>
                <a:sym typeface="Wingdings" pitchFamily="2" charset="2"/>
              </a:rPr>
              <a:t>black</a:t>
            </a:r>
            <a:r>
              <a:rPr lang="en-US" sz="2800" dirty="0" smtClean="0">
                <a:sym typeface="Wingdings" pitchFamily="2" charset="2"/>
              </a:rPr>
              <a:t> </a:t>
            </a:r>
            <a:r>
              <a:rPr lang="en-US" sz="2800" b="1" dirty="0" smtClean="0">
                <a:solidFill>
                  <a:srgbClr val="0000FF"/>
                </a:solidFill>
                <a:sym typeface="Wingdings" pitchFamily="2" charset="2"/>
              </a:rPr>
              <a:t>box</a:t>
            </a:r>
            <a:r>
              <a:rPr lang="en-US" sz="2800" dirty="0" smtClean="0">
                <a:sym typeface="Wingdings" pitchFamily="2" charset="2"/>
              </a:rPr>
              <a:t>, where one can observe its behavior but not see through inside.</a:t>
            </a:r>
            <a:endParaRPr lang="en-US" sz="2800" dirty="0" smtClean="0"/>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b="1" dirty="0" smtClean="0">
                <a:solidFill>
                  <a:srgbClr val="FF0000"/>
                </a:solidFill>
              </a:rPr>
              <a:t>Internal</a:t>
            </a:r>
            <a:r>
              <a:rPr lang="en-US" sz="2800" dirty="0" smtClean="0">
                <a:solidFill>
                  <a:srgbClr val="FF0000"/>
                </a:solidFill>
              </a:rPr>
              <a:t> View </a:t>
            </a:r>
            <a:r>
              <a:rPr lang="en-US" sz="2800" dirty="0" smtClean="0">
                <a:sym typeface="Wingdings" pitchFamily="2" charset="2"/>
              </a:rPr>
              <a:t> </a:t>
            </a:r>
            <a:r>
              <a:rPr lang="en-US" sz="2800" dirty="0" smtClean="0"/>
              <a:t>mostly sees a software system as a </a:t>
            </a:r>
            <a:r>
              <a:rPr lang="en-US" sz="2800" b="1" dirty="0" smtClean="0">
                <a:solidFill>
                  <a:srgbClr val="0000FF"/>
                </a:solidFill>
              </a:rPr>
              <a:t>white</a:t>
            </a:r>
            <a:r>
              <a:rPr lang="en-US" sz="2800" dirty="0" smtClean="0"/>
              <a:t> </a:t>
            </a:r>
            <a:r>
              <a:rPr lang="en-US" sz="2800" b="1" dirty="0" smtClean="0">
                <a:solidFill>
                  <a:srgbClr val="0000FF"/>
                </a:solidFill>
              </a:rPr>
              <a:t>box</a:t>
            </a:r>
            <a:r>
              <a:rPr lang="en-US" sz="2800" dirty="0" smtClean="0"/>
              <a:t>, or more appropriately a clear box, where one can see what is inside and how it works</a:t>
            </a:r>
            <a:r>
              <a:rPr lang="en-US" sz="2800" dirty="0" smtClean="0"/>
              <a:t>. </a:t>
            </a:r>
            <a:endParaRPr lang="en-US" sz="28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Quality Expectations</a:t>
            </a:r>
            <a:endParaRPr lang="en-US" dirty="0">
              <a:latin typeface="+mn-lt"/>
            </a:endParaRPr>
          </a:p>
        </p:txBody>
      </p:sp>
      <p:sp>
        <p:nvSpPr>
          <p:cNvPr id="4" name="Rectangle 3"/>
          <p:cNvSpPr/>
          <p:nvPr/>
        </p:nvSpPr>
        <p:spPr>
          <a:xfrm>
            <a:off x="303774" y="1995897"/>
            <a:ext cx="8526716" cy="4216539"/>
          </a:xfrm>
          <a:prstGeom prst="rect">
            <a:avLst/>
          </a:prstGeom>
        </p:spPr>
        <p:txBody>
          <a:bodyPr wrap="square">
            <a:spAutoFit/>
          </a:bodyPr>
          <a:lstStyle/>
          <a:p>
            <a:pPr marL="274320" indent="-274320">
              <a:spcBef>
                <a:spcPts val="600"/>
              </a:spcBef>
              <a:buFont typeface="Arial" pitchFamily="34" charset="0"/>
              <a:buChar char="•"/>
              <a:defRPr/>
            </a:pPr>
            <a:r>
              <a:rPr lang="en-US" sz="2000" dirty="0" smtClean="0"/>
              <a:t>Expectations from different people:</a:t>
            </a:r>
          </a:p>
          <a:p>
            <a:pPr marL="274320" indent="-274320">
              <a:spcBef>
                <a:spcPts val="600"/>
              </a:spcBef>
              <a:buFont typeface="Wingdings" pitchFamily="2" charset="2"/>
              <a:buChar char="§"/>
              <a:defRPr/>
            </a:pPr>
            <a:r>
              <a:rPr lang="en-US" sz="2000" u="sng" dirty="0" smtClean="0">
                <a:solidFill>
                  <a:srgbClr val="FF0000"/>
                </a:solidFill>
              </a:rPr>
              <a:t>External/Consumer expectations:</a:t>
            </a:r>
          </a:p>
          <a:p>
            <a:pPr marL="731520" lvl="2" indent="-274320">
              <a:spcBef>
                <a:spcPts val="600"/>
              </a:spcBef>
              <a:buFont typeface="Arial" pitchFamily="34" charset="0"/>
              <a:buChar char="•"/>
              <a:defRPr/>
            </a:pPr>
            <a:r>
              <a:rPr lang="en-US" sz="2000" dirty="0" smtClean="0"/>
              <a:t>“good enough” for the price</a:t>
            </a:r>
          </a:p>
          <a:p>
            <a:pPr marL="1371600" lvl="4" indent="-274320">
              <a:spcBef>
                <a:spcPts val="600"/>
              </a:spcBef>
              <a:buFont typeface="+mj-lt"/>
              <a:buAutoNum type="arabicParenR"/>
              <a:defRPr/>
            </a:pPr>
            <a:r>
              <a:rPr lang="en-US" sz="2000" dirty="0" smtClean="0"/>
              <a:t>Fit-for-use, doing the “right things”</a:t>
            </a:r>
          </a:p>
          <a:p>
            <a:pPr marL="1371600" lvl="4" indent="-274320">
              <a:spcBef>
                <a:spcPts val="600"/>
              </a:spcBef>
              <a:buFont typeface="+mj-lt"/>
              <a:buAutoNum type="arabicParenR"/>
              <a:defRPr/>
            </a:pPr>
            <a:r>
              <a:rPr lang="en-US" sz="2000" dirty="0" smtClean="0"/>
              <a:t>Conformance, doing the “things right”</a:t>
            </a:r>
          </a:p>
          <a:p>
            <a:pPr marL="1188720" lvl="4" indent="-274320">
              <a:spcBef>
                <a:spcPts val="600"/>
              </a:spcBef>
              <a:buFont typeface="Wingdings" pitchFamily="2" charset="2"/>
              <a:buChar char="è"/>
              <a:defRPr/>
            </a:pPr>
            <a:r>
              <a:rPr lang="en-US" sz="2000" dirty="0" smtClean="0">
                <a:solidFill>
                  <a:srgbClr val="0000FF"/>
                </a:solidFill>
                <a:sym typeface="Wingdings" pitchFamily="2" charset="2"/>
              </a:rPr>
              <a:t>Validation and verification (V &amp; V)</a:t>
            </a:r>
          </a:p>
          <a:p>
            <a:pPr marL="731520" lvl="2" indent="-274320">
              <a:spcBef>
                <a:spcPts val="600"/>
              </a:spcBef>
              <a:buFont typeface="Arial" pitchFamily="34" charset="0"/>
              <a:buChar char="•"/>
              <a:defRPr/>
            </a:pPr>
            <a:r>
              <a:rPr lang="en-US" sz="2000" dirty="0" smtClean="0">
                <a:sym typeface="Wingdings" pitchFamily="2" charset="2"/>
              </a:rPr>
              <a:t>Customer vs. user (price?)</a:t>
            </a:r>
          </a:p>
          <a:p>
            <a:pPr marL="274320" indent="-274320">
              <a:spcBef>
                <a:spcPts val="600"/>
              </a:spcBef>
              <a:buFont typeface="Wingdings" pitchFamily="2" charset="2"/>
              <a:buChar char="§"/>
              <a:defRPr/>
            </a:pPr>
            <a:r>
              <a:rPr lang="en-US" sz="2000" dirty="0" smtClean="0">
                <a:sym typeface="Wingdings" pitchFamily="2" charset="2"/>
              </a:rPr>
              <a:t>Expectations for different software:</a:t>
            </a:r>
          </a:p>
          <a:p>
            <a:pPr marL="1188720" lvl="3" indent="-274320">
              <a:spcBef>
                <a:spcPts val="600"/>
              </a:spcBef>
              <a:buFont typeface="Arial" pitchFamily="34" charset="0"/>
              <a:buChar char="•"/>
              <a:defRPr/>
            </a:pPr>
            <a:r>
              <a:rPr lang="en-US" b="1" dirty="0" smtClean="0">
                <a:solidFill>
                  <a:srgbClr val="0000FF"/>
                </a:solidFill>
                <a:sym typeface="Wingdings" pitchFamily="2" charset="2"/>
              </a:rPr>
              <a:t>General</a:t>
            </a:r>
            <a:r>
              <a:rPr lang="en-US" dirty="0" smtClean="0">
                <a:sym typeface="Wingdings" pitchFamily="2" charset="2"/>
              </a:rPr>
              <a:t>: functionality &amp; reliability</a:t>
            </a:r>
          </a:p>
          <a:p>
            <a:pPr marL="1188720" lvl="3" indent="-274320">
              <a:spcBef>
                <a:spcPts val="600"/>
              </a:spcBef>
              <a:buFont typeface="Arial" pitchFamily="34" charset="0"/>
              <a:buChar char="•"/>
              <a:defRPr/>
            </a:pPr>
            <a:r>
              <a:rPr lang="en-US" b="1" dirty="0" smtClean="0">
                <a:solidFill>
                  <a:srgbClr val="0000FF"/>
                </a:solidFill>
                <a:sym typeface="Wingdings" pitchFamily="2" charset="2"/>
              </a:rPr>
              <a:t>Usability</a:t>
            </a:r>
            <a:r>
              <a:rPr lang="en-US" dirty="0" smtClean="0">
                <a:sym typeface="Wingdings" pitchFamily="2" charset="2"/>
              </a:rPr>
              <a:t>: GUI/end-user/web/etc.</a:t>
            </a:r>
          </a:p>
          <a:p>
            <a:pPr marL="1188720" lvl="3" indent="-274320">
              <a:spcBef>
                <a:spcPts val="600"/>
              </a:spcBef>
              <a:buFont typeface="Arial" pitchFamily="34" charset="0"/>
              <a:buChar char="•"/>
              <a:defRPr/>
            </a:pPr>
            <a:r>
              <a:rPr lang="en-US" b="1" dirty="0" smtClean="0">
                <a:solidFill>
                  <a:srgbClr val="0000FF"/>
                </a:solidFill>
                <a:sym typeface="Wingdings" pitchFamily="2" charset="2"/>
              </a:rPr>
              <a:t>Safety</a:t>
            </a:r>
            <a:r>
              <a:rPr lang="en-US" dirty="0" smtClean="0">
                <a:sym typeface="Wingdings" pitchFamily="2" charset="2"/>
              </a:rPr>
              <a:t>: safety-critical </a:t>
            </a:r>
            <a:r>
              <a:rPr lang="en-US" dirty="0" smtClean="0">
                <a:sym typeface="Wingdings" pitchFamily="2" charset="2"/>
              </a:rPr>
              <a:t>systems </a:t>
            </a:r>
            <a:endParaRPr lang="en-US" dirty="0" smtClean="0">
              <a:sym typeface="Wingdings" pitchFamily="2" charset="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Quality Expectations</a:t>
            </a:r>
            <a:endParaRPr lang="en-US" dirty="0">
              <a:latin typeface="+mn-lt"/>
            </a:endParaRPr>
          </a:p>
        </p:txBody>
      </p:sp>
      <p:sp>
        <p:nvSpPr>
          <p:cNvPr id="4" name="Rectangle 3"/>
          <p:cNvSpPr/>
          <p:nvPr/>
        </p:nvSpPr>
        <p:spPr>
          <a:xfrm>
            <a:off x="316837" y="2150135"/>
            <a:ext cx="8448339" cy="4031873"/>
          </a:xfrm>
          <a:prstGeom prst="rect">
            <a:avLst/>
          </a:prstGeom>
        </p:spPr>
        <p:txBody>
          <a:bodyPr wrap="square">
            <a:spAutoFit/>
          </a:bodyPr>
          <a:lstStyle/>
          <a:p>
            <a:pPr marL="274320" indent="-274320">
              <a:spcBef>
                <a:spcPts val="600"/>
              </a:spcBef>
              <a:buFont typeface="Wingdings" pitchFamily="2" charset="2"/>
              <a:buChar char="§"/>
            </a:pPr>
            <a:r>
              <a:rPr lang="en-US" sz="2400" u="sng" dirty="0" smtClean="0">
                <a:solidFill>
                  <a:srgbClr val="FF0000"/>
                </a:solidFill>
              </a:rPr>
              <a:t>Internal/Producer expectations:</a:t>
            </a:r>
          </a:p>
          <a:p>
            <a:pPr marL="274320" indent="-274320">
              <a:spcBef>
                <a:spcPts val="600"/>
              </a:spcBef>
              <a:buFont typeface="Arial" pitchFamily="34" charset="0"/>
              <a:buChar char="•"/>
            </a:pPr>
            <a:r>
              <a:rPr lang="en-US" sz="2400" dirty="0" smtClean="0"/>
              <a:t>“good enough” for the cost</a:t>
            </a:r>
          </a:p>
          <a:p>
            <a:pPr marL="731520" lvl="2" indent="-274320">
              <a:spcBef>
                <a:spcPts val="600"/>
              </a:spcBef>
            </a:pPr>
            <a:r>
              <a:rPr lang="en-US" sz="2400" b="1" dirty="0" smtClean="0">
                <a:sym typeface="Symbol"/>
              </a:rPr>
              <a:t></a:t>
            </a:r>
            <a:r>
              <a:rPr lang="en-US" sz="2400" dirty="0" smtClean="0">
                <a:sym typeface="Symbol"/>
              </a:rPr>
              <a:t> </a:t>
            </a:r>
            <a:r>
              <a:rPr lang="en-US" sz="2400" dirty="0" smtClean="0"/>
              <a:t>Mirror </a:t>
            </a:r>
            <a:r>
              <a:rPr lang="en-US" sz="2400" dirty="0" smtClean="0"/>
              <a:t>consumer side</a:t>
            </a:r>
          </a:p>
          <a:p>
            <a:pPr marL="731520" lvl="2" indent="-274320">
              <a:spcBef>
                <a:spcPts val="600"/>
              </a:spcBef>
            </a:pPr>
            <a:r>
              <a:rPr lang="en-US" sz="2400" b="1" dirty="0" smtClean="0">
                <a:sym typeface="Symbol"/>
              </a:rPr>
              <a:t> </a:t>
            </a:r>
            <a:r>
              <a:rPr lang="en-US" sz="2400" dirty="0" smtClean="0"/>
              <a:t>Functionality </a:t>
            </a:r>
            <a:r>
              <a:rPr lang="en-US" sz="2400" dirty="0" smtClean="0"/>
              <a:t>&amp; correctness via </a:t>
            </a:r>
            <a:r>
              <a:rPr lang="en-US" sz="2400" dirty="0" smtClean="0">
                <a:solidFill>
                  <a:srgbClr val="0000FF"/>
                </a:solidFill>
              </a:rPr>
              <a:t>V&amp;V</a:t>
            </a:r>
          </a:p>
          <a:p>
            <a:pPr marL="274320" indent="-274320">
              <a:spcBef>
                <a:spcPts val="600"/>
              </a:spcBef>
              <a:buFont typeface="Arial" pitchFamily="34" charset="0"/>
              <a:buChar char="•"/>
            </a:pPr>
            <a:r>
              <a:rPr lang="en-US" sz="2400" dirty="0" smtClean="0"/>
              <a:t>Cost: developers vs. managers</a:t>
            </a:r>
          </a:p>
          <a:p>
            <a:pPr marL="274320" indent="-274320">
              <a:spcBef>
                <a:spcPts val="600"/>
              </a:spcBef>
              <a:buFont typeface="Arial" pitchFamily="34" charset="0"/>
              <a:buChar char="•"/>
            </a:pPr>
            <a:r>
              <a:rPr lang="en-US" sz="2400" dirty="0" smtClean="0"/>
              <a:t>Service related: maintainability</a:t>
            </a:r>
          </a:p>
          <a:p>
            <a:pPr marL="274320" indent="-274320">
              <a:spcBef>
                <a:spcPts val="600"/>
              </a:spcBef>
              <a:buFont typeface="Arial" pitchFamily="34" charset="0"/>
              <a:buChar char="•"/>
            </a:pPr>
            <a:r>
              <a:rPr lang="en-US" sz="2400" dirty="0" smtClean="0"/>
              <a:t>Interfacing units: interoperability</a:t>
            </a:r>
          </a:p>
          <a:p>
            <a:pPr marL="274320" indent="-274320">
              <a:spcBef>
                <a:spcPts val="600"/>
              </a:spcBef>
              <a:buFont typeface="Arial" pitchFamily="34" charset="0"/>
              <a:buChar char="•"/>
            </a:pPr>
            <a:r>
              <a:rPr lang="en-US" sz="2400" dirty="0" smtClean="0"/>
              <a:t>3</a:t>
            </a:r>
            <a:r>
              <a:rPr lang="en-US" sz="2400" baseline="30000" dirty="0" smtClean="0"/>
              <a:t>rd</a:t>
            </a:r>
            <a:r>
              <a:rPr lang="en-US" sz="2400" dirty="0" smtClean="0"/>
              <a:t> party: </a:t>
            </a:r>
            <a:r>
              <a:rPr lang="en-US" sz="2400" dirty="0" smtClean="0"/>
              <a:t>modularity</a:t>
            </a:r>
          </a:p>
          <a:p>
            <a:pPr marL="274320" indent="-274320">
              <a:spcBef>
                <a:spcPts val="600"/>
              </a:spcBef>
              <a:buFont typeface="Arial" pitchFamily="34" charset="0"/>
              <a:buChar char="•"/>
            </a:pPr>
            <a:endParaRPr lang="en-US" sz="2400" dirty="0" smtClean="0"/>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228</TotalTime>
  <Words>1289</Words>
  <Application>Microsoft Office PowerPoint</Application>
  <PresentationFormat>On-screen Show (4:3)</PresentationFormat>
  <Paragraphs>170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Spectrum</vt:lpstr>
      <vt:lpstr>Software Quality</vt:lpstr>
      <vt:lpstr>Lecture Outline</vt:lpstr>
      <vt:lpstr>Objectives and Outcomes</vt:lpstr>
      <vt:lpstr>Software Quality</vt:lpstr>
      <vt:lpstr>Quality: Perspectives and Expectations</vt:lpstr>
      <vt:lpstr>Quality Perspectives</vt:lpstr>
      <vt:lpstr>Quality Perspectives</vt:lpstr>
      <vt:lpstr>Quality Expectations</vt:lpstr>
      <vt:lpstr>Quality Expectations</vt:lpstr>
      <vt:lpstr>Five Views of Software Quality</vt:lpstr>
      <vt:lpstr>Transcendental view </vt:lpstr>
      <vt:lpstr>User view</vt:lpstr>
      <vt:lpstr>Manufacturing view</vt:lpstr>
      <vt:lpstr>Product view</vt:lpstr>
      <vt:lpstr>Value-based view</vt:lpstr>
      <vt:lpstr>Why Measuring Quality?</vt:lpstr>
      <vt:lpstr>McCall’s Quality Factors and Criteria</vt:lpstr>
      <vt:lpstr>McCall’s Quality Factors</vt:lpstr>
      <vt:lpstr>McCall’s Quality Criteria</vt:lpstr>
      <vt:lpstr>ISO-9126 Quality Framework</vt:lpstr>
      <vt:lpstr>Six Quality Characteristics of ISO 9126</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software quality assurance</dc:title>
  <dc:creator>M. Mahmudul Hasan</dc:creator>
  <cp:lastModifiedBy>ASUS</cp:lastModifiedBy>
  <cp:revision>84</cp:revision>
  <dcterms:created xsi:type="dcterms:W3CDTF">2020-04-21T14:08:46Z</dcterms:created>
  <dcterms:modified xsi:type="dcterms:W3CDTF">2020-04-30T16:56:01Z</dcterms:modified>
</cp:coreProperties>
</file>