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6" r:id="rId5"/>
    <p:sldId id="267" r:id="rId6"/>
    <p:sldId id="281" r:id="rId7"/>
    <p:sldId id="282" r:id="rId8"/>
    <p:sldId id="283" r:id="rId9"/>
    <p:sldId id="284" r:id="rId10"/>
    <p:sldId id="307" r:id="rId11"/>
    <p:sldId id="285" r:id="rId12"/>
    <p:sldId id="286" r:id="rId13"/>
    <p:sldId id="287" r:id="rId14"/>
    <p:sldId id="288" r:id="rId15"/>
    <p:sldId id="289" r:id="rId16"/>
    <p:sldId id="30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0" r:id="rId29"/>
    <p:sldId id="301" r:id="rId30"/>
    <p:sldId id="303" r:id="rId31"/>
    <p:sldId id="304" r:id="rId32"/>
    <p:sldId id="305" r:id="rId33"/>
    <p:sldId id="306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Maturity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26453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Capability Maturity Model (CMM)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377445"/>
            <a:ext cx="851365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The CMM is a framework for evaluating and improving the present capability of a software development company.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/>
              <a:t>The CMM is used to </a:t>
            </a:r>
            <a:r>
              <a:rPr lang="en-US" sz="2600" b="1" dirty="0" smtClean="0"/>
              <a:t>assess</a:t>
            </a:r>
            <a:r>
              <a:rPr lang="en-US" sz="2600" dirty="0" smtClean="0"/>
              <a:t> &amp; </a:t>
            </a:r>
            <a:r>
              <a:rPr lang="en-US" sz="2600" b="1" dirty="0" smtClean="0"/>
              <a:t>improve</a:t>
            </a:r>
            <a:r>
              <a:rPr lang="en-US" sz="2600" dirty="0" smtClean="0"/>
              <a:t> the maturity level of an organization to develop software products.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There are </a:t>
            </a:r>
            <a:r>
              <a:rPr lang="en-US" sz="2600" b="1" i="1" dirty="0" smtClean="0">
                <a:solidFill>
                  <a:srgbClr val="0000FF"/>
                </a:solidFill>
              </a:rPr>
              <a:t>five</a:t>
            </a:r>
            <a:r>
              <a:rPr lang="en-US" sz="2600" dirty="0" smtClean="0">
                <a:solidFill>
                  <a:srgbClr val="0000FF"/>
                </a:solidFill>
              </a:rPr>
              <a:t> maturity levels in the CMM.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 </a:t>
            </a:r>
            <a:r>
              <a:rPr lang="en-US" sz="2400" dirty="0" smtClean="0"/>
              <a:t>Each </a:t>
            </a:r>
            <a:r>
              <a:rPr lang="en-US" sz="2400" dirty="0" smtClean="0"/>
              <a:t>level is characterized by a set of </a:t>
            </a:r>
            <a:r>
              <a:rPr lang="en-US" sz="2400" b="1" i="1" dirty="0" smtClean="0"/>
              <a:t>key process areas(KPA)</a:t>
            </a:r>
            <a:r>
              <a:rPr lang="en-US" sz="2400" b="1" dirty="0" smtClean="0"/>
              <a:t>, </a:t>
            </a:r>
            <a:r>
              <a:rPr lang="en-US" sz="2400" dirty="0" smtClean="0"/>
              <a:t>except Level 1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6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CMM Levels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67116"/>
            <a:ext cx="850059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There are five(5) levels in CMM: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Level 1: Initial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Level 2: Repeatable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Level 3: Defined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Level 4: Managed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Level 5: Optimizing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26" y="697202"/>
            <a:ext cx="7808976" cy="9487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/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Five </a:t>
            </a:r>
            <a:r>
              <a:rPr lang="en-US" sz="3600" b="1" dirty="0" smtClean="0">
                <a:latin typeface="+mn-lt"/>
              </a:rPr>
              <a:t>Maturity </a:t>
            </a:r>
            <a:r>
              <a:rPr lang="en-US" sz="3600" b="1" dirty="0" smtClean="0">
                <a:latin typeface="+mn-lt"/>
              </a:rPr>
              <a:t>Levels </a:t>
            </a:r>
            <a:r>
              <a:rPr lang="en-US" sz="3600" b="1" dirty="0" smtClean="0">
                <a:latin typeface="+mn-lt"/>
              </a:rPr>
              <a:t>of </a:t>
            </a:r>
            <a:r>
              <a:rPr lang="en-US" sz="3600" b="1" dirty="0" smtClean="0">
                <a:latin typeface="+mn-lt"/>
              </a:rPr>
              <a:t>CMM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829" y="2201179"/>
            <a:ext cx="878797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the </a:t>
            </a:r>
            <a:r>
              <a:rPr lang="en-US" b="1" i="1" dirty="0" smtClean="0">
                <a:solidFill>
                  <a:srgbClr val="FF0000"/>
                </a:solidFill>
              </a:rPr>
              <a:t>Initial</a:t>
            </a:r>
            <a:r>
              <a:rPr lang="en-US" dirty="0" smtClean="0">
                <a:solidFill>
                  <a:srgbClr val="FF0000"/>
                </a:solidFill>
              </a:rPr>
              <a:t> level, </a:t>
            </a:r>
            <a:r>
              <a:rPr lang="en-US" b="1" dirty="0" smtClean="0">
                <a:solidFill>
                  <a:srgbClr val="FF0000"/>
                </a:solidFill>
              </a:rPr>
              <a:t>processes are disorganized, even chaotic</a:t>
            </a:r>
            <a:r>
              <a:rPr lang="en-US" dirty="0" smtClean="0"/>
              <a:t>. Success is likely to depend on individual efforts, and is not considered to be repeatable, because processes would not be sufficiently defined and documented to allow them to be replicated.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the </a:t>
            </a:r>
            <a:r>
              <a:rPr lang="en-US" b="1" i="1" dirty="0" smtClean="0">
                <a:solidFill>
                  <a:srgbClr val="FF0000"/>
                </a:solidFill>
              </a:rPr>
              <a:t>Repeatable</a:t>
            </a:r>
            <a:r>
              <a:rPr lang="en-US" dirty="0" smtClean="0">
                <a:solidFill>
                  <a:srgbClr val="FF0000"/>
                </a:solidFill>
              </a:rPr>
              <a:t> level, </a:t>
            </a:r>
            <a:r>
              <a:rPr lang="en-US" b="1" dirty="0" smtClean="0">
                <a:solidFill>
                  <a:srgbClr val="FF0000"/>
                </a:solidFill>
              </a:rPr>
              <a:t>basic project management techniques are established</a:t>
            </a:r>
            <a:r>
              <a:rPr lang="en-US" dirty="0" smtClean="0">
                <a:solidFill>
                  <a:srgbClr val="FF0000"/>
                </a:solidFill>
              </a:rPr>
              <a:t>, and successes could be repeated</a:t>
            </a:r>
            <a:r>
              <a:rPr lang="en-US" dirty="0" smtClean="0"/>
              <a:t>, because the requisite processes would have been made established, defined, and documented.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the </a:t>
            </a:r>
            <a:r>
              <a:rPr lang="en-US" b="1" i="1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>
                <a:solidFill>
                  <a:srgbClr val="FF0000"/>
                </a:solidFill>
              </a:rPr>
              <a:t> level, </a:t>
            </a:r>
            <a:r>
              <a:rPr lang="en-US" b="1" dirty="0" smtClean="0">
                <a:solidFill>
                  <a:srgbClr val="FF0000"/>
                </a:solidFill>
              </a:rPr>
              <a:t>an organization has developed its own standard software process </a:t>
            </a:r>
            <a:r>
              <a:rPr lang="en-US" dirty="0" smtClean="0"/>
              <a:t>through greater attention to documentation, standardization, and integration.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the </a:t>
            </a:r>
            <a:r>
              <a:rPr lang="en-US" b="1" i="1" dirty="0" smtClean="0">
                <a:solidFill>
                  <a:srgbClr val="FF0000"/>
                </a:solidFill>
              </a:rPr>
              <a:t>Managed</a:t>
            </a:r>
            <a:r>
              <a:rPr lang="en-US" dirty="0" smtClean="0">
                <a:solidFill>
                  <a:srgbClr val="FF0000"/>
                </a:solidFill>
              </a:rPr>
              <a:t> level, </a:t>
            </a:r>
            <a:r>
              <a:rPr lang="en-US" b="1" dirty="0" smtClean="0">
                <a:solidFill>
                  <a:srgbClr val="FF0000"/>
                </a:solidFill>
              </a:rPr>
              <a:t>an organization monitors and controls its own processes </a:t>
            </a:r>
            <a:r>
              <a:rPr lang="en-US" dirty="0" smtClean="0">
                <a:solidFill>
                  <a:srgbClr val="FF0000"/>
                </a:solidFill>
              </a:rPr>
              <a:t>through data collection and analysis.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the </a:t>
            </a:r>
            <a:r>
              <a:rPr lang="en-US" b="1" i="1" dirty="0" smtClean="0">
                <a:solidFill>
                  <a:srgbClr val="FF0000"/>
                </a:solidFill>
              </a:rPr>
              <a:t>Optimizing</a:t>
            </a:r>
            <a:r>
              <a:rPr lang="en-US" dirty="0" smtClean="0">
                <a:solidFill>
                  <a:srgbClr val="FF0000"/>
                </a:solidFill>
              </a:rPr>
              <a:t> level, </a:t>
            </a:r>
            <a:r>
              <a:rPr lang="en-US" b="1" dirty="0" smtClean="0">
                <a:solidFill>
                  <a:srgbClr val="FF0000"/>
                </a:solidFill>
              </a:rPr>
              <a:t>processes are constantly being improved </a:t>
            </a:r>
            <a:r>
              <a:rPr lang="en-US" dirty="0" smtClean="0"/>
              <a:t>through monitoring feedback from current processes and introducing innovative processes to better serve the organization's particular needs.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Five Levels of CMM</a:t>
            </a:r>
            <a:endParaRPr lang="en-US" dirty="0">
              <a:latin typeface="+mn-lt"/>
            </a:endParaRPr>
          </a:p>
        </p:txBody>
      </p:sp>
      <p:pic>
        <p:nvPicPr>
          <p:cNvPr id="4" name="Picture 5" descr="cmmlev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70474"/>
            <a:ext cx="7543800" cy="41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5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  Capability Maturity Model Integration (CMMI)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59" y="2172852"/>
            <a:ext cx="861815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CMMI is the successor of the capability maturity model (CMM)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first version of the </a:t>
            </a:r>
            <a:r>
              <a:rPr lang="en-US" sz="2400" b="1" dirty="0" smtClean="0"/>
              <a:t>CMMI</a:t>
            </a:r>
            <a:r>
              <a:rPr lang="en-US" sz="2400" dirty="0" smtClean="0"/>
              <a:t> was released in 2002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CMMI was developed by a group of experts from industry, government (US </a:t>
            </a:r>
            <a:r>
              <a:rPr lang="en-US" sz="2400" dirty="0" err="1" smtClean="0"/>
              <a:t>DoD</a:t>
            </a:r>
            <a:r>
              <a:rPr lang="en-US" sz="2400" dirty="0" smtClean="0"/>
              <a:t>), and the Software Engineering Institute (SEI) at CMU.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CMMI is a model for judging the maturity of software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 	processes of an organization &amp; for identifying the key practices that are required to increase the maturity of these processes.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Levels of CMMI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259449"/>
            <a:ext cx="851365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Five maturity levels of CMMI: </a:t>
            </a:r>
            <a:endParaRPr lang="en-US" sz="2800" u="sng" dirty="0" smtClean="0"/>
          </a:p>
          <a:p>
            <a:pPr marL="971550" lvl="2" indent="-514350">
              <a:spcBef>
                <a:spcPts val="600"/>
              </a:spcBef>
              <a:buClr>
                <a:srgbClr val="C00000"/>
              </a:buClr>
            </a:pPr>
            <a:r>
              <a:rPr lang="en-US" sz="2800" dirty="0" smtClean="0"/>
              <a:t>Level 1 : Initial</a:t>
            </a:r>
          </a:p>
          <a:p>
            <a:pPr marL="971550" lvl="2" indent="-514350">
              <a:spcBef>
                <a:spcPts val="600"/>
              </a:spcBef>
              <a:buClr>
                <a:srgbClr val="C00000"/>
              </a:buClr>
            </a:pPr>
            <a:r>
              <a:rPr lang="en-US" sz="2800" dirty="0" smtClean="0"/>
              <a:t>Level 2 : Managed</a:t>
            </a:r>
          </a:p>
          <a:p>
            <a:pPr marL="971550" lvl="2" indent="-514350">
              <a:spcBef>
                <a:spcPts val="600"/>
              </a:spcBef>
              <a:buClr>
                <a:srgbClr val="C00000"/>
              </a:buClr>
            </a:pPr>
            <a:r>
              <a:rPr lang="en-US" sz="2800" dirty="0" smtClean="0"/>
              <a:t>Level 3 : Defined</a:t>
            </a:r>
          </a:p>
          <a:p>
            <a:pPr marL="971550" lvl="2" indent="-514350">
              <a:spcBef>
                <a:spcPts val="600"/>
              </a:spcBef>
              <a:buClr>
                <a:srgbClr val="C00000"/>
              </a:buClr>
            </a:pPr>
            <a:r>
              <a:rPr lang="en-US" sz="2800" dirty="0" smtClean="0"/>
              <a:t>Level 4 : Quantitatively Managed</a:t>
            </a:r>
          </a:p>
          <a:p>
            <a:pPr marL="971550" lvl="2" indent="-514350">
              <a:spcBef>
                <a:spcPts val="600"/>
              </a:spcBef>
              <a:buClr>
                <a:srgbClr val="C00000"/>
              </a:buClr>
            </a:pPr>
            <a:r>
              <a:rPr lang="en-US" sz="2800" dirty="0" smtClean="0"/>
              <a:t>Level 5 : Optimizing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2" y="514320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Main </a:t>
            </a:r>
            <a:r>
              <a:rPr lang="en-US" sz="3200" dirty="0" smtClean="0">
                <a:latin typeface="+mn-lt"/>
              </a:rPr>
              <a:t>Focuses </a:t>
            </a:r>
            <a:r>
              <a:rPr lang="en-US" sz="3200" dirty="0" smtClean="0">
                <a:latin typeface="+mn-lt"/>
              </a:rPr>
              <a:t>of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different </a:t>
            </a:r>
            <a:r>
              <a:rPr lang="en-US" sz="3200" dirty="0" smtClean="0">
                <a:latin typeface="+mn-lt"/>
              </a:rPr>
              <a:t>levels of CMMI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154595"/>
            <a:ext cx="860509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>
              <a:spcBef>
                <a:spcPts val="600"/>
              </a:spcBef>
              <a:buClr>
                <a:srgbClr val="00B050"/>
              </a:buClr>
              <a:buFont typeface="Calibri" pitchFamily="34" charset="0"/>
              <a:buAutoNum type="arabicParenR"/>
              <a:defRPr/>
            </a:pPr>
            <a:endParaRPr lang="en-US" sz="2400" dirty="0" smtClean="0"/>
          </a:p>
          <a:p>
            <a:pPr marL="64008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Initial  </a:t>
            </a:r>
            <a:r>
              <a:rPr lang="en-US" sz="2400" dirty="0" smtClean="0">
                <a:sym typeface="Wingdings" pitchFamily="2" charset="2"/>
              </a:rPr>
              <a:t>==&gt; </a:t>
            </a:r>
            <a:r>
              <a:rPr lang="en-US" sz="2400" dirty="0" smtClean="0">
                <a:solidFill>
                  <a:srgbClr val="0000FF"/>
                </a:solidFill>
              </a:rPr>
              <a:t>Ad-hoc/chaotic</a:t>
            </a:r>
          </a:p>
          <a:p>
            <a:pPr marL="64008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Managed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==&gt; </a:t>
            </a:r>
            <a:r>
              <a:rPr lang="en-US" sz="2400" dirty="0" smtClean="0">
                <a:solidFill>
                  <a:srgbClr val="0000FF"/>
                </a:solidFill>
              </a:rPr>
              <a:t>Basic Project Management</a:t>
            </a:r>
          </a:p>
          <a:p>
            <a:pPr marL="64008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Defined</a:t>
            </a:r>
            <a:r>
              <a:rPr lang="en-US" sz="2400" dirty="0" smtClean="0"/>
              <a:t>  </a:t>
            </a:r>
            <a:r>
              <a:rPr lang="en-US" sz="2400" dirty="0" smtClean="0"/>
              <a:t>==&gt; </a:t>
            </a:r>
            <a:r>
              <a:rPr lang="en-US" sz="2400" dirty="0" smtClean="0">
                <a:solidFill>
                  <a:srgbClr val="0000FF"/>
                </a:solidFill>
              </a:rPr>
              <a:t>Process Standardization</a:t>
            </a:r>
          </a:p>
          <a:p>
            <a:pPr marL="64008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Quantitatively </a:t>
            </a:r>
            <a:r>
              <a:rPr lang="en-US" sz="2400" b="1" dirty="0" smtClean="0">
                <a:solidFill>
                  <a:srgbClr val="FF0000"/>
                </a:solidFill>
              </a:rPr>
              <a:t>Managed </a:t>
            </a:r>
            <a:r>
              <a:rPr lang="en-US" sz="2400" dirty="0" smtClean="0"/>
              <a:t>==&gt; </a:t>
            </a:r>
            <a:r>
              <a:rPr lang="en-US" sz="2400" dirty="0" smtClean="0">
                <a:solidFill>
                  <a:srgbClr val="0000FF"/>
                </a:solidFill>
              </a:rPr>
              <a:t>Quantitative management</a:t>
            </a:r>
          </a:p>
          <a:p>
            <a:pPr marL="64008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Optimized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==&gt; </a:t>
            </a:r>
            <a:r>
              <a:rPr lang="en-US" sz="2400" dirty="0" smtClean="0">
                <a:solidFill>
                  <a:srgbClr val="0000FF"/>
                </a:solidFill>
              </a:rPr>
              <a:t>Continuous process improvement</a:t>
            </a:r>
            <a:r>
              <a:rPr lang="en-US" sz="2400" dirty="0" smtClean="0"/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Test Process Improvement (TPI)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59" y="2278230"/>
            <a:ext cx="8565905" cy="391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A test process is a certain way of performing activities related to defect detection. A few such activities are as follows: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Identifying test goals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Preparing a test plan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Identifying different kinds of tests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Hiring test personnel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Designing test cases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Procuring test tools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Assigning test cases to test engineers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Prioritizing test cases for execution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Organizing the execution of test cases into multiple test cycles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Executing test cases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Reporting defects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Test Process Improvement (TPI)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509" y="2152078"/>
            <a:ext cx="867373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It is important to improve test processes by following a defined model.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The idea of improving test processes by following a model, namely the </a:t>
            </a:r>
            <a:r>
              <a:rPr lang="en-US" sz="2800" b="1" dirty="0" smtClean="0">
                <a:solidFill>
                  <a:srgbClr val="FF0000"/>
                </a:solidFill>
              </a:rPr>
              <a:t>Test Process Improvement (TPI)</a:t>
            </a:r>
            <a:r>
              <a:rPr lang="en-US" sz="2800" dirty="0" smtClean="0">
                <a:solidFill>
                  <a:srgbClr val="0000FF"/>
                </a:solidFill>
              </a:rPr>
              <a:t> model, was first studied by </a:t>
            </a:r>
            <a:r>
              <a:rPr lang="en-US" sz="2800" dirty="0" smtClean="0">
                <a:solidFill>
                  <a:srgbClr val="FF0000"/>
                </a:solidFill>
              </a:rPr>
              <a:t>Tim </a:t>
            </a:r>
            <a:r>
              <a:rPr lang="en-US" sz="2800" dirty="0" err="1" smtClean="0">
                <a:solidFill>
                  <a:srgbClr val="FF0000"/>
                </a:solidFill>
              </a:rPr>
              <a:t>Koomen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Martin Pol.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01257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Why does a test process need to be improved?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59" y="2152461"/>
            <a:ext cx="852671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A test process needs to be improved for three reasons:</a:t>
            </a:r>
          </a:p>
          <a:p>
            <a:pPr marL="731520" lvl="1" indent="-27432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u="sng" dirty="0" smtClean="0">
                <a:solidFill>
                  <a:srgbClr val="0000FF"/>
                </a:solidFill>
              </a:rPr>
              <a:t>Quality</a:t>
            </a:r>
            <a:r>
              <a:rPr lang="en-US" sz="2400" dirty="0" smtClean="0"/>
              <a:t>: A better test process should give more insights into the quality characteristics of a system being tested.</a:t>
            </a:r>
          </a:p>
          <a:p>
            <a:pPr marL="731520" lvl="1" indent="-27432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u="sng" dirty="0" smtClean="0">
                <a:solidFill>
                  <a:srgbClr val="0000FF"/>
                </a:solidFill>
              </a:rPr>
              <a:t>Lead Time</a:t>
            </a:r>
            <a:r>
              <a:rPr lang="en-US" sz="2400" dirty="0" smtClean="0"/>
              <a:t>: A better test process saves testing time, and thereby gives more time to other areas of system development.</a:t>
            </a:r>
          </a:p>
          <a:p>
            <a:pPr marL="731520" lvl="1" indent="-27432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u="sng" dirty="0" smtClean="0">
                <a:solidFill>
                  <a:srgbClr val="0000FF"/>
                </a:solidFill>
              </a:rPr>
              <a:t>Cost: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better test process is expected to be carried out with a lower cost.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464798" cy="300993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Basic Idea in Software Process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Capability Maturity Model (CMM) &amp; </a:t>
            </a:r>
          </a:p>
          <a:p>
            <a:pPr marL="274320" indent="-274320">
              <a:spcBef>
                <a:spcPts val="600"/>
              </a:spcBef>
              <a:buClrTx/>
              <a:buSzPct val="100000"/>
            </a:pPr>
            <a:r>
              <a:rPr lang="en-US" sz="2400" dirty="0" smtClean="0">
                <a:solidFill>
                  <a:schemeClr val="tx1"/>
                </a:solidFill>
              </a:rPr>
              <a:t>	Capability Maturity Model Integration (CMMI) 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Test Process Improvement (TPI)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Testing Maturity Model (TMM)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Test Process Improvement (TPI)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02395"/>
            <a:ext cx="8683472" cy="413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How </a:t>
            </a:r>
            <a:r>
              <a:rPr lang="en-US" sz="2800" b="1" dirty="0" smtClean="0">
                <a:solidFill>
                  <a:srgbClr val="FF0000"/>
                </a:solidFill>
              </a:rPr>
              <a:t>to improve a test process?</a:t>
            </a:r>
          </a:p>
          <a:p>
            <a:pPr marL="274320" indent="-274320">
              <a:lnSpc>
                <a:spcPct val="80000"/>
              </a:lnSpc>
              <a:spcBef>
                <a:spcPts val="600"/>
              </a:spcBef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 intuitive approach to improving a test process is as follows: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r>
              <a:rPr lang="en-US" sz="2200" u="sng" dirty="0" smtClean="0"/>
              <a:t>Step 1</a:t>
            </a:r>
            <a:r>
              <a:rPr lang="en-US" sz="2200" dirty="0" smtClean="0"/>
              <a:t>: </a:t>
            </a:r>
            <a:r>
              <a:rPr lang="en-US" sz="2200" u="sng" dirty="0" smtClean="0"/>
              <a:t>Determine an area </a:t>
            </a:r>
            <a:r>
              <a:rPr lang="en-US" sz="2200" dirty="0" smtClean="0"/>
              <a:t>for improvement.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r>
              <a:rPr lang="en-US" sz="2200" u="sng" dirty="0" smtClean="0"/>
              <a:t>Step 2</a:t>
            </a:r>
            <a:r>
              <a:rPr lang="en-US" sz="2200" dirty="0" smtClean="0"/>
              <a:t>: </a:t>
            </a:r>
            <a:r>
              <a:rPr lang="en-US" sz="2200" u="sng" dirty="0" smtClean="0"/>
              <a:t>Evaluate the current state</a:t>
            </a:r>
            <a:r>
              <a:rPr lang="en-US" sz="2200" dirty="0" smtClean="0"/>
              <a:t> of the test process.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r>
              <a:rPr lang="en-US" sz="2200" u="sng" dirty="0" smtClean="0"/>
              <a:t>Step 3</a:t>
            </a:r>
            <a:r>
              <a:rPr lang="en-US" sz="2200" dirty="0" smtClean="0"/>
              <a:t>: </a:t>
            </a:r>
            <a:r>
              <a:rPr lang="en-US" sz="2200" u="sng" dirty="0" smtClean="0"/>
              <a:t>Identify the next desired state </a:t>
            </a:r>
            <a:r>
              <a:rPr lang="en-US" sz="2200" dirty="0" smtClean="0"/>
              <a:t>and the means to </a:t>
            </a:r>
            <a:r>
              <a:rPr lang="en-US" sz="2200" dirty="0" smtClean="0"/>
              <a:t>achieve </a:t>
            </a:r>
            <a:r>
              <a:rPr lang="en-US" sz="2200" dirty="0" smtClean="0"/>
              <a:t>it.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r>
              <a:rPr lang="en-US" sz="2200" u="sng" dirty="0" smtClean="0"/>
              <a:t>Step 4</a:t>
            </a:r>
            <a:r>
              <a:rPr lang="en-US" sz="2200" dirty="0" smtClean="0"/>
              <a:t>: </a:t>
            </a:r>
            <a:r>
              <a:rPr lang="en-US" sz="2200" u="sng" dirty="0" smtClean="0"/>
              <a:t>Implement</a:t>
            </a:r>
            <a:r>
              <a:rPr lang="en-US" sz="2200" dirty="0" smtClean="0"/>
              <a:t> the necessary changes to the process. 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Test Process Improvement (TPI)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35133" y="2276464"/>
            <a:ext cx="867373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TPI model supports gradual process improvement.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/>
              <a:t>The </a:t>
            </a:r>
            <a:r>
              <a:rPr lang="en-US" sz="2800" b="1" dirty="0" smtClean="0"/>
              <a:t>current status </a:t>
            </a:r>
            <a:r>
              <a:rPr lang="en-US" sz="2800" dirty="0" smtClean="0"/>
              <a:t>of a test process is evaluated from different viewpoints, known as </a:t>
            </a:r>
            <a:r>
              <a:rPr lang="en-US" sz="2800" b="1" dirty="0" smtClean="0"/>
              <a:t>key areas</a:t>
            </a:r>
            <a:r>
              <a:rPr lang="en-US" sz="2800" dirty="0" smtClean="0"/>
              <a:t> – and </a:t>
            </a:r>
            <a:r>
              <a:rPr lang="en-US" sz="2800" b="1" dirty="0" smtClean="0"/>
              <a:t>20 key areas</a:t>
            </a:r>
            <a:r>
              <a:rPr lang="en-US" sz="2800" dirty="0" smtClean="0"/>
              <a:t> have been identified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 </a:t>
            </a:r>
            <a:r>
              <a:rPr lang="en-US" sz="2800" dirty="0" smtClean="0"/>
              <a:t>The </a:t>
            </a:r>
            <a:r>
              <a:rPr lang="en-US" sz="2800" b="1" dirty="0" smtClean="0"/>
              <a:t>status</a:t>
            </a:r>
            <a:r>
              <a:rPr lang="en-US" sz="2800" dirty="0" smtClean="0"/>
              <a:t> of a test process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a </a:t>
            </a:r>
            <a:r>
              <a:rPr lang="en-US" sz="2800" b="1" dirty="0" smtClean="0"/>
              <a:t>key area</a:t>
            </a:r>
            <a:r>
              <a:rPr lang="en-US" sz="2800" dirty="0" smtClean="0"/>
              <a:t> is represented in terms of </a:t>
            </a:r>
            <a:r>
              <a:rPr lang="en-US" sz="2800" b="1" dirty="0" smtClean="0"/>
              <a:t>one</a:t>
            </a:r>
            <a:r>
              <a:rPr lang="en-US" sz="2800" dirty="0" smtClean="0"/>
              <a:t> of </a:t>
            </a:r>
            <a:r>
              <a:rPr lang="en-US" sz="2800" b="1" dirty="0" smtClean="0"/>
              <a:t>four</a:t>
            </a:r>
            <a:r>
              <a:rPr lang="en-US" sz="2800" dirty="0" smtClean="0"/>
              <a:t> </a:t>
            </a:r>
            <a:r>
              <a:rPr lang="en-US" sz="2800" b="1" dirty="0" smtClean="0"/>
              <a:t>levels of maturity</a:t>
            </a:r>
            <a:r>
              <a:rPr lang="en-US" sz="2800" dirty="0" smtClean="0"/>
              <a:t> – </a:t>
            </a:r>
            <a:r>
              <a:rPr lang="en-US" sz="2800" b="1" dirty="0" smtClean="0"/>
              <a:t>A, B, C</a:t>
            </a:r>
            <a:r>
              <a:rPr lang="en-US" sz="2800" dirty="0" smtClean="0"/>
              <a:t>, and </a:t>
            </a:r>
            <a:r>
              <a:rPr lang="en-US" sz="2800" b="1" dirty="0" smtClean="0"/>
              <a:t>D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Process Improvement (TPI)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2069" y="2002908"/>
            <a:ext cx="8686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730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Maturity levels of test processes:</a:t>
            </a:r>
          </a:p>
          <a:p>
            <a:pPr marL="730250" lvl="1" indent="-273050"/>
            <a:r>
              <a:rPr lang="en-US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dirty="0" smtClean="0">
                <a:solidFill>
                  <a:srgbClr val="0000FF"/>
                </a:solidFill>
              </a:rPr>
              <a:t>Based on the idea of dependencies and prioritization, a </a:t>
            </a:r>
            <a:r>
              <a:rPr lang="en-US" u="sng" dirty="0" smtClean="0">
                <a:solidFill>
                  <a:srgbClr val="0000FF"/>
                </a:solidFill>
              </a:rPr>
              <a:t>Test Maturity Matrix </a:t>
            </a:r>
            <a:r>
              <a:rPr lang="en-US" dirty="0" smtClean="0">
                <a:solidFill>
                  <a:srgbClr val="0000FF"/>
                </a:solidFill>
              </a:rPr>
              <a:t>is constructed.</a:t>
            </a:r>
          </a:p>
          <a:p>
            <a:pPr marL="730250" lvl="1" indent="-273050"/>
            <a:r>
              <a:rPr lang="en-US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b="1" dirty="0" smtClean="0">
                <a:solidFill>
                  <a:srgbClr val="0000FF"/>
                </a:solidFill>
              </a:rPr>
              <a:t>Test Maturity Matrix </a:t>
            </a:r>
            <a:r>
              <a:rPr lang="en-US" dirty="0" smtClean="0">
                <a:solidFill>
                  <a:srgbClr val="0000FF"/>
                </a:solidFill>
              </a:rPr>
              <a:t>shows that the </a:t>
            </a:r>
            <a:r>
              <a:rPr lang="en-US" dirty="0" smtClean="0">
                <a:solidFill>
                  <a:srgbClr val="FF0000"/>
                </a:solidFill>
              </a:rPr>
              <a:t>overall maturity of a test process </a:t>
            </a:r>
            <a:r>
              <a:rPr lang="en-US" dirty="0" smtClean="0">
                <a:solidFill>
                  <a:srgbClr val="0000FF"/>
                </a:solidFill>
              </a:rPr>
              <a:t>can be represented on a </a:t>
            </a:r>
            <a:r>
              <a:rPr lang="en-US" i="1" dirty="0" smtClean="0">
                <a:solidFill>
                  <a:srgbClr val="FF0000"/>
                </a:solidFill>
              </a:rPr>
              <a:t>scale of 1—13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marL="730250" lvl="1" indent="-273050"/>
            <a:r>
              <a:rPr lang="en-US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dirty="0" smtClean="0">
                <a:solidFill>
                  <a:srgbClr val="0000FF"/>
                </a:solidFill>
              </a:rPr>
              <a:t>The 13 scales of maturity of a test process are classified into </a:t>
            </a:r>
            <a:r>
              <a:rPr lang="en-US" b="1" dirty="0" smtClean="0">
                <a:solidFill>
                  <a:srgbClr val="FF0000"/>
                </a:solidFill>
              </a:rPr>
              <a:t>three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segments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as follows:</a:t>
            </a:r>
          </a:p>
          <a:p>
            <a:pPr marL="547688" lvl="2" indent="-457200">
              <a:spcBef>
                <a:spcPct val="0"/>
              </a:spcBef>
              <a:buFont typeface="Arial" charset="0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Controlled (1—5):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All component activities are planned and executed in phases  according to the plan.</a:t>
            </a:r>
          </a:p>
          <a:p>
            <a:pPr marL="547688" lvl="2" indent="-457200">
              <a:buFont typeface="Arial" charset="0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Efficient (6—10):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All the key areas, except </a:t>
            </a:r>
            <a:r>
              <a:rPr lang="en-US" i="1" dirty="0" smtClean="0">
                <a:solidFill>
                  <a:srgbClr val="0000FF"/>
                </a:solidFill>
              </a:rPr>
              <a:t>Evaluation</a:t>
            </a:r>
            <a:r>
              <a:rPr lang="en-US" dirty="0" smtClean="0">
                <a:solidFill>
                  <a:srgbClr val="0000FF"/>
                </a:solidFill>
              </a:rPr>
              <a:t>, are raised to at least B level with some being at C.</a:t>
            </a:r>
          </a:p>
          <a:p>
            <a:pPr marL="547688" lvl="2" indent="-457200">
              <a:buFont typeface="Arial" charset="0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Optimizing (11—13):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All the key areas have reached their respective highest maturity levels. </a:t>
            </a:r>
          </a:p>
          <a:p>
            <a:pPr marL="1004888" lvl="3" indent="-457200"/>
            <a:r>
              <a:rPr lang="en-US" b="1" dirty="0" smtClean="0">
                <a:solidFill>
                  <a:srgbClr val="FF0000"/>
                </a:solidFill>
              </a:rPr>
              <a:t>==&gt;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Optimizing a test process means performing testing tasks in the best possible manner from the standpoint of </a:t>
            </a:r>
            <a:r>
              <a:rPr lang="en-US" b="1" u="sng" dirty="0" smtClean="0"/>
              <a:t>quality</a:t>
            </a:r>
            <a:r>
              <a:rPr lang="en-US" b="1" dirty="0" smtClean="0"/>
              <a:t>, </a:t>
            </a:r>
            <a:r>
              <a:rPr lang="en-US" b="1" u="sng" dirty="0" smtClean="0"/>
              <a:t>time</a:t>
            </a:r>
            <a:r>
              <a:rPr lang="en-US" b="1" dirty="0" smtClean="0"/>
              <a:t>, and </a:t>
            </a:r>
            <a:r>
              <a:rPr lang="en-US" b="1" u="sng" dirty="0" smtClean="0"/>
              <a:t>cost</a:t>
            </a:r>
            <a:r>
              <a:rPr lang="en-US" b="1" dirty="0" smtClean="0"/>
              <a:t>.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Applying the TPI model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63" y="2066981"/>
            <a:ext cx="84483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Analyze the current test process</a:t>
            </a:r>
            <a:r>
              <a:rPr lang="en-US" sz="2400" dirty="0" smtClean="0">
                <a:solidFill>
                  <a:srgbClr val="0000FF"/>
                </a:solidFill>
              </a:rPr>
              <a:t>, in terms of the 20 key areas, and give each key area a rating – A, B, C, or D.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Evaluate the current scale</a:t>
            </a:r>
            <a:r>
              <a:rPr lang="en-US" sz="2400" dirty="0" smtClean="0">
                <a:solidFill>
                  <a:srgbClr val="0000FF"/>
                </a:solidFill>
              </a:rPr>
              <a:t>, between 1—13, of the test process by comparing the current status of the test process with the standard Test Maturity Matrix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Identify the goal of the organization </a:t>
            </a:r>
            <a:r>
              <a:rPr lang="en-US" sz="2400" dirty="0" smtClean="0">
                <a:solidFill>
                  <a:srgbClr val="0000FF"/>
                </a:solidFill>
              </a:rPr>
              <a:t>in terms of the next scale to be achieved. Identify the key areas where improvements must be achieved.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Take actions to improve the key areas </a:t>
            </a:r>
            <a:r>
              <a:rPr lang="en-US" sz="2400" dirty="0" smtClean="0">
                <a:solidFill>
                  <a:srgbClr val="0000FF"/>
                </a:solidFill>
              </a:rPr>
              <a:t>identified in the preceding step.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Testing Maturity Model (TMM)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6" y="2381860"/>
            <a:ext cx="800753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Similar to the concept of evaluating and improving software development processes, there is a need for a framework to </a:t>
            </a:r>
            <a:r>
              <a:rPr lang="en-US" sz="2400" b="1" dirty="0" smtClean="0"/>
              <a:t>assess</a:t>
            </a:r>
            <a:r>
              <a:rPr lang="en-US" sz="2400" dirty="0" smtClean="0"/>
              <a:t> and </a:t>
            </a:r>
            <a:r>
              <a:rPr lang="en-US" sz="2400" b="1" dirty="0" smtClean="0"/>
              <a:t>improve</a:t>
            </a:r>
            <a:r>
              <a:rPr lang="en-US" sz="2400" dirty="0" smtClean="0"/>
              <a:t>  </a:t>
            </a:r>
            <a:r>
              <a:rPr lang="en-US" sz="2400" b="1" dirty="0" smtClean="0"/>
              <a:t>testing</a:t>
            </a:r>
            <a:r>
              <a:rPr lang="en-US" sz="2400" dirty="0" smtClean="0"/>
              <a:t> </a:t>
            </a:r>
            <a:r>
              <a:rPr lang="en-US" sz="2400" b="1" dirty="0" smtClean="0"/>
              <a:t>processes</a:t>
            </a:r>
            <a:r>
              <a:rPr lang="en-US" sz="24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Continuous improvement of testing processes is an ideal goal of organizations.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Evaluation plays a key role in process improvement.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TMM</a:t>
            </a:r>
            <a:r>
              <a:rPr lang="en-US" sz="2400" dirty="0" smtClean="0"/>
              <a:t> was pioneered by </a:t>
            </a:r>
            <a:r>
              <a:rPr lang="en-US" sz="2400" b="1" dirty="0" smtClean="0">
                <a:solidFill>
                  <a:srgbClr val="FF0000"/>
                </a:solidFill>
              </a:rPr>
              <a:t>Ilene </a:t>
            </a:r>
            <a:r>
              <a:rPr lang="en-US" sz="2400" b="1" dirty="0" err="1" smtClean="0">
                <a:solidFill>
                  <a:srgbClr val="FF0000"/>
                </a:solidFill>
              </a:rPr>
              <a:t>Burnstein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to help organizations evaluate and improve their testing processes.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Testing Maturity Model (TMM)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900" y="2391897"/>
            <a:ext cx="852671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TMM framework describes an evolutionary path of test process maturity in five </a:t>
            </a:r>
            <a:r>
              <a:rPr lang="en-US" sz="2800" b="1" dirty="0" smtClean="0"/>
              <a:t>levels</a:t>
            </a:r>
            <a:r>
              <a:rPr lang="en-US" sz="2800" dirty="0" smtClean="0"/>
              <a:t>, or </a:t>
            </a:r>
            <a:r>
              <a:rPr lang="en-US" sz="2800" b="1" dirty="0" smtClean="0"/>
              <a:t>stages</a:t>
            </a:r>
            <a:r>
              <a:rPr lang="en-US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Each level is characterized by the concepts of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Maturity goals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  </a:t>
            </a:r>
            <a:r>
              <a:rPr lang="en-US" sz="2800" dirty="0" smtClean="0">
                <a:solidFill>
                  <a:srgbClr val="FF0000"/>
                </a:solidFill>
              </a:rPr>
              <a:t>Supporting maturity goals, and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  </a:t>
            </a:r>
            <a:r>
              <a:rPr lang="en-US" sz="2800" dirty="0" smtClean="0">
                <a:solidFill>
                  <a:srgbClr val="FF0000"/>
                </a:solidFill>
              </a:rPr>
              <a:t>Activities, Tasks, and Responsibilities (ATRs)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Testing Maturity Model (TMM)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46724"/>
            <a:ext cx="85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Maturity goals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Each maturity level, except 1, contains certain maturity goals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For an organization to reach a certain level, the corresponding maturity goals must be met by the organization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Maturity sub-goals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Maturity goals are supported by maturity sub-goals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ATRs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Maturity sub-goals are achieved by means of ATRs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ATRs are further refined into “views” from the perspectives of three groups: </a:t>
            </a:r>
            <a:r>
              <a:rPr lang="en-US" sz="2000" dirty="0" smtClean="0">
                <a:solidFill>
                  <a:srgbClr val="C00000"/>
                </a:solidFill>
              </a:rPr>
              <a:t>Managers, Developers and test engineers, Customers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TMM Levels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638697"/>
            <a:ext cx="84614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indent="-514350">
              <a:buFont typeface="Calibri" pitchFamily="34" charset="0"/>
              <a:buAutoNum type="arabicParenR"/>
            </a:pPr>
            <a:r>
              <a:rPr lang="en-US" sz="2800" dirty="0" smtClean="0"/>
              <a:t>Initial </a:t>
            </a:r>
          </a:p>
          <a:p>
            <a:pPr marL="731520" indent="-514350">
              <a:buFont typeface="Calibri" pitchFamily="34" charset="0"/>
              <a:buAutoNum type="arabicParenR"/>
            </a:pPr>
            <a:r>
              <a:rPr lang="en-US" sz="2800" dirty="0" smtClean="0"/>
              <a:t>Phase definition</a:t>
            </a:r>
          </a:p>
          <a:p>
            <a:pPr marL="731520" indent="-514350">
              <a:buFont typeface="Calibri" pitchFamily="34" charset="0"/>
              <a:buAutoNum type="arabicParenR"/>
            </a:pPr>
            <a:r>
              <a:rPr lang="en-US" sz="2800" dirty="0" smtClean="0"/>
              <a:t>Integration</a:t>
            </a:r>
          </a:p>
          <a:p>
            <a:pPr marL="731520" indent="-514350">
              <a:buFont typeface="Calibri" pitchFamily="34" charset="0"/>
              <a:buAutoNum type="arabicParenR"/>
            </a:pPr>
            <a:r>
              <a:rPr lang="en-US" sz="2800" dirty="0" smtClean="0"/>
              <a:t>Management and Measurement</a:t>
            </a:r>
          </a:p>
          <a:p>
            <a:pPr marL="731520" indent="-514350">
              <a:buFont typeface="Calibri" pitchFamily="34" charset="0"/>
              <a:buAutoNum type="arabicParenR"/>
            </a:pPr>
            <a:r>
              <a:rPr lang="en-US" sz="2800" dirty="0" smtClean="0"/>
              <a:t>Optimization/Defect Prevention and Quality Control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37" y="514320"/>
            <a:ext cx="7808976" cy="107934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cs typeface="Arial" pitchFamily="34" charset="0"/>
              </a:rPr>
              <a:t>The 5-level structure of the TMM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4" descr="tmm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387" y="2186588"/>
            <a:ext cx="5170805" cy="396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TMM Levels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63932"/>
            <a:ext cx="844833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Level 1 – Initial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i="1" dirty="0" smtClean="0"/>
              <a:t>chaotic</a:t>
            </a:r>
            <a:r>
              <a:rPr lang="en-US" sz="2000" dirty="0" smtClean="0"/>
              <a:t> </a:t>
            </a:r>
            <a:r>
              <a:rPr lang="en-US" sz="2000" b="1" dirty="0" smtClean="0"/>
              <a:t>process</a:t>
            </a:r>
            <a:r>
              <a:rPr lang="en-US" sz="20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There are </a:t>
            </a:r>
            <a:r>
              <a:rPr lang="en-US" sz="2000" dirty="0" smtClean="0">
                <a:solidFill>
                  <a:srgbClr val="FF0000"/>
                </a:solidFill>
              </a:rPr>
              <a:t>no maturity goals to be met at this level.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Not distinguished from debugging and ill defined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Testing begins after code is written.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An organization performs testing to demonstrate that the system works.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No serious effort is made to track the progress of testing.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Test cases are designed and executed in an </a:t>
            </a:r>
            <a:r>
              <a:rPr lang="en-US" sz="2000" b="1" i="1" dirty="0" smtClean="0">
                <a:solidFill>
                  <a:srgbClr val="0000FF"/>
                </a:solidFill>
              </a:rPr>
              <a:t>ad hoc </a:t>
            </a:r>
            <a:r>
              <a:rPr lang="en-US" sz="2000" b="1" dirty="0" smtClean="0">
                <a:solidFill>
                  <a:srgbClr val="0000FF"/>
                </a:solidFill>
              </a:rPr>
              <a:t>manner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In summary, testing is not viewed as a critical, distinct phase in software development.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2103123"/>
            <a:ext cx="839511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basic idea in software process, to understand different maturity </a:t>
            </a:r>
            <a:r>
              <a:rPr lang="en-US" sz="2800" dirty="0" smtClean="0"/>
              <a:t>models.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explain the basic idea in software process; be able to explain CMM and CMMI and their different levels, be able to explain TPI and TMM models.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TMM Levels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04" y="2040280"/>
            <a:ext cx="871292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Level 2 – Phase Definition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maturity goals are as follows: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Symbol"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Testing</a:t>
            </a:r>
            <a:r>
              <a:rPr lang="en-US" sz="2000" dirty="0" smtClean="0">
                <a:solidFill>
                  <a:srgbClr val="FF0000"/>
                </a:solidFill>
              </a:rPr>
              <a:t> becomes a </a:t>
            </a:r>
            <a:r>
              <a:rPr lang="en-US" sz="2000" b="1" dirty="0" smtClean="0">
                <a:solidFill>
                  <a:srgbClr val="FF0000"/>
                </a:solidFill>
              </a:rPr>
              <a:t>defined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phase</a:t>
            </a:r>
            <a:r>
              <a:rPr lang="en-US" sz="2000" dirty="0" smtClean="0">
                <a:solidFill>
                  <a:srgbClr val="FF0000"/>
                </a:solidFill>
              </a:rPr>
              <a:t> following coding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Develop testing and debugging goals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Identify testing as a separate function from debugging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Initiate a test planning process: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Identify test objectives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Analyze risks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Devise strategies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Develop test specifications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Allocate resources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000" dirty="0" smtClean="0">
                <a:solidFill>
                  <a:srgbClr val="0000FF"/>
                </a:solidFill>
              </a:rPr>
              <a:t>Institutionalize basic testing techniques and methods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TMM Levels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209802"/>
            <a:ext cx="853977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Level 3 – Integration</a:t>
            </a:r>
            <a:r>
              <a:rPr lang="en-US" sz="2800" dirty="0" smtClean="0"/>
              <a:t>: The maturity goals are as follows: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ntegrate testing into the software lifecycle. </a:t>
            </a:r>
            <a:endParaRPr lang="en-US" sz="2800" dirty="0" smtClean="0">
              <a:solidFill>
                <a:srgbClr val="0000FF"/>
              </a:solidFill>
              <a:sym typeface="Symbol"/>
            </a:endParaRPr>
          </a:p>
          <a:p>
            <a:pPr marL="731520" lvl="2" indent="-274320"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 </a:t>
            </a:r>
            <a:r>
              <a:rPr lang="en-US" sz="2800" dirty="0" smtClean="0"/>
              <a:t>Establish a software test group.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 </a:t>
            </a:r>
            <a:r>
              <a:rPr lang="en-US" sz="2800" dirty="0" smtClean="0"/>
              <a:t>Establish a technical training program.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 </a:t>
            </a:r>
            <a:r>
              <a:rPr lang="en-US" sz="2800" dirty="0" smtClean="0"/>
              <a:t>Control and monitor the testing process. </a:t>
            </a:r>
          </a:p>
          <a:p>
            <a:pPr marL="731520" lvl="2" indent="-274320">
              <a:spcBef>
                <a:spcPts val="600"/>
              </a:spcBef>
              <a:buFont typeface="Symbol"/>
              <a:buChar char="-"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</a:pP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+mn-lt"/>
              </a:rPr>
              <a:t>TMM Levels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96258"/>
            <a:ext cx="8565905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Level 4 – Management and Measurement</a:t>
            </a:r>
            <a:r>
              <a:rPr lang="en-US" sz="2800" dirty="0" smtClean="0"/>
              <a:t>: The maturity goals are: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Establish a test management &amp; measurement  program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/>
              <a:t> Establish an organization-wide review program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>
                <a:sym typeface="Symbol"/>
              </a:rPr>
              <a:t>E</a:t>
            </a:r>
            <a:r>
              <a:rPr lang="en-US" sz="2400" dirty="0" smtClean="0"/>
              <a:t>valuate software quality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lvl="2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TMM Levels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142311"/>
            <a:ext cx="847446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Level 5 –Optimization/Defect Prevention and Quality Control: </a:t>
            </a:r>
            <a:r>
              <a:rPr lang="en-US" sz="2800" dirty="0" smtClean="0"/>
              <a:t>The maturity goals are as follows: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Test process optimization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Application of process data for defect prevention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Statistical quality control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Testing process is well defined and managed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Testing costs and effectiveness are monitored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Automated tools are a primary part of the testing process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/>
              <a:t>Software Testing And Quality Assurance – Theory and Practice </a:t>
            </a:r>
            <a:r>
              <a:rPr lang="en-US" sz="2200" dirty="0" smtClean="0"/>
              <a:t>by </a:t>
            </a:r>
            <a:r>
              <a:rPr lang="en-US" sz="2200" dirty="0" err="1"/>
              <a:t>Kshirasagar</a:t>
            </a:r>
            <a:r>
              <a:rPr lang="en-US" sz="2200" dirty="0"/>
              <a:t> Naik &amp; </a:t>
            </a:r>
            <a:r>
              <a:rPr lang="en-US" sz="2200" dirty="0" err="1"/>
              <a:t>Priyadarshi</a:t>
            </a:r>
            <a:r>
              <a:rPr lang="en-US" sz="2200" dirty="0"/>
              <a:t> </a:t>
            </a:r>
            <a:r>
              <a:rPr lang="en-US" sz="2200" dirty="0" err="1" smtClean="0"/>
              <a:t>Tripathy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r>
              <a:rPr lang="en-US" sz="2000" dirty="0" smtClean="0"/>
              <a:t>, published by Wiley, ISBN 0-471-71345-7, is the required text.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 smtClean="0"/>
              <a:t>Software Testing Fundamentals: Methods and Metrics </a:t>
            </a:r>
            <a:r>
              <a:rPr lang="en-US" sz="2000" dirty="0" smtClean="0"/>
              <a:t>by </a:t>
            </a:r>
            <a:r>
              <a:rPr lang="en-US" sz="2000" dirty="0" err="1" smtClean="0"/>
              <a:t>Marnie</a:t>
            </a:r>
            <a:r>
              <a:rPr lang="en-US" sz="2000" dirty="0" smtClean="0"/>
              <a:t> L. Hutcheson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in Software Process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707B6E8-66C5-4E5C-872D-F697B044CB62}"/>
              </a:ext>
            </a:extLst>
          </p:cNvPr>
          <p:cNvSpPr txBox="1">
            <a:spLocks/>
          </p:cNvSpPr>
          <p:nvPr/>
        </p:nvSpPr>
        <p:spPr>
          <a:xfrm>
            <a:off x="421342" y="2076996"/>
            <a:ext cx="8235962" cy="41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 process comprises a set of </a:t>
            </a:r>
            <a:r>
              <a:rPr lang="en-US" sz="2800" b="1" dirty="0" smtClean="0">
                <a:solidFill>
                  <a:schemeClr val="tx1"/>
                </a:solidFill>
              </a:rPr>
              <a:t>activities</a:t>
            </a:r>
            <a:r>
              <a:rPr lang="en-US" sz="2800" dirty="0" smtClean="0">
                <a:solidFill>
                  <a:schemeClr val="tx1"/>
                </a:solidFill>
              </a:rPr>
              <a:t> that are executed to develop products.</a:t>
            </a:r>
          </a:p>
          <a:p>
            <a:pPr lvl="1">
              <a:buClrTx/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The activities find expressions in the form of methods, techniques, strategies, procedures, and practices.</a:t>
            </a:r>
          </a:p>
          <a:p>
            <a:pPr lvl="1">
              <a:buClrTx/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400" dirty="0" smtClean="0">
                <a:solidFill>
                  <a:srgbClr val="0000FF"/>
                </a:solidFill>
              </a:rPr>
              <a:t>The activities heavily rely on information repositories, such as documents, standards, and policies.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 processes are driven by different goals and availability of resources. </a:t>
            </a:r>
          </a:p>
          <a:p>
            <a:pPr>
              <a:buClrTx/>
              <a:buSzPct val="100000"/>
              <a:buNone/>
            </a:pPr>
            <a:endParaRPr lang="en-US" sz="2800" dirty="0" smtClean="0"/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Tx/>
              <a:buSzPct val="10000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in Software Process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707B6E8-66C5-4E5C-872D-F697B044CB62}"/>
              </a:ext>
            </a:extLst>
          </p:cNvPr>
          <p:cNvSpPr txBox="1">
            <a:spLocks/>
          </p:cNvSpPr>
          <p:nvPr/>
        </p:nvSpPr>
        <p:spPr>
          <a:xfrm>
            <a:off x="288605" y="2121247"/>
            <a:ext cx="8722659" cy="3861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It is useful to follow a defined process because of the following benefits:</a:t>
            </a:r>
          </a:p>
          <a:p>
            <a:pPr lvl="1">
              <a:buClrTx/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The process can be </a:t>
            </a:r>
            <a:r>
              <a:rPr lang="en-US" sz="2400" b="1" i="1" dirty="0" smtClean="0">
                <a:solidFill>
                  <a:srgbClr val="0000FF"/>
                </a:solidFill>
              </a:rPr>
              <a:t>repeated</a:t>
            </a:r>
            <a:r>
              <a:rPr lang="en-US" sz="2400" dirty="0" smtClean="0">
                <a:solidFill>
                  <a:srgbClr val="0000FF"/>
                </a:solidFill>
              </a:rPr>
              <a:t> in subsequent projects</a:t>
            </a:r>
          </a:p>
          <a:p>
            <a:pPr lvl="1">
              <a:buClrTx/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400" dirty="0" smtClean="0">
                <a:solidFill>
                  <a:srgbClr val="0000FF"/>
                </a:solidFill>
              </a:rPr>
              <a:t>The process can be </a:t>
            </a:r>
            <a:r>
              <a:rPr lang="en-US" sz="2400" b="1" i="1" dirty="0" smtClean="0">
                <a:solidFill>
                  <a:srgbClr val="0000FF"/>
                </a:solidFill>
              </a:rPr>
              <a:t>evaluated</a:t>
            </a:r>
            <a:r>
              <a:rPr lang="en-US" sz="2400" dirty="0" smtClean="0">
                <a:solidFill>
                  <a:srgbClr val="0000FF"/>
                </a:solidFill>
              </a:rPr>
              <a:t> by using a variety of </a:t>
            </a:r>
            <a:r>
              <a:rPr lang="en-US" sz="2400" b="1" dirty="0" smtClean="0">
                <a:solidFill>
                  <a:srgbClr val="0000FF"/>
                </a:solidFill>
              </a:rPr>
              <a:t>metrics</a:t>
            </a:r>
            <a:r>
              <a:rPr lang="en-US" sz="2400" dirty="0" smtClean="0">
                <a:solidFill>
                  <a:srgbClr val="0000FF"/>
                </a:solidFill>
              </a:rPr>
              <a:t>, such as </a:t>
            </a:r>
            <a:r>
              <a:rPr lang="en-US" sz="2400" i="1" dirty="0" smtClean="0">
                <a:solidFill>
                  <a:srgbClr val="C00000"/>
                </a:solidFill>
              </a:rPr>
              <a:t>cost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quality</a:t>
            </a:r>
            <a:r>
              <a:rPr lang="en-US" sz="2400" dirty="0" smtClean="0">
                <a:solidFill>
                  <a:srgbClr val="0000FF"/>
                </a:solidFill>
              </a:rPr>
              <a:t>, and </a:t>
            </a:r>
            <a:r>
              <a:rPr lang="en-US" sz="2400" i="1" dirty="0" smtClean="0">
                <a:solidFill>
                  <a:srgbClr val="C00000"/>
                </a:solidFill>
              </a:rPr>
              <a:t>time</a:t>
            </a:r>
            <a:r>
              <a:rPr lang="en-US" sz="2400" dirty="0" smtClean="0">
                <a:solidFill>
                  <a:srgbClr val="0000FF"/>
                </a:solidFill>
              </a:rPr>
              <a:t> to deliver</a:t>
            </a:r>
          </a:p>
          <a:p>
            <a:pPr lvl="1">
              <a:buClrTx/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400" dirty="0" smtClean="0">
                <a:solidFill>
                  <a:srgbClr val="0000FF"/>
                </a:solidFill>
              </a:rPr>
              <a:t>Actions can be taken to </a:t>
            </a:r>
            <a:r>
              <a:rPr lang="en-US" sz="2400" b="1" dirty="0" smtClean="0">
                <a:solidFill>
                  <a:srgbClr val="0000FF"/>
                </a:solidFill>
              </a:rPr>
              <a:t>improve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the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process</a:t>
            </a:r>
            <a:r>
              <a:rPr lang="en-US" sz="2400" dirty="0" smtClean="0">
                <a:solidFill>
                  <a:srgbClr val="0000FF"/>
                </a:solidFill>
              </a:rPr>
              <a:t> to achieve better results 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435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in Software Process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8" y="2211149"/>
            <a:ext cx="85431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A software process comprises the following tasks –          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Gathering requirements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Constructing a functional specification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Designing the system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Writing code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Testing the system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Delivering the system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Maintaining the system</a:t>
            </a:r>
          </a:p>
          <a:p>
            <a:pPr marL="731520" lvl="1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Testing in Software Process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018" y="2123185"/>
            <a:ext cx="872265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Software testing </a:t>
            </a:r>
            <a:r>
              <a:rPr lang="en-US" sz="2000" dirty="0" smtClean="0">
                <a:solidFill>
                  <a:srgbClr val="FF0000"/>
                </a:solidFill>
              </a:rPr>
              <a:t>is treated as a distinct process because it involves a variety of unique activities, techniques, strategies, and policies.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Testing is performed to reveal defects and show to what extent the software possesses different quality attributes, such as reliability and performance.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Testing begins almost at the same time a project is conceptualized.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Testing is carried out by </a:t>
            </a:r>
            <a:r>
              <a:rPr lang="en-US" b="1" i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people</a:t>
            </a:r>
            <a:r>
              <a:rPr lang="en-US" dirty="0" smtClean="0">
                <a:solidFill>
                  <a:srgbClr val="0000FF"/>
                </a:solidFill>
              </a:rPr>
              <a:t> at different stages of system development.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 number of </a:t>
            </a:r>
            <a:r>
              <a:rPr lang="en-US" b="1" i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technique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can be applied at each level of testing.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 number of </a:t>
            </a:r>
            <a:r>
              <a:rPr lang="en-US" b="1" i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strategies</a:t>
            </a:r>
            <a:r>
              <a:rPr lang="en-US" dirty="0" smtClean="0">
                <a:solidFill>
                  <a:srgbClr val="0000FF"/>
                </a:solidFill>
              </a:rPr>
              <a:t> can be applied at each level of testing.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 number of </a:t>
            </a:r>
            <a:r>
              <a:rPr lang="en-US" b="1" i="1" dirty="0" smtClean="0">
                <a:solidFill>
                  <a:srgbClr val="0000FF"/>
                </a:solidFill>
              </a:rPr>
              <a:t>metrics</a:t>
            </a:r>
            <a:r>
              <a:rPr lang="en-US" dirty="0" smtClean="0">
                <a:solidFill>
                  <a:srgbClr val="0000FF"/>
                </a:solidFill>
              </a:rPr>
              <a:t> can be monitored to gauge the progress of testing.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Testing is influenced by </a:t>
            </a:r>
            <a:r>
              <a:rPr lang="en-US" b="1" i="1" dirty="0" smtClean="0">
                <a:solidFill>
                  <a:srgbClr val="0000FF"/>
                </a:solidFill>
              </a:rPr>
              <a:t>organizational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policies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Testing can be performed as a combination of </a:t>
            </a:r>
            <a:r>
              <a:rPr lang="en-US" b="1" i="1" dirty="0" smtClean="0">
                <a:solidFill>
                  <a:srgbClr val="0000FF"/>
                </a:solidFill>
              </a:rPr>
              <a:t>manual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b="1" i="1" dirty="0" smtClean="0">
                <a:solidFill>
                  <a:srgbClr val="0000FF"/>
                </a:solidFill>
              </a:rPr>
              <a:t>automated</a:t>
            </a:r>
            <a:r>
              <a:rPr lang="en-US" dirty="0" smtClean="0">
                <a:solidFill>
                  <a:srgbClr val="0000FF"/>
                </a:solidFill>
              </a:rPr>
              <a:t> modes of execution of test cases.</a:t>
            </a:r>
          </a:p>
          <a:p>
            <a:pPr marL="731520" lvl="2" indent="-274320"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>
                <a:latin typeface="+mn-lt"/>
              </a:rPr>
              <a:t>Maturity Models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82720"/>
            <a:ext cx="853977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To be able to improve a defined process, organizations need to evaluate its capabilities and limitations.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0000FF"/>
                </a:solidFill>
              </a:rPr>
              <a:t>Example</a:t>
            </a:r>
            <a:r>
              <a:rPr lang="en-US" sz="2400" dirty="0" smtClean="0">
                <a:solidFill>
                  <a:srgbClr val="0000FF"/>
                </a:solidFill>
              </a:rPr>
              <a:t>: The Capability Maturity Model (CMM) allows an organization to evaluate its software development processes.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  <a:sym typeface="Symbol"/>
              </a:rPr>
              <a:t> </a:t>
            </a:r>
            <a:r>
              <a:rPr lang="en-US" sz="2000" dirty="0" smtClean="0">
                <a:solidFill>
                  <a:srgbClr val="C00000"/>
                </a:solidFill>
              </a:rPr>
              <a:t>The CMM model supports incremental process improvement.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 separate model, known as the </a:t>
            </a:r>
            <a:r>
              <a:rPr lang="en-US" sz="2400" dirty="0" smtClean="0">
                <a:solidFill>
                  <a:srgbClr val="0000FF"/>
                </a:solidFill>
              </a:rPr>
              <a:t>Testing Maturity Model (TMM),</a:t>
            </a:r>
            <a:r>
              <a:rPr lang="en-US" sz="2400" dirty="0" smtClean="0"/>
              <a:t> has been developed to evaluate a testing process.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For an organization to be able to improve their testing process, the </a:t>
            </a:r>
            <a:r>
              <a:rPr lang="en-US" sz="2400" dirty="0" smtClean="0">
                <a:solidFill>
                  <a:srgbClr val="0000FF"/>
                </a:solidFill>
              </a:rPr>
              <a:t>Test Process Improvement (TPI) </a:t>
            </a:r>
            <a:r>
              <a:rPr lang="en-US" sz="2400" dirty="0" smtClean="0"/>
              <a:t>model has been developed.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Capability Maturity Model (CMM)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42309"/>
            <a:ext cx="8435277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In 1986, funded by US Department of Defense, the Software Engineering Institute (SEI) of Carnegie Mellon University developed the CMM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In the CMM model, the maturity level of an organization tells us to what extent an organization can produce low cost, high quality software.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The model's aim is to improve existing software </a:t>
            </a:r>
            <a:r>
              <a:rPr lang="en-US" sz="2200" dirty="0" err="1" smtClean="0"/>
              <a:t>evelopment</a:t>
            </a:r>
            <a:r>
              <a:rPr lang="en-US" sz="2200" dirty="0" smtClean="0"/>
              <a:t> processes, but it can also be applied to other processes.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Having known the current maturity level, an organization can work to reach the next higher level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2131</Words>
  <Application>Microsoft Office PowerPoint</Application>
  <PresentationFormat>On-screen Show (4:3)</PresentationFormat>
  <Paragraphs>231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Spectrum</vt:lpstr>
      <vt:lpstr>Maturity Models</vt:lpstr>
      <vt:lpstr>Lecture Outline</vt:lpstr>
      <vt:lpstr>Objectives and Outcomes</vt:lpstr>
      <vt:lpstr>Basic Idea in Software Process</vt:lpstr>
      <vt:lpstr>Basic Idea in Software Process</vt:lpstr>
      <vt:lpstr>Basic Idea in Software Process</vt:lpstr>
      <vt:lpstr>Testing in Software Process</vt:lpstr>
      <vt:lpstr>Maturity Models</vt:lpstr>
      <vt:lpstr>Capability Maturity Model (CMM)</vt:lpstr>
      <vt:lpstr>Capability Maturity Model (CMM)</vt:lpstr>
      <vt:lpstr>CMM Levels</vt:lpstr>
      <vt:lpstr> Five Maturity Levels of CMM</vt:lpstr>
      <vt:lpstr>Five Levels of CMM</vt:lpstr>
      <vt:lpstr>  Capability Maturity Model Integration (CMMI)</vt:lpstr>
      <vt:lpstr>Levels of CMMI</vt:lpstr>
      <vt:lpstr>Main Focuses of  different levels of CMMI</vt:lpstr>
      <vt:lpstr>Test Process Improvement (TPI)</vt:lpstr>
      <vt:lpstr>Test Process Improvement (TPI)</vt:lpstr>
      <vt:lpstr>Why does a test process need to be improved?</vt:lpstr>
      <vt:lpstr>Test Process Improvement (TPI)</vt:lpstr>
      <vt:lpstr>Test Process Improvement (TPI)</vt:lpstr>
      <vt:lpstr>Test Process Improvement (TPI)</vt:lpstr>
      <vt:lpstr>Applying the TPI model</vt:lpstr>
      <vt:lpstr>Testing Maturity Model (TMM)</vt:lpstr>
      <vt:lpstr>Testing Maturity Model (TMM)</vt:lpstr>
      <vt:lpstr>Testing Maturity Model (TMM)</vt:lpstr>
      <vt:lpstr>TMM Levels</vt:lpstr>
      <vt:lpstr>The 5-level structure of the TMM</vt:lpstr>
      <vt:lpstr>TMM Levels</vt:lpstr>
      <vt:lpstr>TMM Levels</vt:lpstr>
      <vt:lpstr>TMM Levels</vt:lpstr>
      <vt:lpstr>TMM Levels</vt:lpstr>
      <vt:lpstr>TMM Levels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ASUS</cp:lastModifiedBy>
  <cp:revision>115</cp:revision>
  <dcterms:created xsi:type="dcterms:W3CDTF">2020-04-21T14:08:46Z</dcterms:created>
  <dcterms:modified xsi:type="dcterms:W3CDTF">2020-05-01T13:34:07Z</dcterms:modified>
</cp:coreProperties>
</file>