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724"/>
  </p:normalViewPr>
  <p:slideViewPr>
    <p:cSldViewPr snapToGrid="0" snapToObjects="1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96413"/>
            <a:ext cx="7808976" cy="7407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Quality </a:t>
            </a:r>
            <a:r>
              <a:rPr lang="en-US" sz="4000" b="1" dirty="0" smtClean="0">
                <a:latin typeface="+mn-lt"/>
              </a:rPr>
              <a:t>Assurance </a:t>
            </a:r>
            <a:endParaRPr lang="en-US" sz="4000" b="1" dirty="0" smtClean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CSC4133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279183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19_20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</a:t>
                      </a:r>
                      <a:r>
                        <a:rPr lang="en-US" i="1" baseline="0" dirty="0" smtClean="0"/>
                        <a:t> [email]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Software Quality and Testing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[1] Defect prevention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648" y="1994338"/>
            <a:ext cx="857896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Most defect prevention activities assume that there are known error sources or missing/incorrect actions that result in fault injections, as follows: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b="1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If </a:t>
            </a:r>
            <a:r>
              <a:rPr lang="en-US" b="1" dirty="0" smtClean="0">
                <a:solidFill>
                  <a:srgbClr val="C00000"/>
                </a:solidFill>
              </a:rPr>
              <a:t>human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misconceptions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are the error sources, </a:t>
            </a:r>
            <a:r>
              <a:rPr lang="en-US" b="1" dirty="0" smtClean="0">
                <a:solidFill>
                  <a:srgbClr val="C00000"/>
                </a:solidFill>
              </a:rPr>
              <a:t>education</a:t>
            </a:r>
            <a:r>
              <a:rPr lang="en-US" dirty="0" smtClean="0">
                <a:solidFill>
                  <a:srgbClr val="0000FF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training</a:t>
            </a:r>
            <a:r>
              <a:rPr lang="en-US" dirty="0" smtClean="0">
                <a:solidFill>
                  <a:srgbClr val="0000FF"/>
                </a:solidFill>
              </a:rPr>
              <a:t> can help us remove these error sources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dirty="0" smtClean="0">
                <a:solidFill>
                  <a:srgbClr val="0000FF"/>
                </a:solidFill>
              </a:rPr>
              <a:t>If </a:t>
            </a:r>
            <a:r>
              <a:rPr lang="en-US" b="1" dirty="0" smtClean="0">
                <a:solidFill>
                  <a:srgbClr val="C00000"/>
                </a:solidFill>
              </a:rPr>
              <a:t>imprecise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designs and implementations </a:t>
            </a:r>
            <a:r>
              <a:rPr lang="en-US" dirty="0" smtClean="0">
                <a:solidFill>
                  <a:srgbClr val="0000FF"/>
                </a:solidFill>
              </a:rPr>
              <a:t>that deviate from product specifications or design intensions are the causes for faults, </a:t>
            </a:r>
            <a:r>
              <a:rPr lang="en-US" b="1" dirty="0" smtClean="0">
                <a:solidFill>
                  <a:srgbClr val="C00000"/>
                </a:solidFill>
              </a:rPr>
              <a:t>formal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methods</a:t>
            </a:r>
            <a:r>
              <a:rPr lang="en-US" dirty="0" smtClean="0">
                <a:solidFill>
                  <a:srgbClr val="0000FF"/>
                </a:solidFill>
              </a:rPr>
              <a:t> can help prevent such deviations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dirty="0" smtClean="0">
                <a:solidFill>
                  <a:srgbClr val="0000FF"/>
                </a:solidFill>
              </a:rPr>
              <a:t>If </a:t>
            </a:r>
            <a:r>
              <a:rPr lang="en-US" b="1" dirty="0" smtClean="0">
                <a:solidFill>
                  <a:srgbClr val="C00000"/>
                </a:solidFill>
              </a:rPr>
              <a:t>non-conformance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to selected processes or standards </a:t>
            </a:r>
            <a:r>
              <a:rPr lang="en-US" dirty="0" smtClean="0">
                <a:solidFill>
                  <a:srgbClr val="0000FF"/>
                </a:solidFill>
              </a:rPr>
              <a:t>is the problem that leads to fault injections, then </a:t>
            </a:r>
            <a:r>
              <a:rPr lang="en-US" b="1" dirty="0" smtClean="0">
                <a:solidFill>
                  <a:srgbClr val="C00000"/>
                </a:solidFill>
              </a:rPr>
              <a:t>process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conformance/standard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enforcement</a:t>
            </a:r>
            <a:r>
              <a:rPr lang="en-US" dirty="0" smtClean="0">
                <a:solidFill>
                  <a:srgbClr val="0000FF"/>
                </a:solidFill>
              </a:rPr>
              <a:t> can help prevent the injection of related faults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dirty="0" smtClean="0">
                <a:solidFill>
                  <a:srgbClr val="0000FF"/>
                </a:solidFill>
              </a:rPr>
              <a:t>If </a:t>
            </a:r>
            <a:r>
              <a:rPr lang="en-US" b="1" dirty="0" smtClean="0">
                <a:solidFill>
                  <a:srgbClr val="C00000"/>
                </a:solidFill>
              </a:rPr>
              <a:t>certain tools/technologies </a:t>
            </a:r>
            <a:r>
              <a:rPr lang="en-US" dirty="0" smtClean="0">
                <a:solidFill>
                  <a:srgbClr val="0000FF"/>
                </a:solidFill>
              </a:rPr>
              <a:t>can reduce fault injections under similar environments, they </a:t>
            </a:r>
            <a:r>
              <a:rPr lang="en-US" b="1" dirty="0" smtClean="0">
                <a:solidFill>
                  <a:srgbClr val="C00000"/>
                </a:solidFill>
              </a:rPr>
              <a:t>should be adopted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+mn-lt"/>
              </a:rPr>
              <a:t>[1] Defect prevention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1" y="1984143"/>
            <a:ext cx="896112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2000" dirty="0" smtClean="0"/>
              <a:t>Root cause analyses are needed to establish these pre-conditions, or </a:t>
            </a:r>
            <a:r>
              <a:rPr lang="en-US" sz="2000" i="1" dirty="0" smtClean="0"/>
              <a:t>root causes </a:t>
            </a:r>
            <a:r>
              <a:rPr lang="en-US" sz="2000" dirty="0" smtClean="0"/>
              <a:t>for injected or potential faults, </a:t>
            </a:r>
            <a:r>
              <a:rPr lang="en-US" sz="2000" dirty="0" smtClean="0">
                <a:solidFill>
                  <a:srgbClr val="0000FF"/>
                </a:solidFill>
              </a:rPr>
              <a:t>so that appropriate defect prevention activities can be applied to prevent injection of similar faults in the future.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Once such causal relations are established, appropriate QA activities can then be selected &amp; applied for defect prevention.</a:t>
            </a:r>
          </a:p>
          <a:p>
            <a:pPr marL="1005840" lvl="1" indent="-365760">
              <a:spcBef>
                <a:spcPts val="600"/>
              </a:spcBef>
              <a:buFont typeface="+mj-lt"/>
              <a:buAutoNum type="romanLcPeriod"/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Education and training</a:t>
            </a:r>
            <a:r>
              <a:rPr lang="en-US" sz="2000" dirty="0" smtClean="0">
                <a:sym typeface="Wingdings" pitchFamily="2" charset="2"/>
              </a:rPr>
              <a:t>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provide people-based solutions for error source elimination. </a:t>
            </a:r>
          </a:p>
          <a:p>
            <a:pPr marL="1005840" lvl="1" indent="-365760">
              <a:spcBef>
                <a:spcPts val="600"/>
              </a:spcBef>
              <a:buFont typeface="+mj-lt"/>
              <a:buAutoNum type="romanLcPeriod"/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Formal method</a:t>
            </a:r>
            <a:r>
              <a:rPr lang="en-US" sz="2000" dirty="0" smtClean="0">
                <a:sym typeface="Wingdings" pitchFamily="2" charset="2"/>
              </a:rPr>
              <a:t>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provide a way to eliminate certain error sources and to verify the absence of related faults.</a:t>
            </a:r>
          </a:p>
          <a:p>
            <a:pPr marL="1005840" lvl="1" indent="-365760">
              <a:spcBef>
                <a:spcPts val="600"/>
              </a:spcBef>
              <a:buFont typeface="+mj-lt"/>
              <a:buAutoNum type="romanLcPeriod"/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Other defect prevention techniques</a:t>
            </a:r>
            <a:endParaRPr lang="en-US" sz="20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188720" lvl="3" indent="-274320">
              <a:spcBef>
                <a:spcPts val="600"/>
              </a:spcBef>
              <a:defRPr/>
            </a:pPr>
            <a:r>
              <a:rPr lang="en-US" sz="1600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1600" dirty="0" smtClean="0">
                <a:solidFill>
                  <a:srgbClr val="0000FF"/>
                </a:solidFill>
                <a:sym typeface="Wingdings" pitchFamily="2" charset="2"/>
              </a:rPr>
              <a:t>Analysis &amp; modeling for defect prevention</a:t>
            </a:r>
          </a:p>
          <a:p>
            <a:pPr marL="1188720" lvl="3" indent="-274320">
              <a:spcBef>
                <a:spcPts val="600"/>
              </a:spcBef>
              <a:defRPr/>
            </a:pPr>
            <a:r>
              <a:rPr lang="en-US" sz="1600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sz="1600" dirty="0" smtClean="0">
                <a:solidFill>
                  <a:srgbClr val="0000FF"/>
                </a:solidFill>
                <a:sym typeface="Wingdings" pitchFamily="2" charset="2"/>
              </a:rPr>
              <a:t>Technologies, standards, and methodologies for defect prevention</a:t>
            </a:r>
          </a:p>
          <a:p>
            <a:pPr marL="1188720" lvl="3" indent="-274320">
              <a:spcBef>
                <a:spcPts val="600"/>
              </a:spcBef>
              <a:defRPr/>
            </a:pPr>
            <a:r>
              <a:rPr lang="en-US" sz="1600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sz="1600" dirty="0" smtClean="0">
                <a:solidFill>
                  <a:srgbClr val="0000FF"/>
                </a:solidFill>
                <a:sym typeface="Wingdings" pitchFamily="2" charset="2"/>
              </a:rPr>
              <a:t>Software tools to block defect injection</a:t>
            </a:r>
            <a:endParaRPr lang="en-US" sz="2000" i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[2] Defect Reduction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837" y="2086830"/>
            <a:ext cx="853977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b="1" i="1" dirty="0" smtClean="0">
                <a:solidFill>
                  <a:srgbClr val="FF0000"/>
                </a:solidFill>
              </a:rPr>
              <a:t>Defect Reduction through fault detection and removal</a:t>
            </a:r>
            <a:r>
              <a:rPr lang="en-US" sz="2200" b="1" dirty="0" smtClean="0">
                <a:solidFill>
                  <a:srgbClr val="FF0000"/>
                </a:solidFill>
              </a:rPr>
              <a:t>.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These QA alternatives detect and remove certain faults once they have been injected into the software systems.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Most traditional QA activities fall into this category (defect reduction) </a:t>
            </a:r>
          </a:p>
          <a:p>
            <a:pPr marL="731520" lvl="2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200" b="1" dirty="0" smtClean="0">
                <a:solidFill>
                  <a:srgbClr val="FF0000"/>
                </a:solidFill>
              </a:rPr>
              <a:t>Inspection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directly detects and removes faults from the software code, design etc.</a:t>
            </a:r>
          </a:p>
          <a:p>
            <a:pPr marL="731520" lvl="2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200" b="1" dirty="0" smtClean="0">
                <a:solidFill>
                  <a:srgbClr val="FF0000"/>
                </a:solidFill>
              </a:rPr>
              <a:t>Testing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removes faults based on related failure observations during program execution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/>
              <a:t>Various other means, based on either static analyses or observations of dynamic executions, can be applied to reduce the # of faults in a software system.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+mn-lt"/>
              </a:rPr>
              <a:t>[2] Defect Reduction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006" y="2167404"/>
            <a:ext cx="864761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30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For most large software systems in use today, it is </a:t>
            </a:r>
            <a:r>
              <a:rPr lang="en-US" sz="2800" dirty="0" smtClean="0">
                <a:solidFill>
                  <a:srgbClr val="FF0000"/>
                </a:solidFill>
              </a:rPr>
              <a:t>unrealistic</a:t>
            </a:r>
            <a:r>
              <a:rPr lang="en-US" sz="2800" dirty="0" smtClean="0"/>
              <a:t> to expect the </a:t>
            </a:r>
            <a:r>
              <a:rPr lang="en-US" sz="2800" dirty="0" smtClean="0">
                <a:solidFill>
                  <a:srgbClr val="FF0000"/>
                </a:solidFill>
              </a:rPr>
              <a:t>defect prevention </a:t>
            </a:r>
            <a:r>
              <a:rPr lang="en-US" sz="2800" dirty="0" smtClean="0"/>
              <a:t>activities surveyed above to be </a:t>
            </a:r>
            <a:r>
              <a:rPr lang="en-US" sz="2800" dirty="0" smtClean="0">
                <a:solidFill>
                  <a:srgbClr val="FF0000"/>
                </a:solidFill>
              </a:rPr>
              <a:t>100%</a:t>
            </a:r>
            <a:r>
              <a:rPr lang="en-US" sz="2800" dirty="0" smtClean="0"/>
              <a:t> effective in preventing accidental fault injections.</a:t>
            </a:r>
          </a:p>
          <a:p>
            <a:pPr marL="274320" indent="-2730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Need effective techniques to remove as many of the injected faults as possible under project constraints.</a:t>
            </a:r>
          </a:p>
          <a:p>
            <a:pPr marL="731520" lvl="2" indent="-27305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Inspection</a:t>
            </a:r>
          </a:p>
          <a:p>
            <a:pPr marL="731520" lvl="2" indent="-27305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sz="2400" dirty="0" smtClean="0">
                <a:solidFill>
                  <a:srgbClr val="0000FF"/>
                </a:solidFill>
              </a:rPr>
              <a:t>Testing</a:t>
            </a:r>
          </a:p>
          <a:p>
            <a:pPr marL="731520" lvl="2" indent="-27305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  </a:t>
            </a:r>
            <a:r>
              <a:rPr lang="en-US" sz="2400" dirty="0" smtClean="0">
                <a:solidFill>
                  <a:srgbClr val="0000FF"/>
                </a:solidFill>
              </a:rPr>
              <a:t>Other techniques &amp; risk identification  </a:t>
            </a:r>
          </a:p>
          <a:p>
            <a:pPr marL="731520" lvl="2" indent="-27305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731520" lvl="2" indent="-273050">
              <a:spcBef>
                <a:spcPts val="600"/>
              </a:spcBef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[2] Defect Reduction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566" y="2022248"/>
            <a:ext cx="890886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365125"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FF0000"/>
                </a:solidFill>
              </a:rPr>
              <a:t>Inspection</a:t>
            </a:r>
            <a:r>
              <a:rPr lang="en-US" sz="2800" dirty="0" smtClean="0">
                <a:solidFill>
                  <a:srgbClr val="FF0000"/>
                </a:solidFill>
              </a:rPr>
              <a:t>:  Direct fault detection &amp; removal</a:t>
            </a:r>
          </a:p>
          <a:p>
            <a:pPr marL="673100" lvl="1" indent="-182563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Inspection is the most commonly used </a:t>
            </a:r>
            <a:r>
              <a:rPr lang="en-US" sz="2000" b="1" dirty="0" smtClean="0">
                <a:solidFill>
                  <a:srgbClr val="0000FF"/>
                </a:solidFill>
              </a:rPr>
              <a:t>static technique</a:t>
            </a:r>
            <a:r>
              <a:rPr lang="en-US" sz="2000" dirty="0" smtClean="0">
                <a:solidFill>
                  <a:srgbClr val="0000FF"/>
                </a:solidFill>
              </a:rPr>
              <a:t> for defect detection and removal</a:t>
            </a:r>
          </a:p>
          <a:p>
            <a:pPr marL="673100" lvl="1" indent="-182563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Inspections are critical reading &amp; analysis of software code or other software artifacts, such as designs, product specifications, test plans etc.</a:t>
            </a:r>
          </a:p>
          <a:p>
            <a:pPr marL="673100" lvl="1" indent="-182563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Inspection are typically conducted by multiple human inspectors, through some coordination process. Faults are detected directly in inspection by inspectors</a:t>
            </a:r>
          </a:p>
          <a:p>
            <a:pPr marL="673100" lvl="1" indent="-182563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b="1" i="1" dirty="0" smtClean="0"/>
              <a:t>Formality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structures</a:t>
            </a:r>
            <a:r>
              <a:rPr lang="en-US" sz="2000" dirty="0" smtClean="0"/>
              <a:t> of Inspections </a:t>
            </a:r>
            <a:r>
              <a:rPr lang="en-US" sz="2000" b="1" dirty="0" smtClean="0"/>
              <a:t>vary</a:t>
            </a:r>
          </a:p>
          <a:p>
            <a:pPr marL="673100" lvl="1" indent="-182563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Informal reviews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==&gt; </a:t>
            </a:r>
            <a:r>
              <a:rPr lang="en-US" sz="2000" b="1" dirty="0" smtClean="0">
                <a:solidFill>
                  <a:srgbClr val="FF0000"/>
                </a:solidFill>
              </a:rPr>
              <a:t>Walkthroughs</a:t>
            </a:r>
          </a:p>
          <a:p>
            <a:pPr marL="673100" lvl="1" indent="-182563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Formal review ==&gt; Inspections </a:t>
            </a:r>
          </a:p>
          <a:p>
            <a:pPr marL="673100" lvl="1" indent="-182563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Inspection is most commonly applied to code, but it could be used throughout the development process (particularly early in s/w dev.)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[2] Defect Reduction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2" y="2103844"/>
            <a:ext cx="85136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Testing</a:t>
            </a:r>
            <a:r>
              <a:rPr lang="en-US" sz="2800" dirty="0" smtClean="0">
                <a:solidFill>
                  <a:srgbClr val="0000FF"/>
                </a:solidFill>
              </a:rPr>
              <a:t>: Failure observation &amp; fault removal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</a:t>
            </a:r>
            <a:r>
              <a:rPr lang="en-US" sz="2200" dirty="0" smtClean="0">
                <a:sym typeface="Symbol"/>
              </a:rPr>
              <a:t> </a:t>
            </a:r>
            <a:r>
              <a:rPr lang="en-US" sz="2000" dirty="0" smtClean="0"/>
              <a:t>One of the most important  activities of QA 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dirty="0" smtClean="0"/>
              <a:t>Most commonly performed QA activity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 </a:t>
            </a:r>
            <a:r>
              <a:rPr lang="en-US" sz="2000" dirty="0" smtClean="0"/>
              <a:t>Involves the execution of software and the observation of the program behavior/outcome. If a failure is observed, the execution record is then analyzed to locate &amp; fix the fault(s) that caused the failure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 </a:t>
            </a:r>
            <a:r>
              <a:rPr lang="en-US" sz="2000" i="1" dirty="0" smtClean="0">
                <a:solidFill>
                  <a:srgbClr val="FF0000"/>
                </a:solidFill>
              </a:rPr>
              <a:t>When can a specific testing activity be performed &amp; related faults be detected? 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</a:t>
            </a:r>
            <a:r>
              <a:rPr lang="en-US" sz="2000" i="1" dirty="0" smtClean="0">
                <a:solidFill>
                  <a:srgbClr val="FF0000"/>
                </a:solidFill>
              </a:rPr>
              <a:t>What to test, and what kind of faults are found? 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000" b="1" dirty="0" smtClean="0">
                <a:sym typeface="Symbol"/>
              </a:rPr>
              <a:t>  </a:t>
            </a:r>
            <a:r>
              <a:rPr lang="en-US" sz="2000" i="1" dirty="0" smtClean="0">
                <a:solidFill>
                  <a:srgbClr val="FF0000"/>
                </a:solidFill>
              </a:rPr>
              <a:t>When, or at what defect level , to stop testing?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[2] Defect Reduction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774" y="2039963"/>
            <a:ext cx="848752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Other techniques &amp; risk identification: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/>
              <a:t>Besides Inspection &amp; Testing, there are other static analyses and dynamic activities. 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Various other </a:t>
            </a:r>
            <a:r>
              <a:rPr lang="en-US" sz="2400" dirty="0" smtClean="0">
                <a:solidFill>
                  <a:srgbClr val="0000FF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techniques</a:t>
            </a:r>
            <a:r>
              <a:rPr lang="en-US" sz="2400" dirty="0" smtClean="0"/>
              <a:t> – boundary value analysis, control flow and data flow analyses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Various other </a:t>
            </a:r>
            <a:r>
              <a:rPr lang="en-US" sz="2400" dirty="0" smtClean="0">
                <a:solidFill>
                  <a:srgbClr val="0000FF"/>
                </a:solidFill>
              </a:rPr>
              <a:t>dynamic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execution-based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techniques</a:t>
            </a:r>
            <a:r>
              <a:rPr lang="en-US" sz="2400" dirty="0" smtClean="0"/>
              <a:t> also available –symbolic execution, simulation, prototyping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They can help us detect and remove various defects early in the software development process, before large-scale testing becomes a viable alternative  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[3] Defect Containment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817" y="2012945"/>
            <a:ext cx="8647612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Defect Containment  </a:t>
            </a:r>
            <a:r>
              <a:rPr lang="en-US" sz="2400" i="1" dirty="0" smtClean="0">
                <a:solidFill>
                  <a:srgbClr val="FF0000"/>
                </a:solidFill>
              </a:rPr>
              <a:t>through fault tolerance, failure prevention, or failure impact minimization, to assure software reliability and safety. 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</a:t>
            </a:r>
            <a:r>
              <a:rPr lang="en-US" sz="2200" dirty="0" smtClean="0">
                <a:sym typeface="Symbol"/>
              </a:rPr>
              <a:t> </a:t>
            </a:r>
            <a:r>
              <a:rPr lang="en-US" sz="2200" dirty="0" smtClean="0"/>
              <a:t>Defect reduction activities can only reduce the number of faults to a fairly low level, but not completely eliminate them ( because of the large size &amp; high complexity of most software systems in use today)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  </a:t>
            </a:r>
            <a:r>
              <a:rPr lang="en-US" sz="2200" dirty="0" smtClean="0"/>
              <a:t>The containment measures focus on the failures by either containing them to local areas so that there are </a:t>
            </a:r>
            <a:r>
              <a:rPr lang="en-US" sz="2200" dirty="0" smtClean="0">
                <a:solidFill>
                  <a:srgbClr val="FF0000"/>
                </a:solidFill>
              </a:rPr>
              <a:t>no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global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failures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observable to users</a:t>
            </a:r>
            <a:r>
              <a:rPr lang="en-US" sz="2200" dirty="0" smtClean="0"/>
              <a:t>, or </a:t>
            </a:r>
            <a:r>
              <a:rPr lang="en-US" sz="2200" dirty="0" smtClean="0">
                <a:solidFill>
                  <a:srgbClr val="FF0000"/>
                </a:solidFill>
              </a:rPr>
              <a:t>limiting the damage </a:t>
            </a:r>
            <a:r>
              <a:rPr lang="en-US" sz="2200" dirty="0" smtClean="0"/>
              <a:t>caused by software system failures</a:t>
            </a:r>
          </a:p>
          <a:p>
            <a:pPr marL="731520" lvl="4" indent="-274320">
              <a:spcBef>
                <a:spcPts val="600"/>
              </a:spcBef>
            </a:pPr>
            <a:r>
              <a:rPr lang="en-US" sz="2200" b="1" dirty="0" smtClean="0">
                <a:sym typeface="Symbol"/>
              </a:rPr>
              <a:t>  </a:t>
            </a:r>
            <a:r>
              <a:rPr lang="en-US" sz="2200" dirty="0" smtClean="0">
                <a:sym typeface="Wingdings" pitchFamily="2" charset="2"/>
              </a:rPr>
              <a:t>Local failure  ==&gt; Global failure </a:t>
            </a:r>
            <a:endParaRPr lang="en-US" sz="22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486291" y="5717178"/>
            <a:ext cx="304800" cy="3810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473228" y="5691052"/>
            <a:ext cx="3048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+mn-lt"/>
              </a:rPr>
              <a:t>[3] Defect Containment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585" y="2110630"/>
            <a:ext cx="84744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Defect Containment can be done in two generic ways: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Some QA alternatives, such as the use of </a:t>
            </a:r>
            <a:r>
              <a:rPr lang="en-US" sz="2400" b="1" dirty="0" smtClean="0">
                <a:solidFill>
                  <a:srgbClr val="0000FF"/>
                </a:solidFill>
              </a:rPr>
              <a:t>fault-tolerance</a:t>
            </a:r>
            <a:r>
              <a:rPr lang="en-US" sz="2400" dirty="0" smtClean="0"/>
              <a:t> techniques, break the causal relation between faults and failures so that local faults will not cause global failures, thus “</a:t>
            </a:r>
            <a:r>
              <a:rPr lang="en-US" sz="2400" i="1" dirty="0" smtClean="0">
                <a:solidFill>
                  <a:srgbClr val="0000FF"/>
                </a:solidFill>
              </a:rPr>
              <a:t>tolerating</a:t>
            </a:r>
            <a:r>
              <a:rPr lang="en-US" sz="2400" dirty="0" smtClean="0">
                <a:solidFill>
                  <a:srgbClr val="0000FF"/>
                </a:solidFill>
              </a:rPr>
              <a:t>” these local faults.  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 </a:t>
            </a:r>
            <a:r>
              <a:rPr lang="en-US" sz="2400" dirty="0" smtClean="0"/>
              <a:t>A related extension to fault-tolerance is </a:t>
            </a:r>
            <a:r>
              <a:rPr lang="en-US" sz="2400" b="1" dirty="0" smtClean="0">
                <a:solidFill>
                  <a:srgbClr val="0000FF"/>
                </a:solidFill>
              </a:rPr>
              <a:t>containment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measures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to avoid catastrophic consequences</a:t>
            </a:r>
            <a:r>
              <a:rPr lang="en-US" sz="2400" dirty="0" smtClean="0"/>
              <a:t>, such as </a:t>
            </a:r>
            <a:r>
              <a:rPr lang="en-US" sz="2400" dirty="0" smtClean="0">
                <a:solidFill>
                  <a:srgbClr val="FF0000"/>
                </a:solidFill>
              </a:rPr>
              <a:t>death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personal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injury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FF0000"/>
                </a:solidFill>
              </a:rPr>
              <a:t>severe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property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FF0000"/>
                </a:solidFill>
              </a:rPr>
              <a:t>environmental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damages</a:t>
            </a:r>
            <a:r>
              <a:rPr lang="en-US" sz="2400" dirty="0" smtClean="0"/>
              <a:t>, in case of failures.</a:t>
            </a:r>
            <a:r>
              <a:rPr lang="en-US" sz="2800" dirty="0" smtClean="0">
                <a:solidFill>
                  <a:srgbClr val="C00000"/>
                </a:solidFill>
              </a:rPr>
              <a:t>	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[3] Defect Containment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2145676"/>
            <a:ext cx="850059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</a:rPr>
              <a:t>Software fault-tolerance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Motivation</a:t>
            </a:r>
          </a:p>
          <a:p>
            <a:pPr marL="1188720" lvl="3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Fault present but removal infeasible/impractical</a:t>
            </a:r>
          </a:p>
          <a:p>
            <a:pPr marL="1188720" lvl="3" indent="-274320">
              <a:spcBef>
                <a:spcPts val="600"/>
              </a:spcBef>
            </a:pPr>
            <a:r>
              <a:rPr lang="en-US" sz="2400" b="1" dirty="0" smtClean="0">
                <a:sym typeface="Symbol"/>
              </a:rPr>
              <a:t> </a:t>
            </a:r>
            <a:r>
              <a:rPr lang="en-US" sz="2400" dirty="0" smtClean="0"/>
              <a:t>Fault tolerance </a:t>
            </a:r>
            <a:r>
              <a:rPr lang="en-US" sz="2400" dirty="0" smtClean="0">
                <a:sym typeface="Wingdings" pitchFamily="2" charset="2"/>
              </a:rPr>
              <a:t>==&gt; contain defects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Char char="•"/>
            </a:pP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FT techniques: break fault-failure link</a:t>
            </a:r>
          </a:p>
          <a:p>
            <a:pPr marL="1188720" lvl="4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>
                <a:sym typeface="Wingdings" pitchFamily="2" charset="2"/>
              </a:rPr>
              <a:t>Recovery: rollback &amp; redo</a:t>
            </a:r>
          </a:p>
          <a:p>
            <a:pPr marL="1188720" lvl="4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>
                <a:sym typeface="Wingdings" pitchFamily="2" charset="2"/>
              </a:rPr>
              <a:t>NVP (N-Version programming) </a:t>
            </a:r>
            <a:r>
              <a:rPr lang="en-US" sz="2400" dirty="0" smtClean="0">
                <a:sym typeface="Wingdings" pitchFamily="2" charset="2"/>
              </a:rPr>
              <a:t>==&gt; Fault blocked</a:t>
            </a:r>
          </a:p>
          <a:p>
            <a:pPr marL="274320" lvl="2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>
              <a:sym typeface="Wingdings" pitchFamily="2" charset="2"/>
            </a:endParaRPr>
          </a:p>
          <a:p>
            <a:pPr marL="274320" lvl="2" indent="-274320">
              <a:spcBef>
                <a:spcPts val="600"/>
              </a:spcBef>
            </a:pPr>
            <a:r>
              <a:rPr lang="en-US" sz="2800" dirty="0" smtClean="0">
                <a:sym typeface="Wingdings" pitchFamily="2" charset="2"/>
              </a:rPr>
              <a:t> 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8464798" cy="3009930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QA Activities</a:t>
            </a:r>
          </a:p>
          <a:p>
            <a:pPr marL="274320" indent="-274320">
              <a:buClrTx/>
              <a:buSzPct val="100000"/>
            </a:pPr>
            <a:r>
              <a:rPr lang="en-US" sz="2600" dirty="0" smtClean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2600" dirty="0" smtClean="0">
                <a:solidFill>
                  <a:schemeClr val="tx1"/>
                </a:solidFill>
              </a:rPr>
              <a:t>Defect Prevention </a:t>
            </a:r>
          </a:p>
          <a:p>
            <a:pPr marL="274320" indent="-274320">
              <a:buClrTx/>
              <a:buSzPct val="100000"/>
            </a:pPr>
            <a:r>
              <a:rPr lang="en-US" sz="2600" dirty="0" smtClean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2600" dirty="0" smtClean="0">
                <a:solidFill>
                  <a:schemeClr val="tx1"/>
                </a:solidFill>
              </a:rPr>
              <a:t>Defect Reduction </a:t>
            </a:r>
          </a:p>
          <a:p>
            <a:pPr marL="274320" indent="-274320">
              <a:buClrTx/>
              <a:buSzPct val="100000"/>
            </a:pPr>
            <a:r>
              <a:rPr lang="en-US" sz="2600" dirty="0" smtClean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  <a:sym typeface="Symbol"/>
              </a:rPr>
              <a:t> </a:t>
            </a:r>
            <a:r>
              <a:rPr lang="en-US" sz="2600" dirty="0" smtClean="0">
                <a:solidFill>
                  <a:schemeClr val="tx1"/>
                </a:solidFill>
              </a:rPr>
              <a:t>Defect Containment 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[3] Defect Containment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8194" y="2050283"/>
            <a:ext cx="872598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</a:rPr>
              <a:t>Safety Assurance &amp; Failure Containment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dirty="0" smtClean="0">
                <a:sym typeface="Symbol"/>
              </a:rPr>
              <a:t> </a:t>
            </a:r>
            <a:r>
              <a:rPr lang="en-US" sz="2400" dirty="0" smtClean="0"/>
              <a:t>Extending FT idea for safety. Fault tolerance to failure “tolerance”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Safety</a:t>
            </a:r>
            <a:r>
              <a:rPr lang="en-US" sz="2400" dirty="0" smtClean="0"/>
              <a:t> : Accident free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400" dirty="0" smtClean="0">
                <a:solidFill>
                  <a:srgbClr val="0000FF"/>
                </a:solidFill>
              </a:rPr>
              <a:t>Accident</a:t>
            </a:r>
            <a:r>
              <a:rPr lang="en-US" sz="2400" dirty="0" smtClean="0"/>
              <a:t>: Failure with severe consequences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400" dirty="0" smtClean="0">
                <a:solidFill>
                  <a:srgbClr val="0000FF"/>
                </a:solidFill>
              </a:rPr>
              <a:t>Hazard</a:t>
            </a:r>
            <a:r>
              <a:rPr lang="en-US" sz="2400" dirty="0" smtClean="0"/>
              <a:t>: Pre-condition to accident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sz="2400" dirty="0" smtClean="0">
                <a:solidFill>
                  <a:srgbClr val="0000FF"/>
                </a:solidFill>
              </a:rPr>
              <a:t>Safety Assurance</a:t>
            </a:r>
            <a:r>
              <a:rPr lang="en-US" sz="2400" dirty="0" smtClean="0"/>
              <a:t>: Hazard analysis, hazard  elimination/reduction/control, damage control</a:t>
            </a:r>
          </a:p>
          <a:p>
            <a:pPr marL="731520" lvl="2" indent="-274320">
              <a:spcBef>
                <a:spcPts val="600"/>
              </a:spcBef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2" y="553509"/>
            <a:ext cx="7808976" cy="108813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Defect prevention, reduction &amp; </a:t>
            </a:r>
            <a:br>
              <a:rPr lang="en-US" sz="3200" b="1" dirty="0" smtClean="0">
                <a:latin typeface="+mn-lt"/>
              </a:rPr>
            </a:br>
            <a:r>
              <a:rPr lang="en-US" sz="3200" b="1" dirty="0" smtClean="0">
                <a:latin typeface="+mn-lt"/>
              </a:rPr>
              <a:t>containment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389" y="2324572"/>
            <a:ext cx="82426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Existing software quality literature generally covers defect reduction techniques such as </a:t>
            </a:r>
            <a:r>
              <a:rPr lang="en-US" sz="2800" b="1" dirty="0" smtClean="0"/>
              <a:t>testing</a:t>
            </a:r>
            <a:r>
              <a:rPr lang="en-US" sz="2800" dirty="0" smtClean="0"/>
              <a:t> &amp; </a:t>
            </a:r>
            <a:r>
              <a:rPr lang="en-US" sz="2800" b="1" dirty="0" smtClean="0"/>
              <a:t>inspection</a:t>
            </a:r>
            <a:r>
              <a:rPr lang="en-US" sz="2800" dirty="0" smtClean="0"/>
              <a:t> in more details than defect prevention activities, while largely ignore the role of defect containment in QA.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623351" y="1681918"/>
            <a:ext cx="789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Quality Engineering: Testing, Quality Assurance and Quantifiable Improvement</a:t>
            </a:r>
            <a:r>
              <a:rPr lang="en-US" sz="2000" dirty="0" smtClean="0"/>
              <a:t>, by Jeff </a:t>
            </a:r>
            <a:r>
              <a:rPr lang="en-US" sz="2000" dirty="0" err="1" smtClean="0"/>
              <a:t>Tian</a:t>
            </a:r>
            <a:r>
              <a:rPr lang="en-US" sz="2000" dirty="0" smtClean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B69590A-0F27-460B-8CF7-B418C91383C5}"/>
              </a:ext>
            </a:extLst>
          </p:cNvPr>
          <p:cNvSpPr txBox="1"/>
          <p:nvPr/>
        </p:nvSpPr>
        <p:spPr>
          <a:xfrm>
            <a:off x="623351" y="1681918"/>
            <a:ext cx="78950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Testing and Quality Assurance: Theory and Practice</a:t>
            </a:r>
            <a:r>
              <a:rPr lang="en-US" sz="2000" dirty="0" smtClean="0"/>
              <a:t>, by </a:t>
            </a:r>
            <a:r>
              <a:rPr lang="en-US" sz="2000" dirty="0" err="1" smtClean="0"/>
              <a:t>Kshirasagar</a:t>
            </a:r>
            <a:r>
              <a:rPr lang="en-US" sz="2000" dirty="0" smtClean="0"/>
              <a:t> </a:t>
            </a:r>
            <a:r>
              <a:rPr lang="en-US" sz="2000" dirty="0" err="1" smtClean="0"/>
              <a:t>Naik</a:t>
            </a:r>
            <a:r>
              <a:rPr lang="en-US" sz="2000" dirty="0" smtClean="0"/>
              <a:t>, </a:t>
            </a:r>
            <a:r>
              <a:rPr lang="en-US" sz="2000" dirty="0" err="1" smtClean="0"/>
              <a:t>Priyadarshi</a:t>
            </a:r>
            <a:r>
              <a:rPr lang="en-US" sz="2000" dirty="0" smtClean="0"/>
              <a:t> </a:t>
            </a:r>
            <a:r>
              <a:rPr lang="en-US" sz="2000" dirty="0" err="1" smtClean="0"/>
              <a:t>Tripathy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Quality Assurance: From Theory to Implementation</a:t>
            </a:r>
            <a:r>
              <a:rPr lang="en-US" sz="2000" dirty="0" smtClean="0"/>
              <a:t>, by Daniel </a:t>
            </a:r>
            <a:r>
              <a:rPr lang="en-US" sz="2000" dirty="0" err="1" smtClean="0"/>
              <a:t>Galin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Testing and Continuous Quality Improvement</a:t>
            </a:r>
            <a:r>
              <a:rPr lang="en-US" sz="2000" dirty="0" smtClean="0"/>
              <a:t>, by William E. Lewis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The Art of Software Testing</a:t>
            </a:r>
            <a:r>
              <a:rPr lang="en-US" sz="2000" dirty="0" smtClean="0"/>
              <a:t>, by </a:t>
            </a:r>
            <a:r>
              <a:rPr lang="en-US" sz="2000" dirty="0" err="1" smtClean="0"/>
              <a:t>Glenford</a:t>
            </a:r>
            <a:r>
              <a:rPr lang="en-US" sz="2000" dirty="0" smtClean="0"/>
              <a:t> J. Myers, Corey Sandler and Tom </a:t>
            </a:r>
            <a:r>
              <a:rPr lang="en-US" sz="2000" dirty="0" err="1" smtClean="0"/>
              <a:t>Badgett</a:t>
            </a:r>
            <a:endParaRPr lang="en-US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Software Testing Fundamentals: Methods and Metrics </a:t>
            </a:r>
            <a:r>
              <a:rPr lang="en-US" sz="2000" dirty="0" smtClean="0"/>
              <a:t>by </a:t>
            </a:r>
            <a:r>
              <a:rPr lang="en-US" sz="2000" dirty="0" err="1" smtClean="0"/>
              <a:t>Marnie</a:t>
            </a:r>
            <a:r>
              <a:rPr lang="en-US" sz="2000" dirty="0" smtClean="0"/>
              <a:t> L. Hutcheson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Objectives and Outcomes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341" y="2103123"/>
            <a:ext cx="83951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Tx/>
              <a:buSzPct val="10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Objectives</a:t>
            </a:r>
            <a:r>
              <a:rPr lang="en-US" sz="2800" dirty="0" smtClean="0"/>
              <a:t>: To understand the major activities of quality assurance as it deals with defects, to understand the activities of defect prevention, defect reduction and defect containment.</a:t>
            </a:r>
          </a:p>
          <a:p>
            <a:pPr marL="274320" indent="-274320">
              <a:spcBef>
                <a:spcPts val="600"/>
              </a:spcBef>
              <a:buClrTx/>
              <a:buSzPct val="100000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Outcomes</a:t>
            </a:r>
            <a:r>
              <a:rPr lang="en-US" sz="2800" dirty="0" smtClean="0"/>
              <a:t>: Students are expected to be able to explain the activities of defect prevention, defect reduction and defect containment.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Defect vs. QA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2D57A72-3DCA-454D-8D6B-C0E7FA5A33E3}"/>
              </a:ext>
            </a:extLst>
          </p:cNvPr>
          <p:cNvSpPr txBox="1">
            <a:spLocks/>
          </p:cNvSpPr>
          <p:nvPr/>
        </p:nvSpPr>
        <p:spPr>
          <a:xfrm>
            <a:off x="457200" y="2067232"/>
            <a:ext cx="8229600" cy="397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QA ==&gt; Quality Assurance</a:t>
            </a:r>
          </a:p>
          <a:p>
            <a:pPr marL="800100" lvl="1" indent="-342900" algn="l"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FF"/>
                </a:solidFill>
              </a:rPr>
              <a:t>Focus on correctness aspect of quality</a:t>
            </a:r>
          </a:p>
          <a:p>
            <a:pPr marL="800100" lvl="1" indent="-342900" algn="l"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FF"/>
                </a:solidFill>
              </a:rPr>
              <a:t>QA as dealing with defects</a:t>
            </a:r>
          </a:p>
          <a:p>
            <a:pPr lvl="3" algn="l">
              <a:buClrTx/>
              <a:buFont typeface="Arial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 Post-release</a:t>
            </a:r>
            <a:r>
              <a:rPr lang="en-US" sz="2200" dirty="0">
                <a:solidFill>
                  <a:schemeClr val="tx1"/>
                </a:solidFill>
              </a:rPr>
              <a:t>: Impact on consumers</a:t>
            </a:r>
          </a:p>
          <a:p>
            <a:pPr lvl="3" algn="l">
              <a:buClrTx/>
              <a:buFont typeface="Arial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 Pre-release</a:t>
            </a:r>
            <a:r>
              <a:rPr lang="en-US" sz="2200" dirty="0">
                <a:solidFill>
                  <a:schemeClr val="tx1"/>
                </a:solidFill>
              </a:rPr>
              <a:t>: What producer can do</a:t>
            </a:r>
          </a:p>
          <a:p>
            <a:pPr marL="274320" lvl="1" indent="-274320" algn="l">
              <a:buClrTx/>
              <a:buFont typeface="Arial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What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Testing &amp; many other activities</a:t>
            </a:r>
          </a:p>
          <a:p>
            <a:pPr marL="274320" lvl="1" indent="-274320" algn="l">
              <a:buClrTx/>
              <a:buFont typeface="Arial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When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en-US" dirty="0">
                <a:solidFill>
                  <a:schemeClr val="tx1"/>
                </a:solidFill>
              </a:rPr>
              <a:t>Earlier ones desirable (lower cost), </a:t>
            </a:r>
            <a:r>
              <a:rPr lang="en-US" dirty="0" smtClean="0">
                <a:solidFill>
                  <a:schemeClr val="tx1"/>
                </a:solidFill>
              </a:rPr>
              <a:t>but may </a:t>
            </a:r>
            <a:r>
              <a:rPr lang="en-US" dirty="0">
                <a:solidFill>
                  <a:schemeClr val="tx1"/>
                </a:solidFill>
              </a:rPr>
              <a:t>not be feasible</a:t>
            </a:r>
          </a:p>
          <a:p>
            <a:pPr marL="274320" lvl="1" indent="-274320" algn="l">
              <a:buClrTx/>
              <a:buFont typeface="Arial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How</a:t>
            </a:r>
            <a:r>
              <a:rPr lang="en-US" dirty="0">
                <a:solidFill>
                  <a:srgbClr val="FF0000"/>
                </a:solidFill>
              </a:rPr>
              <a:t>?  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Classification next slide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922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Classification of QA activities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943" y="2292745"/>
            <a:ext cx="864761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FF0000"/>
                </a:solidFill>
              </a:rPr>
              <a:t>What are the QA activities to deal with defects?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QA activities can be classified into three generic categories –</a:t>
            </a:r>
          </a:p>
          <a:p>
            <a:pPr marL="1428750" lvl="2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b="1" dirty="0" smtClean="0">
                <a:solidFill>
                  <a:srgbClr val="0000FF"/>
                </a:solidFill>
              </a:rPr>
              <a:t>Defect Prevention </a:t>
            </a:r>
          </a:p>
          <a:p>
            <a:pPr marL="1428750" lvl="2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b="1" dirty="0" smtClean="0">
                <a:solidFill>
                  <a:srgbClr val="0000FF"/>
                </a:solidFill>
              </a:rPr>
              <a:t>Defect Reduction </a:t>
            </a:r>
          </a:p>
          <a:p>
            <a:pPr marL="1428750" lvl="2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b="1" dirty="0" smtClean="0">
                <a:solidFill>
                  <a:srgbClr val="0000FF"/>
                </a:solidFill>
              </a:rPr>
              <a:t>Defect Containment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Error/Fault/Failure &amp; QA Activities</a:t>
            </a:r>
            <a:endParaRPr lang="en-US" sz="36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380" y="2112414"/>
            <a:ext cx="855617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</a:rPr>
              <a:t>Preventing</a:t>
            </a:r>
            <a:r>
              <a:rPr lang="en-US" sz="2400" dirty="0" smtClean="0">
                <a:solidFill>
                  <a:srgbClr val="FF0000"/>
                </a:solidFill>
              </a:rPr>
              <a:t> fault injection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Blip>
                <a:blip r:embed="rId2"/>
              </a:buBlip>
            </a:pPr>
            <a:r>
              <a:rPr lang="en-US" sz="2000" dirty="0" smtClean="0"/>
              <a:t>Error blocking ( error </a:t>
            </a:r>
            <a:r>
              <a:rPr lang="en-US" sz="2000" dirty="0" smtClean="0">
                <a:sym typeface="Wingdings" pitchFamily="2" charset="2"/>
              </a:rPr>
              <a:t> ==&gt; faults )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Blip>
                <a:blip r:embed="rId2"/>
              </a:buBlip>
            </a:pPr>
            <a:r>
              <a:rPr lang="en-US" sz="2000" dirty="0" smtClean="0">
                <a:sym typeface="Wingdings" pitchFamily="2" charset="2"/>
              </a:rPr>
              <a:t>Error source removal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Removal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of faults ( pre: detection)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Blip>
                <a:blip r:embed="rId2"/>
              </a:buBlip>
            </a:pPr>
            <a:r>
              <a:rPr lang="en-US" sz="2000" b="1" dirty="0" smtClean="0">
                <a:solidFill>
                  <a:srgbClr val="0000FF"/>
                </a:solidFill>
                <a:sym typeface="Wingdings" pitchFamily="2" charset="2"/>
              </a:rPr>
              <a:t>Inspection</a:t>
            </a:r>
            <a:r>
              <a:rPr lang="en-US" sz="2000" dirty="0" smtClean="0">
                <a:sym typeface="Wingdings" pitchFamily="2" charset="2"/>
              </a:rPr>
              <a:t> : Fault discovered/removed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Blip>
                <a:blip r:embed="rId2"/>
              </a:buBlip>
            </a:pPr>
            <a:r>
              <a:rPr lang="en-US" sz="2000" b="1" dirty="0" smtClean="0">
                <a:solidFill>
                  <a:srgbClr val="0000FF"/>
                </a:solidFill>
                <a:sym typeface="Wingdings" pitchFamily="2" charset="2"/>
              </a:rPr>
              <a:t>Testing</a:t>
            </a:r>
            <a:r>
              <a:rPr lang="en-US" sz="2000" dirty="0" smtClean="0">
                <a:sym typeface="Wingdings" pitchFamily="2" charset="2"/>
              </a:rPr>
              <a:t> : Failures trace back to faults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Failure prevention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containment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Blip>
                <a:blip r:embed="rId2"/>
              </a:buBlip>
            </a:pPr>
            <a:r>
              <a:rPr lang="en-US" sz="2000" dirty="0" smtClean="0">
                <a:sym typeface="Wingdings" pitchFamily="2" charset="2"/>
              </a:rPr>
              <a:t>Local failure  ==&gt;  Global failure</a:t>
            </a:r>
          </a:p>
          <a:p>
            <a:pPr marL="731520" lvl="3" indent="-274320">
              <a:spcBef>
                <a:spcPts val="600"/>
              </a:spcBef>
              <a:buFont typeface="Arial" charset="0"/>
              <a:buBlip>
                <a:blip r:embed="rId2"/>
              </a:buBlip>
            </a:pPr>
            <a:r>
              <a:rPr lang="en-US" sz="2000" dirty="0" smtClean="0">
                <a:sym typeface="Wingdings" pitchFamily="2" charset="2"/>
              </a:rPr>
              <a:t>Via dynamic measures to tolerate faults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Blip>
                <a:blip r:embed="rId2"/>
              </a:buBlip>
            </a:pPr>
            <a:r>
              <a:rPr lang="en-US" sz="2000" dirty="0" smtClean="0">
                <a:sym typeface="Wingdings" pitchFamily="2" charset="2"/>
              </a:rPr>
              <a:t>Failure impact     ==&gt; Safety Assurance </a:t>
            </a:r>
          </a:p>
          <a:p>
            <a:pPr marL="731520" lvl="2" indent="-274320">
              <a:spcBef>
                <a:spcPts val="600"/>
              </a:spcBef>
            </a:pPr>
            <a:endParaRPr lang="en-US" sz="2000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3424639" y="2616931"/>
            <a:ext cx="2286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424639" y="2603868"/>
            <a:ext cx="2286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10229" y="5020523"/>
            <a:ext cx="2286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492810" y="5029230"/>
            <a:ext cx="228600" cy="304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524687" y="5973288"/>
            <a:ext cx="3048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+mn-lt"/>
              </a:rPr>
              <a:t>[1] Defect prevention </a:t>
            </a:r>
            <a:endParaRPr lang="en-US" sz="4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585" y="2113306"/>
            <a:ext cx="840915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charset="0"/>
              <a:buChar char="•"/>
            </a:pPr>
            <a:r>
              <a:rPr lang="en-US" sz="2400" b="1" dirty="0" smtClean="0"/>
              <a:t>Defect</a:t>
            </a:r>
            <a:r>
              <a:rPr lang="en-US" sz="2400" dirty="0" smtClean="0"/>
              <a:t> </a:t>
            </a:r>
            <a:r>
              <a:rPr lang="en-US" sz="2400" b="1" dirty="0" smtClean="0"/>
              <a:t>prevention</a:t>
            </a:r>
            <a:r>
              <a:rPr lang="en-US" sz="2400" dirty="0" smtClean="0"/>
              <a:t> can be done in t</a:t>
            </a:r>
            <a:r>
              <a:rPr lang="en-US" sz="2400" dirty="0" smtClean="0">
                <a:sym typeface="Wingdings" pitchFamily="2" charset="2"/>
              </a:rPr>
              <a:t>wo generic ways-</a:t>
            </a:r>
          </a:p>
          <a:p>
            <a:pPr marL="914400" lvl="5" indent="-457200">
              <a:spcBef>
                <a:spcPts val="600"/>
              </a:spcBef>
              <a:buFont typeface="+mj-lt"/>
              <a:buAutoNum type="alphaLcParenR"/>
            </a:pP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Error source removal</a:t>
            </a:r>
          </a:p>
          <a:p>
            <a:pPr marL="914400" lvl="5" indent="-457200">
              <a:spcBef>
                <a:spcPts val="600"/>
              </a:spcBef>
              <a:buFont typeface="+mj-lt"/>
              <a:buAutoNum type="alphaLcParenR"/>
            </a:pP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Error blocking    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731520" lvl="4" indent="-274320">
              <a:spcBef>
                <a:spcPts val="600"/>
              </a:spcBef>
            </a:pPr>
            <a:r>
              <a:rPr lang="en-US" sz="2400" dirty="0" smtClean="0">
                <a:sym typeface="Symbol"/>
              </a:rPr>
              <a:t> </a:t>
            </a:r>
            <a:r>
              <a:rPr lang="en-US" sz="2400" dirty="0" smtClean="0"/>
              <a:t>These QA activities prevent certain types of faults from being injected into the software</a:t>
            </a:r>
          </a:p>
          <a:p>
            <a:pPr marL="731520" lvl="4" indent="-274320">
              <a:spcBef>
                <a:spcPts val="600"/>
              </a:spcBef>
            </a:pPr>
            <a:r>
              <a:rPr lang="en-US" sz="2400" dirty="0" smtClean="0">
                <a:sym typeface="Symbol"/>
              </a:rPr>
              <a:t> </a:t>
            </a:r>
            <a:r>
              <a:rPr lang="en-US" sz="2400" dirty="0" smtClean="0"/>
              <a:t>Since errors are the missing/incorrect human actions that lead to injection of </a:t>
            </a:r>
            <a:r>
              <a:rPr lang="en-US" sz="2400" b="1" dirty="0" smtClean="0"/>
              <a:t>faults</a:t>
            </a:r>
            <a:r>
              <a:rPr lang="en-US" sz="2400" dirty="0" smtClean="0"/>
              <a:t> into software systems, we can </a:t>
            </a:r>
            <a:r>
              <a:rPr lang="en-US" sz="2400" i="1" dirty="0" smtClean="0">
                <a:solidFill>
                  <a:srgbClr val="0000FF"/>
                </a:solidFill>
              </a:rPr>
              <a:t>directly correct or block these actions, or remove the underlying causes for them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+mn-lt"/>
              </a:rPr>
              <a:t>[1] Defect prevention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566" y="2343404"/>
            <a:ext cx="85822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514350">
              <a:buFont typeface="Arial" charset="0"/>
              <a:buNone/>
              <a:defRPr/>
            </a:pPr>
            <a:r>
              <a:rPr lang="en-US" sz="2800" dirty="0" smtClean="0">
                <a:solidFill>
                  <a:srgbClr val="C00000"/>
                </a:solidFill>
                <a:sym typeface="Wingdings" pitchFamily="2" charset="2"/>
              </a:rPr>
              <a:t>a)	Error source removal :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Eliminating certain error sources such as eliminating ambiguities or correcting human misconceptions, which are the root causes for errors.</a:t>
            </a:r>
          </a:p>
          <a:p>
            <a:pPr lvl="3" indent="-514350">
              <a:defRPr/>
            </a:pPr>
            <a:r>
              <a:rPr lang="en-US" sz="2800" b="1" dirty="0" smtClean="0">
                <a:sym typeface="Symbol"/>
              </a:rPr>
              <a:t>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smtClean="0">
                <a:sym typeface="Wingdings" pitchFamily="2" charset="2"/>
              </a:rPr>
              <a:t>Root cause analysis  identify error sources</a:t>
            </a:r>
          </a:p>
          <a:p>
            <a:pPr lvl="3" indent="-514350">
              <a:defRPr/>
            </a:pPr>
            <a:r>
              <a:rPr lang="en-US" sz="2800" b="1" dirty="0" smtClean="0">
                <a:sym typeface="Symbol"/>
              </a:rPr>
              <a:t> </a:t>
            </a:r>
            <a:r>
              <a:rPr lang="en-US" sz="2800" dirty="0" smtClean="0">
                <a:sym typeface="Wingdings" pitchFamily="2" charset="2"/>
              </a:rPr>
              <a:t>Remove through education/training/etc.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[1] Defect prevention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711" y="2080519"/>
            <a:ext cx="85005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  <a:sym typeface="Wingdings" pitchFamily="2" charset="2"/>
              </a:rPr>
              <a:t>b) Error blocking: 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Fault prevention or blocking by directly correcting or blocking these missing or incorrect human actions.</a:t>
            </a:r>
          </a:p>
          <a:p>
            <a:pPr marL="731520" lvl="4" indent="-274320">
              <a:spcBef>
                <a:spcPts val="600"/>
              </a:spcBef>
            </a:pPr>
            <a:r>
              <a:rPr lang="en-US" sz="2800" dirty="0" smtClean="0">
                <a:sym typeface="Symbol"/>
              </a:rPr>
              <a:t></a:t>
            </a:r>
            <a:r>
              <a:rPr lang="en-US" sz="2800" b="1" dirty="0" smtClean="0">
                <a:sym typeface="Symbol"/>
              </a:rPr>
              <a:t> </a:t>
            </a:r>
            <a:r>
              <a:rPr lang="en-US" sz="2400" b="1" dirty="0" smtClean="0">
                <a:sym typeface="Wingdings" pitchFamily="2" charset="2"/>
              </a:rPr>
              <a:t>Error</a:t>
            </a:r>
            <a:r>
              <a:rPr lang="en-US" sz="2400" dirty="0" smtClean="0">
                <a:sym typeface="Wingdings" pitchFamily="2" charset="2"/>
              </a:rPr>
              <a:t> : missing/incorrect  human actions</a:t>
            </a:r>
          </a:p>
          <a:p>
            <a:pPr marL="731520" lvl="4" indent="-274320">
              <a:spcBef>
                <a:spcPts val="600"/>
              </a:spcBef>
              <a:buFont typeface="Symbol"/>
              <a:buChar char="-"/>
            </a:pPr>
            <a:r>
              <a:rPr lang="en-US" sz="2400" dirty="0" smtClean="0">
                <a:sym typeface="Wingdings" pitchFamily="2" charset="2"/>
              </a:rPr>
              <a:t>Direct intervention to block errors fault injections prevented</a:t>
            </a: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>
                <a:sym typeface="Wingdings" pitchFamily="2" charset="2"/>
              </a:rPr>
              <a:t>Systematic defect prevention via process improvements</a:t>
            </a: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/>
              <a:t>Defect prevention activities can be used for most software systems to reduce the chance for defect injections and the subsequent cost to deal with these injected defects.</a:t>
            </a:r>
            <a:r>
              <a:rPr lang="en-US" sz="2400" dirty="0" smtClean="0">
                <a:sym typeface="Wingdings" pitchFamily="2" charset="2"/>
              </a:rPr>
              <a:t>  </a:t>
            </a: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1422</Words>
  <Application>Microsoft Office PowerPoint</Application>
  <PresentationFormat>On-screen Show (4:3)</PresentationFormat>
  <Paragraphs>150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Spectrum</vt:lpstr>
      <vt:lpstr>Quality Assurance </vt:lpstr>
      <vt:lpstr>Lecture Outline</vt:lpstr>
      <vt:lpstr>Objectives and Outcomes</vt:lpstr>
      <vt:lpstr>Defect vs. QA</vt:lpstr>
      <vt:lpstr>Classification of QA activities</vt:lpstr>
      <vt:lpstr>Error/Fault/Failure &amp; QA Activities</vt:lpstr>
      <vt:lpstr>[1] Defect prevention </vt:lpstr>
      <vt:lpstr>[1] Defect prevention </vt:lpstr>
      <vt:lpstr>[1] Defect prevention </vt:lpstr>
      <vt:lpstr>[1] Defect prevention </vt:lpstr>
      <vt:lpstr>[1] Defect prevention </vt:lpstr>
      <vt:lpstr>[2] Defect Reduction</vt:lpstr>
      <vt:lpstr>[2] Defect Reduction </vt:lpstr>
      <vt:lpstr>[2] Defect Reduction </vt:lpstr>
      <vt:lpstr>[2] Defect Reduction </vt:lpstr>
      <vt:lpstr>[2] Defect Reduction </vt:lpstr>
      <vt:lpstr>[3] Defect Containment</vt:lpstr>
      <vt:lpstr>[3] Defect Containment</vt:lpstr>
      <vt:lpstr>[3] Defect Containment </vt:lpstr>
      <vt:lpstr>[3] Defect Containment </vt:lpstr>
      <vt:lpstr>Defect prevention, reduction &amp;  containment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software quality assurance</dc:title>
  <dc:creator>M. Mahmudul Hasan</dc:creator>
  <cp:lastModifiedBy>ASUS</cp:lastModifiedBy>
  <cp:revision>165</cp:revision>
  <dcterms:created xsi:type="dcterms:W3CDTF">2020-04-21T14:08:46Z</dcterms:created>
  <dcterms:modified xsi:type="dcterms:W3CDTF">2020-05-05T13:31:18Z</dcterms:modified>
</cp:coreProperties>
</file>