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287" r:id="rId15"/>
    <p:sldId id="288" r:id="rId16"/>
    <p:sldId id="289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724"/>
  </p:normalViewPr>
  <p:slideViewPr>
    <p:cSldViewPr snapToGrid="0" snapToObjects="1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96413"/>
            <a:ext cx="7808976" cy="7407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QA in Context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CSC4133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46207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[email]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Software Quality and 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QA in Software Processes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051367"/>
            <a:ext cx="85528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Process variation( not Waterfall) and QA: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Iterative</a:t>
            </a:r>
            <a:r>
              <a:rPr lang="en-US" sz="2000" dirty="0" smtClean="0"/>
              <a:t>: QA in iterative/increments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Spiral</a:t>
            </a:r>
            <a:r>
              <a:rPr lang="en-US" sz="2000" dirty="0" smtClean="0"/>
              <a:t>: QA &amp; risk management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XP</a:t>
            </a:r>
            <a:r>
              <a:rPr lang="en-US" sz="2000" dirty="0" smtClean="0"/>
              <a:t>: test-driven development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QA in maintenance processes: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Focus on defect handling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Some defect containment activities for critical or highly-dependable systems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Data for future QA activities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QA scattered through all </a:t>
            </a:r>
            <a:r>
              <a:rPr lang="en-US" sz="2400" b="1" dirty="0" smtClean="0">
                <a:solidFill>
                  <a:srgbClr val="FF0000"/>
                </a:solidFill>
              </a:rPr>
              <a:t>processes 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V&amp;V</a:t>
            </a:r>
            <a:r>
              <a:rPr lang="en-US" sz="3600" dirty="0" smtClean="0">
                <a:latin typeface="+mn-lt"/>
              </a:rPr>
              <a:t> (Verification &amp; Validation)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2067298"/>
            <a:ext cx="85528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Core QA activities grouped into </a:t>
            </a:r>
            <a:r>
              <a:rPr lang="en-US" sz="2000" b="1" dirty="0" smtClean="0">
                <a:solidFill>
                  <a:srgbClr val="FF0000"/>
                </a:solidFill>
              </a:rPr>
              <a:t>V&amp;V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0000"/>
                </a:solidFill>
              </a:rPr>
              <a:t>Validation</a:t>
            </a:r>
            <a:r>
              <a:rPr lang="en-US" sz="2000" dirty="0" smtClean="0">
                <a:solidFill>
                  <a:srgbClr val="FF0000"/>
                </a:solidFill>
              </a:rPr>
              <a:t>:  w. r. t. </a:t>
            </a:r>
            <a:r>
              <a:rPr lang="en-US" sz="2000" dirty="0" smtClean="0">
                <a:solidFill>
                  <a:srgbClr val="FF0000"/>
                </a:solidFill>
              </a:rPr>
              <a:t>requirement (</a:t>
            </a:r>
            <a:r>
              <a:rPr lang="en-US" sz="2000" b="1" dirty="0" smtClean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?)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/>
              <a:t>Appropriate/fit-for-use</a:t>
            </a:r>
            <a:r>
              <a:rPr lang="en-US" sz="2000" dirty="0" smtClean="0"/>
              <a:t>/ ”</a:t>
            </a:r>
            <a:r>
              <a:rPr lang="en-US" sz="2000" dirty="0" smtClean="0">
                <a:solidFill>
                  <a:srgbClr val="0000FF"/>
                </a:solidFill>
              </a:rPr>
              <a:t>doing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right things</a:t>
            </a:r>
            <a:r>
              <a:rPr lang="en-US" sz="2000" dirty="0" smtClean="0"/>
              <a:t>”?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Scenario </a:t>
            </a:r>
            <a:r>
              <a:rPr lang="en-US" sz="2000" dirty="0" smtClean="0"/>
              <a:t>&amp; usage inspection/testing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System/integration</a:t>
            </a:r>
            <a:r>
              <a:rPr lang="en-US" sz="2000" dirty="0" smtClean="0"/>
              <a:t>/ acceptance testing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Beta </a:t>
            </a:r>
            <a:r>
              <a:rPr lang="en-US" sz="2000" dirty="0" smtClean="0"/>
              <a:t>testing &amp; operational support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0000"/>
                </a:solidFill>
              </a:rPr>
              <a:t>Verification</a:t>
            </a:r>
            <a:r>
              <a:rPr lang="en-US" sz="2000" dirty="0" smtClean="0">
                <a:solidFill>
                  <a:srgbClr val="FF0000"/>
                </a:solidFill>
              </a:rPr>
              <a:t>: w. r. t. specification/design (</a:t>
            </a:r>
            <a:r>
              <a:rPr lang="en-US" sz="2000" b="1" dirty="0" smtClean="0">
                <a:solidFill>
                  <a:srgbClr val="FF0000"/>
                </a:solidFill>
              </a:rPr>
              <a:t>how</a:t>
            </a:r>
            <a:r>
              <a:rPr lang="en-US" sz="2000" dirty="0" smtClean="0">
                <a:solidFill>
                  <a:srgbClr val="FF0000"/>
                </a:solidFill>
              </a:rPr>
              <a:t>?)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/>
              <a:t>Correct</a:t>
            </a:r>
            <a:r>
              <a:rPr lang="en-US" sz="2000" dirty="0" smtClean="0"/>
              <a:t>/ “</a:t>
            </a:r>
            <a:r>
              <a:rPr lang="en-US" sz="2000" dirty="0" smtClean="0">
                <a:solidFill>
                  <a:srgbClr val="0000FF"/>
                </a:solidFill>
              </a:rPr>
              <a:t>doing things right</a:t>
            </a:r>
            <a:r>
              <a:rPr lang="en-US" sz="2000" dirty="0" smtClean="0"/>
              <a:t>”?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Design </a:t>
            </a:r>
            <a:r>
              <a:rPr lang="en-US" sz="2000" dirty="0" smtClean="0"/>
              <a:t>as specification for components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Structural </a:t>
            </a:r>
            <a:r>
              <a:rPr lang="en-US" sz="2000" dirty="0" smtClean="0"/>
              <a:t>&amp; functional testing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Inspections </a:t>
            </a:r>
            <a:r>
              <a:rPr lang="en-US" sz="2000" dirty="0" smtClean="0"/>
              <a:t>and formal </a:t>
            </a:r>
            <a:r>
              <a:rPr lang="en-US" sz="2000" dirty="0" smtClean="0"/>
              <a:t>verification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+mn-lt"/>
              </a:rPr>
              <a:t>V&amp;V</a:t>
            </a:r>
            <a:r>
              <a:rPr lang="en-US" sz="4400" dirty="0" smtClean="0">
                <a:latin typeface="+mn-lt"/>
              </a:rPr>
              <a:t> vs. </a:t>
            </a:r>
            <a:r>
              <a:rPr lang="en-US" sz="4400" b="1" dirty="0" smtClean="0">
                <a:latin typeface="+mn-lt"/>
              </a:rPr>
              <a:t>DC</a:t>
            </a:r>
            <a:r>
              <a:rPr lang="en-US" sz="4400" dirty="0" smtClean="0">
                <a:latin typeface="+mn-lt"/>
              </a:rPr>
              <a:t> View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050475"/>
            <a:ext cx="851365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Two views of QA: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b="1" dirty="0" smtClean="0">
                <a:solidFill>
                  <a:srgbClr val="0000FF"/>
                </a:solidFill>
              </a:rPr>
              <a:t>V&amp;V</a:t>
            </a:r>
            <a:r>
              <a:rPr lang="en-US" sz="2000" dirty="0" smtClean="0">
                <a:solidFill>
                  <a:srgbClr val="0000FF"/>
                </a:solidFill>
              </a:rPr>
              <a:t>(verification &amp; validation) </a:t>
            </a:r>
            <a:r>
              <a:rPr lang="en-US" sz="2000" b="1" dirty="0" smtClean="0">
                <a:solidFill>
                  <a:srgbClr val="0000FF"/>
                </a:solidFill>
              </a:rPr>
              <a:t>view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b="1" dirty="0" smtClean="0">
                <a:solidFill>
                  <a:srgbClr val="0000FF"/>
                </a:solidFill>
              </a:rPr>
              <a:t>DC</a:t>
            </a:r>
            <a:r>
              <a:rPr lang="en-US" sz="2000" dirty="0" smtClean="0">
                <a:solidFill>
                  <a:srgbClr val="0000FF"/>
                </a:solidFill>
              </a:rPr>
              <a:t> ( defect-centered) </a:t>
            </a:r>
            <a:r>
              <a:rPr lang="en-US" sz="2000" b="1" dirty="0" smtClean="0">
                <a:solidFill>
                  <a:srgbClr val="0000FF"/>
                </a:solidFill>
              </a:rPr>
              <a:t>view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/>
              <a:t>Interconnected: mapping possible?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Mapping between </a:t>
            </a:r>
            <a:r>
              <a:rPr lang="en-US" sz="2400" b="1" dirty="0" smtClean="0">
                <a:solidFill>
                  <a:srgbClr val="FF0000"/>
                </a:solidFill>
              </a:rPr>
              <a:t>V&amp;V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DC</a:t>
            </a:r>
            <a:r>
              <a:rPr lang="en-US" sz="2400" dirty="0" smtClean="0">
                <a:solidFill>
                  <a:srgbClr val="FF0000"/>
                </a:solidFill>
              </a:rPr>
              <a:t> view: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/>
              <a:t>V&amp;V after commitment </a:t>
            </a:r>
            <a:endParaRPr lang="en-US" sz="2000" dirty="0" smtClean="0"/>
          </a:p>
          <a:p>
            <a:pPr marL="731520" lvl="2" indent="-274320">
              <a:spcBef>
                <a:spcPts val="600"/>
              </a:spcBef>
            </a:pPr>
            <a:r>
              <a:rPr lang="en-US" sz="2000" dirty="0" smtClean="0"/>
              <a:t> </a:t>
            </a:r>
            <a:r>
              <a:rPr lang="en-US" sz="2000" dirty="0" smtClean="0"/>
              <a:t>    ( </a:t>
            </a:r>
            <a:r>
              <a:rPr lang="en-US" sz="2000" dirty="0" smtClean="0"/>
              <a:t>defect injected directly)</a:t>
            </a:r>
            <a:r>
              <a:rPr lang="en-US" sz="2000" dirty="0" smtClean="0">
                <a:sym typeface="Wingdings" pitchFamily="2" charset="2"/>
              </a:rPr>
              <a:t> defect removal &amp; containment focus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Verification</a:t>
            </a:r>
            <a:r>
              <a:rPr lang="en-US" sz="2000" dirty="0" smtClean="0">
                <a:sym typeface="Wingdings" pitchFamily="2" charset="2"/>
              </a:rPr>
              <a:t>: more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internal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focus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Validation</a:t>
            </a:r>
            <a:r>
              <a:rPr lang="en-US" sz="2000" dirty="0" smtClean="0">
                <a:sym typeface="Wingdings" pitchFamily="2" charset="2"/>
              </a:rPr>
              <a:t>: more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external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focus</a:t>
            </a:r>
          </a:p>
          <a:p>
            <a:pPr marL="731520" lvl="2" indent="-274320">
              <a:spcBef>
                <a:spcPts val="600"/>
              </a:spcBef>
              <a:buBlip>
                <a:blip r:embed="rId2"/>
              </a:buBlip>
            </a:pPr>
            <a:r>
              <a:rPr lang="en-US" sz="2000" dirty="0" smtClean="0">
                <a:sym typeface="Wingdings" pitchFamily="2" charset="2"/>
              </a:rPr>
              <a:t>In </a:t>
            </a:r>
            <a:r>
              <a:rPr lang="en-US" sz="2000" b="1" dirty="0" smtClean="0">
                <a:solidFill>
                  <a:srgbClr val="0000FF"/>
                </a:solidFill>
                <a:sym typeface="Wingdings" pitchFamily="2" charset="2"/>
              </a:rPr>
              <a:t>V-model</a:t>
            </a:r>
            <a:r>
              <a:rPr lang="en-US" sz="2000" dirty="0" smtClean="0">
                <a:sym typeface="Wingdings" pitchFamily="2" charset="2"/>
              </a:rPr>
              <a:t>: closer to user (near top) or developer(near bottom)?</a:t>
            </a:r>
            <a:endParaRPr lang="en-US" sz="2000" dirty="0" smtClean="0"/>
          </a:p>
          <a:p>
            <a:pPr marL="274320" indent="-274320">
              <a:spcBef>
                <a:spcPts val="600"/>
              </a:spcBef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/>
        </p:nvGraphicFramePr>
        <p:xfrm>
          <a:off x="304799" y="1151712"/>
          <a:ext cx="8604069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023"/>
                <a:gridCol w="2868023"/>
                <a:gridCol w="2868023"/>
              </a:tblGrid>
              <a:tr h="32946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DC- view 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QA activity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V&amp;V view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02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Defect prevention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Both, mostly indirectly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</a:t>
                      </a:r>
                      <a:r>
                        <a:rPr lang="en-US" sz="1600" baseline="0" dirty="0" smtClean="0"/>
                        <a:t>-related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Validation, indirectly</a:t>
                      </a:r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Other defect prevention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Verification</a:t>
                      </a:r>
                      <a:r>
                        <a:rPr lang="en-US" sz="1600" baseline="0" dirty="0" smtClean="0"/>
                        <a:t> indirectly</a:t>
                      </a:r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Formal specification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Validation,</a:t>
                      </a:r>
                      <a:r>
                        <a:rPr lang="en-US" sz="1600" baseline="0" dirty="0" smtClean="0"/>
                        <a:t> indirectly</a:t>
                      </a:r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Formal verification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Verification</a:t>
                      </a:r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Defect 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</a:rPr>
                        <a:t> Reduction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Both, but mostly verification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 type-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Unit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Verification</a:t>
                      </a:r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      </a:t>
                      </a:r>
                      <a:r>
                        <a:rPr lang="en-US" sz="1600" dirty="0" smtClean="0"/>
                        <a:t>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Both, more verification</a:t>
                      </a:r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</a:t>
                      </a:r>
                      <a:endParaRPr lang="en-US" sz="1600" dirty="0"/>
                    </a:p>
                  </a:txBody>
                  <a:tcPr/>
                </a:tc>
              </a:tr>
              <a:tr h="521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acceptance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Both, more validation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beta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Validation</a:t>
                      </a:r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Defect Containment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Both,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but mostly validation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Validation</a:t>
                      </a:r>
                      <a:endParaRPr lang="en-US" sz="1600" dirty="0"/>
                    </a:p>
                  </a:txBody>
                  <a:tcPr/>
                </a:tc>
              </a:tr>
              <a:tr h="30201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Design &amp; implementation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Both, but mostly verification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79312" y="618671"/>
            <a:ext cx="479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Mapping from </a:t>
            </a:r>
            <a:r>
              <a:rPr lang="en-US" sz="2400" b="1" dirty="0" smtClean="0">
                <a:solidFill>
                  <a:srgbClr val="FF0000"/>
                </a:solidFill>
              </a:rPr>
              <a:t>DC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view</a:t>
            </a:r>
            <a:r>
              <a:rPr lang="en-US" sz="2400" dirty="0" smtClean="0">
                <a:solidFill>
                  <a:srgbClr val="FF0000"/>
                </a:solidFill>
              </a:rPr>
              <a:t> to </a:t>
            </a:r>
            <a:r>
              <a:rPr lang="en-US" sz="2400" b="1" dirty="0" smtClean="0">
                <a:solidFill>
                  <a:srgbClr val="FF0000"/>
                </a:solidFill>
              </a:rPr>
              <a:t>V&amp;V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view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V&amp;V</a:t>
            </a:r>
            <a:r>
              <a:rPr lang="en-US" sz="3600" dirty="0">
                <a:latin typeface="+mn-lt"/>
              </a:rPr>
              <a:t> vs. </a:t>
            </a:r>
            <a:r>
              <a:rPr lang="en-US" sz="3600" b="1" dirty="0">
                <a:latin typeface="+mn-lt"/>
              </a:rPr>
              <a:t>DC </a:t>
            </a:r>
            <a:r>
              <a:rPr lang="en-US" sz="3600" dirty="0">
                <a:latin typeface="+mn-lt"/>
              </a:rPr>
              <a:t> View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1B581D61-9380-4F25-8783-9D06FFC9C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788629111"/>
              </p:ext>
            </p:extLst>
          </p:nvPr>
        </p:nvGraphicFramePr>
        <p:xfrm>
          <a:off x="554077" y="2150807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79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69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877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DC-view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QA activity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V&amp;V view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Defect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Both, mostly indirectly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Requirement</a:t>
                      </a:r>
                      <a:r>
                        <a:rPr lang="en-US" sz="2200" baseline="0" dirty="0"/>
                        <a:t>-related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Validation, indirectly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Other defect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Verification</a:t>
                      </a:r>
                      <a:r>
                        <a:rPr lang="en-US" sz="2200" baseline="0" dirty="0"/>
                        <a:t> indirectly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Formal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Validation,</a:t>
                      </a:r>
                      <a:r>
                        <a:rPr lang="en-US" sz="2200" baseline="0" dirty="0"/>
                        <a:t> indirectly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Formal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Design &amp;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Both, but mostly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9940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V&amp;V</a:t>
            </a:r>
            <a:r>
              <a:rPr lang="en-US" sz="3600" dirty="0">
                <a:latin typeface="+mn-lt"/>
              </a:rPr>
              <a:t> vs. </a:t>
            </a:r>
            <a:r>
              <a:rPr lang="en-US" sz="3600" b="1" dirty="0">
                <a:latin typeface="+mn-lt"/>
              </a:rPr>
              <a:t>DC </a:t>
            </a:r>
            <a:r>
              <a:rPr lang="en-US" sz="3600" dirty="0">
                <a:latin typeface="+mn-lt"/>
              </a:rPr>
              <a:t> 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793E1C88-521E-4D2C-83C9-362D05831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527232715"/>
              </p:ext>
            </p:extLst>
          </p:nvPr>
        </p:nvGraphicFramePr>
        <p:xfrm>
          <a:off x="555522" y="2106561"/>
          <a:ext cx="82296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2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629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983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877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DC-view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QA activity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V&amp;V view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Defect 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Reduction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Both, but mostly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Testing type-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Unit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       </a:t>
                      </a:r>
                      <a:r>
                        <a:rPr lang="en-US" sz="2200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Both, more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642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acceptance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Both, more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validation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036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V&amp;V</a:t>
            </a:r>
            <a:r>
              <a:rPr lang="en-US" sz="3600" dirty="0"/>
              <a:t> vs. </a:t>
            </a:r>
            <a:r>
              <a:rPr lang="en-US" sz="3600" b="1" dirty="0"/>
              <a:t>DC </a:t>
            </a:r>
            <a:r>
              <a:rPr lang="en-US" sz="3600" dirty="0"/>
              <a:t> View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2BE4B17-CC24-4F35-BFD0-FFF458DB7B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69201204"/>
              </p:ext>
            </p:extLst>
          </p:nvPr>
        </p:nvGraphicFramePr>
        <p:xfrm>
          <a:off x="554076" y="2341552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857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877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DC-view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QA activity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V&amp;V view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Defect Containment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Both,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</a:rPr>
                        <a:t> but mostly validation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77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Design &amp;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Both, but mostly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2483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23351" y="1681918"/>
            <a:ext cx="789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i="1" dirty="0" smtClean="0"/>
              <a:t>Software Quality Engineering: Testing, Quality Assurance and Quantifiable Improvement</a:t>
            </a:r>
            <a:r>
              <a:rPr lang="en-US" sz="2000" dirty="0" smtClean="0"/>
              <a:t>, by Jeff </a:t>
            </a:r>
            <a:r>
              <a:rPr lang="en-US" sz="2000" dirty="0" err="1" smtClean="0"/>
              <a:t>Tian</a:t>
            </a: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69590A-0F27-460B-8CF7-B418C91383C5}"/>
              </a:ext>
            </a:extLst>
          </p:cNvPr>
          <p:cNvSpPr txBox="1"/>
          <p:nvPr/>
        </p:nvSpPr>
        <p:spPr>
          <a:xfrm>
            <a:off x="623351" y="1681918"/>
            <a:ext cx="78950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Quality Assurance: Theory and Practice</a:t>
            </a:r>
            <a:r>
              <a:rPr lang="en-US" sz="2000" dirty="0" smtClean="0"/>
              <a:t>, by </a:t>
            </a:r>
            <a:r>
              <a:rPr lang="en-US" sz="2000" dirty="0" err="1" smtClean="0"/>
              <a:t>Kshirasagar</a:t>
            </a:r>
            <a:r>
              <a:rPr lang="en-US" sz="2000" dirty="0" smtClean="0"/>
              <a:t> </a:t>
            </a:r>
            <a:r>
              <a:rPr lang="en-US" sz="2000" dirty="0" err="1" smtClean="0"/>
              <a:t>Naik</a:t>
            </a:r>
            <a:r>
              <a:rPr lang="en-US" sz="2000" dirty="0" smtClean="0"/>
              <a:t>, </a:t>
            </a:r>
            <a:r>
              <a:rPr lang="en-US" sz="2000" dirty="0" err="1" smtClean="0"/>
              <a:t>Priyadarshi</a:t>
            </a:r>
            <a:r>
              <a:rPr lang="en-US" sz="2000" dirty="0" smtClean="0"/>
              <a:t> </a:t>
            </a:r>
            <a:r>
              <a:rPr lang="en-US" sz="2000" dirty="0" err="1" smtClean="0"/>
              <a:t>Tripathy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Assurance: From Theory to Implementation</a:t>
            </a:r>
            <a:r>
              <a:rPr lang="en-US" sz="2000" dirty="0" smtClean="0"/>
              <a:t>, by Daniel </a:t>
            </a:r>
            <a:r>
              <a:rPr lang="en-US" sz="2000" dirty="0" err="1" smtClean="0"/>
              <a:t>Galin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Continuous Quality Improvement</a:t>
            </a:r>
            <a:r>
              <a:rPr lang="en-US" sz="2000" dirty="0" smtClean="0"/>
              <a:t>, by William E. Lewis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The Art of Software Testing</a:t>
            </a:r>
            <a:r>
              <a:rPr lang="en-US" sz="2000" dirty="0" smtClean="0"/>
              <a:t>, by </a:t>
            </a:r>
            <a:r>
              <a:rPr lang="en-US" sz="2000" dirty="0" err="1" smtClean="0"/>
              <a:t>Glenford</a:t>
            </a:r>
            <a:r>
              <a:rPr lang="en-US" sz="2000" dirty="0" smtClean="0"/>
              <a:t> J. Myers, Corey Sandler and Tom </a:t>
            </a:r>
            <a:r>
              <a:rPr lang="en-US" sz="2000" dirty="0" err="1" smtClean="0"/>
              <a:t>Badgett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Fundamentals: Methods and Metrics </a:t>
            </a:r>
            <a:r>
              <a:rPr lang="en-US" sz="2000" dirty="0" smtClean="0"/>
              <a:t>by </a:t>
            </a:r>
            <a:r>
              <a:rPr lang="en-US" sz="2000" dirty="0" err="1" smtClean="0"/>
              <a:t>Marnie</a:t>
            </a:r>
            <a:r>
              <a:rPr lang="en-US" sz="2000" dirty="0" smtClean="0"/>
              <a:t> L. Hutcheson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8464798" cy="3527421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Defect Measurement &amp; Analysis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QA </a:t>
            </a:r>
            <a:r>
              <a:rPr lang="en-US" sz="2800" dirty="0" smtClean="0">
                <a:solidFill>
                  <a:schemeClr val="tx1"/>
                </a:solidFill>
              </a:rPr>
              <a:t>in Software </a:t>
            </a:r>
            <a:r>
              <a:rPr lang="en-US" sz="2800" dirty="0" smtClean="0">
                <a:solidFill>
                  <a:schemeClr val="tx1"/>
                </a:solidFill>
              </a:rPr>
              <a:t>Processes</a:t>
            </a:r>
          </a:p>
          <a:p>
            <a:pPr marL="274320" indent="-274320">
              <a:buClrTx/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Waterfall, Iterative &amp; Incremental, Spiral, Agile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Two </a:t>
            </a:r>
            <a:r>
              <a:rPr lang="en-US" sz="2800" dirty="0" smtClean="0">
                <a:solidFill>
                  <a:schemeClr val="tx1"/>
                </a:solidFill>
              </a:rPr>
              <a:t>views of </a:t>
            </a:r>
            <a:r>
              <a:rPr lang="en-US" sz="2800" dirty="0" smtClean="0">
                <a:solidFill>
                  <a:schemeClr val="tx1"/>
                </a:solidFill>
              </a:rPr>
              <a:t>QA</a:t>
            </a:r>
          </a:p>
          <a:p>
            <a:pPr marL="274320" indent="-274320">
              <a:spcBef>
                <a:spcPts val="600"/>
              </a:spcBef>
              <a:buClrTx/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		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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V&amp;V(verification </a:t>
            </a:r>
            <a:r>
              <a:rPr lang="en-US" sz="2800" dirty="0" smtClean="0">
                <a:solidFill>
                  <a:schemeClr val="tx1"/>
                </a:solidFill>
              </a:rPr>
              <a:t>&amp; validation) </a:t>
            </a:r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marL="274320" indent="-274320">
              <a:spcBef>
                <a:spcPts val="600"/>
              </a:spcBef>
              <a:buClrTx/>
              <a:buSzPct val="100000"/>
            </a:pPr>
            <a:r>
              <a:rPr lang="en-US" sz="2800" dirty="0" smtClean="0">
                <a:solidFill>
                  <a:schemeClr val="tx1"/>
                </a:solidFill>
              </a:rPr>
              <a:t>		</a:t>
            </a:r>
            <a:r>
              <a:rPr lang="en-US" sz="2800" b="1" dirty="0" smtClean="0">
                <a:solidFill>
                  <a:schemeClr val="tx1"/>
                </a:solidFill>
                <a:sym typeface="Symbol"/>
              </a:rPr>
              <a:t>  </a:t>
            </a:r>
            <a:r>
              <a:rPr lang="en-US" sz="2800" dirty="0" smtClean="0">
                <a:solidFill>
                  <a:schemeClr val="tx1"/>
                </a:solidFill>
              </a:rPr>
              <a:t>DC </a:t>
            </a:r>
            <a:r>
              <a:rPr lang="en-US" sz="2800" dirty="0" smtClean="0">
                <a:solidFill>
                  <a:schemeClr val="tx1"/>
                </a:solidFill>
              </a:rPr>
              <a:t>( defect-centered) view</a:t>
            </a:r>
          </a:p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Mapping </a:t>
            </a:r>
            <a:r>
              <a:rPr lang="en-US" sz="2800" dirty="0" smtClean="0">
                <a:solidFill>
                  <a:schemeClr val="tx1"/>
                </a:solidFill>
              </a:rPr>
              <a:t>from </a:t>
            </a:r>
            <a:r>
              <a:rPr lang="en-US" sz="2800" dirty="0" smtClean="0">
                <a:solidFill>
                  <a:schemeClr val="tx1"/>
                </a:solidFill>
              </a:rPr>
              <a:t>V&amp;V </a:t>
            </a:r>
            <a:r>
              <a:rPr lang="en-US" sz="2800" dirty="0" smtClean="0">
                <a:solidFill>
                  <a:schemeClr val="tx1"/>
                </a:solidFill>
              </a:rPr>
              <a:t>view and </a:t>
            </a:r>
            <a:r>
              <a:rPr lang="en-US" sz="2800" dirty="0" smtClean="0">
                <a:solidFill>
                  <a:schemeClr val="tx1"/>
                </a:solidFill>
              </a:rPr>
              <a:t>DC </a:t>
            </a:r>
            <a:r>
              <a:rPr lang="en-US" sz="2800" dirty="0" smtClean="0">
                <a:solidFill>
                  <a:schemeClr val="tx1"/>
                </a:solidFill>
              </a:rPr>
              <a:t>view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Objectives and Outcomes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341" y="2103123"/>
            <a:ext cx="83951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</a:t>
            </a:r>
            <a:r>
              <a:rPr lang="en-US" sz="2400" dirty="0" smtClean="0"/>
              <a:t>the defect handling, measurement and resolution procedure, to understand QA activities in the different types of software processes, to understand m</a:t>
            </a:r>
            <a:r>
              <a:rPr lang="en-US" sz="2400" dirty="0" smtClean="0"/>
              <a:t>apping </a:t>
            </a:r>
            <a:r>
              <a:rPr lang="en-US" sz="2400" dirty="0" smtClean="0"/>
              <a:t>between V&amp;V view and DC </a:t>
            </a:r>
            <a:r>
              <a:rPr lang="en-US" sz="2400" dirty="0" smtClean="0"/>
              <a:t>view.</a:t>
            </a:r>
          </a:p>
          <a:p>
            <a:pPr marL="274320" indent="-274320">
              <a:spcBef>
                <a:spcPts val="600"/>
              </a:spcBef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explain the activities </a:t>
            </a:r>
            <a:r>
              <a:rPr lang="en-US" sz="2400" dirty="0" smtClean="0"/>
              <a:t>for defect measurement and resolution; be able to explain the different QA activities in software processes; be able to explain the </a:t>
            </a:r>
            <a:r>
              <a:rPr lang="en-US" sz="2400" dirty="0" smtClean="0"/>
              <a:t>mapping of V&amp;V view and DC </a:t>
            </a:r>
            <a:r>
              <a:rPr lang="en-US" sz="2400" dirty="0" smtClean="0"/>
              <a:t>view.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QA in Context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396" y="2072716"/>
            <a:ext cx="85659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Defect handling is an integral part of QA activities, and different QA alternatives &amp; related activities can be viewed as a concerted effort to ensure software quality. These activities can be integrated into software development &amp; maintenance processes as an integral part of the overall process activities, typically in the following fashion –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b="1" dirty="0" smtClean="0">
                <a:solidFill>
                  <a:srgbClr val="0000FF"/>
                </a:solidFill>
              </a:rPr>
              <a:t>Testing</a:t>
            </a:r>
            <a:r>
              <a:rPr lang="en-US" dirty="0" smtClean="0"/>
              <a:t> </a:t>
            </a:r>
            <a:r>
              <a:rPr lang="en-US" dirty="0" smtClean="0"/>
              <a:t>is an integral part of any development process, forming an important link in the overall development chain.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b="1" dirty="0" smtClean="0">
                <a:sym typeface="Symbol"/>
              </a:rPr>
              <a:t>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Quality </a:t>
            </a:r>
            <a:r>
              <a:rPr lang="en-US" b="1" dirty="0" smtClean="0">
                <a:solidFill>
                  <a:srgbClr val="0000FF"/>
                </a:solidFill>
              </a:rPr>
              <a:t>reviews/inspections</a:t>
            </a:r>
            <a:r>
              <a:rPr lang="en-US" dirty="0" smtClean="0"/>
              <a:t> often accompany the transition from one phase to another.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b="1" dirty="0" smtClean="0">
                <a:sym typeface="Symbol"/>
              </a:rPr>
              <a:t> </a:t>
            </a:r>
            <a:r>
              <a:rPr lang="en-US" b="1" dirty="0" smtClean="0">
                <a:sym typeface="Symbol"/>
              </a:rPr>
              <a:t> </a:t>
            </a:r>
            <a:r>
              <a:rPr lang="en-US" dirty="0" smtClean="0"/>
              <a:t>Various </a:t>
            </a:r>
            <a:r>
              <a:rPr lang="en-US" b="1" dirty="0" smtClean="0">
                <a:solidFill>
                  <a:srgbClr val="0000FF"/>
                </a:solidFill>
              </a:rPr>
              <a:t>defect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prevention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activities</a:t>
            </a:r>
            <a:r>
              <a:rPr lang="en-US" dirty="0" smtClean="0"/>
              <a:t> are typically carried out in the </a:t>
            </a:r>
            <a:r>
              <a:rPr lang="en-US" b="1" dirty="0" smtClean="0">
                <a:solidFill>
                  <a:srgbClr val="0000FF"/>
                </a:solidFill>
              </a:rPr>
              <a:t>early stages</a:t>
            </a:r>
            <a:r>
              <a:rPr lang="en-US" dirty="0" smtClean="0"/>
              <a:t>.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b="1" dirty="0" smtClean="0">
                <a:solidFill>
                  <a:srgbClr val="0000FF"/>
                </a:solidFill>
              </a:rPr>
              <a:t>Defect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containment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activities</a:t>
            </a:r>
            <a:r>
              <a:rPr lang="en-US" dirty="0" smtClean="0"/>
              <a:t> typically focus on the </a:t>
            </a:r>
            <a:r>
              <a:rPr lang="en-US" b="1" dirty="0" smtClean="0">
                <a:solidFill>
                  <a:srgbClr val="0000FF"/>
                </a:solidFill>
              </a:rPr>
              <a:t>later</a:t>
            </a:r>
            <a:r>
              <a:rPr lang="en-US" dirty="0" smtClean="0"/>
              <a:t>, operational part of the development process (although their planning &amp; implementation need to be carried out throughout the development process</a:t>
            </a:r>
            <a:r>
              <a:rPr lang="en-US" dirty="0" smtClean="0"/>
              <a:t>). 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QA in Context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2" y="2069973"/>
            <a:ext cx="85169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QA and the overall development context</a:t>
            </a:r>
          </a:p>
          <a:p>
            <a:pPr marL="731520" lvl="3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Defect handling/resolution</a:t>
            </a:r>
          </a:p>
          <a:p>
            <a:pPr marL="731520" lvl="3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Activities in process</a:t>
            </a:r>
          </a:p>
          <a:p>
            <a:pPr marL="731520" lvl="3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Alternative perspectives: </a:t>
            </a:r>
            <a:r>
              <a:rPr lang="en-US" sz="2400" b="1" dirty="0" smtClean="0">
                <a:solidFill>
                  <a:srgbClr val="0000FF"/>
                </a:solidFill>
              </a:rPr>
              <a:t>Verification</a:t>
            </a:r>
            <a:r>
              <a:rPr lang="en-US" sz="2400" dirty="0" smtClean="0">
                <a:solidFill>
                  <a:srgbClr val="0000FF"/>
                </a:solidFill>
              </a:rPr>
              <a:t> &amp; </a:t>
            </a:r>
            <a:r>
              <a:rPr lang="en-US" sz="2400" b="1" dirty="0" smtClean="0">
                <a:solidFill>
                  <a:srgbClr val="0000FF"/>
                </a:solidFill>
              </a:rPr>
              <a:t>Validation</a:t>
            </a:r>
            <a:r>
              <a:rPr lang="en-US" sz="2400" dirty="0" smtClean="0">
                <a:solidFill>
                  <a:srgbClr val="0000FF"/>
                </a:solidFill>
              </a:rPr>
              <a:t> view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Defect handling/resolution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Status &amp; tracking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Causal (root-cause) analysis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Resolution: defect removal/etc.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Improvement: break causal </a:t>
            </a:r>
            <a:r>
              <a:rPr lang="en-US" sz="2400" dirty="0" smtClean="0"/>
              <a:t>chain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Defect Measurement &amp; Analysis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383" y="2026133"/>
            <a:ext cx="855617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Defect Measurement: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Parallel to defect handling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Where injected/found?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Type/severity/impact?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More detailed classification possible?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Consistent interpretation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Timely defect reporting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</a:rPr>
              <a:t>Defect analyses/quality models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As follow up to defect handling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Data &amp; historical baselines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Goal: assessment/prediction/improvement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Causal /risk/reliability/etc. </a:t>
            </a:r>
            <a:r>
              <a:rPr lang="en-US" dirty="0" smtClean="0"/>
              <a:t>analyses 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QA in Software Processes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" y="2036712"/>
            <a:ext cx="8569235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0000"/>
                </a:solidFill>
              </a:rPr>
              <a:t>Mega-process</a:t>
            </a:r>
            <a:r>
              <a:rPr lang="en-US" sz="2000" dirty="0" smtClean="0">
                <a:solidFill>
                  <a:srgbClr val="C0000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initiation, development, maintenance, termination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0000"/>
                </a:solidFill>
              </a:rPr>
              <a:t>Development components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b="1" dirty="0" smtClean="0"/>
              <a:t>R</a:t>
            </a:r>
            <a:r>
              <a:rPr lang="en-US" sz="2000" dirty="0" smtClean="0"/>
              <a:t>equirement, </a:t>
            </a:r>
            <a:r>
              <a:rPr lang="en-US" sz="2000" b="1" dirty="0" smtClean="0"/>
              <a:t>S</a:t>
            </a:r>
            <a:r>
              <a:rPr lang="en-US" sz="2000" dirty="0" smtClean="0"/>
              <a:t>pecification, </a:t>
            </a:r>
            <a:r>
              <a:rPr lang="en-US" sz="2000" b="1" dirty="0" smtClean="0"/>
              <a:t>D</a:t>
            </a:r>
            <a:r>
              <a:rPr lang="en-US" sz="2000" dirty="0" smtClean="0"/>
              <a:t>esign, </a:t>
            </a:r>
            <a:r>
              <a:rPr lang="en-US" sz="2000" b="1" dirty="0" smtClean="0"/>
              <a:t>C</a:t>
            </a:r>
            <a:r>
              <a:rPr lang="en-US" sz="2000" dirty="0" smtClean="0"/>
              <a:t>oding, </a:t>
            </a:r>
            <a:r>
              <a:rPr lang="en-US" sz="2000" b="1" dirty="0" smtClean="0"/>
              <a:t>T</a:t>
            </a:r>
            <a:r>
              <a:rPr lang="en-US" sz="2000" dirty="0" smtClean="0"/>
              <a:t>esting, </a:t>
            </a:r>
            <a:r>
              <a:rPr lang="en-US" sz="2000" b="1" dirty="0" smtClean="0"/>
              <a:t>R</a:t>
            </a:r>
            <a:r>
              <a:rPr lang="en-US" sz="2000" dirty="0" smtClean="0"/>
              <a:t>elease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FF0000"/>
                </a:solidFill>
              </a:rPr>
              <a:t>Process variations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b="1" dirty="0" smtClean="0"/>
              <a:t>Waterfall</a:t>
            </a:r>
            <a:r>
              <a:rPr lang="en-US" sz="2000" dirty="0" smtClean="0"/>
              <a:t> </a:t>
            </a:r>
            <a:r>
              <a:rPr lang="en-US" sz="2000" dirty="0" smtClean="0"/>
              <a:t>development process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b="1" dirty="0" smtClean="0"/>
              <a:t>Iterative</a:t>
            </a:r>
            <a:r>
              <a:rPr lang="en-US" sz="2000" dirty="0" smtClean="0"/>
              <a:t> </a:t>
            </a:r>
            <a:r>
              <a:rPr lang="en-US" sz="2000" dirty="0" smtClean="0"/>
              <a:t>development process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b="1" i="1" dirty="0" smtClean="0"/>
              <a:t>Spiral</a:t>
            </a:r>
            <a:r>
              <a:rPr lang="en-US" sz="2000" dirty="0" smtClean="0"/>
              <a:t> </a:t>
            </a:r>
            <a:r>
              <a:rPr lang="en-US" sz="2000" dirty="0" smtClean="0"/>
              <a:t>development process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b="1" dirty="0" smtClean="0"/>
              <a:t>Lightweight</a:t>
            </a:r>
            <a:r>
              <a:rPr lang="en-US" sz="2000" dirty="0" smtClean="0"/>
              <a:t> </a:t>
            </a:r>
            <a:r>
              <a:rPr lang="en-US" sz="2000" dirty="0" smtClean="0"/>
              <a:t>/</a:t>
            </a:r>
            <a:r>
              <a:rPr lang="en-US" sz="2000" b="1" dirty="0" smtClean="0"/>
              <a:t>agile</a:t>
            </a:r>
            <a:r>
              <a:rPr lang="en-US" sz="2000" dirty="0" smtClean="0"/>
              <a:t> development </a:t>
            </a:r>
            <a:r>
              <a:rPr lang="en-US" sz="2000" dirty="0" smtClean="0"/>
              <a:t>process, e.g. XP, SCRUM</a:t>
            </a:r>
            <a:endParaRPr lang="en-US" sz="2000" dirty="0" smtClean="0"/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Maintenance </a:t>
            </a:r>
            <a:r>
              <a:rPr lang="en-US" sz="2000" dirty="0" smtClean="0"/>
              <a:t>process too</a:t>
            </a:r>
          </a:p>
          <a:p>
            <a:pPr marL="731520" lvl="2" indent="-274320">
              <a:spcBef>
                <a:spcPts val="600"/>
              </a:spcBef>
              <a:buFont typeface="Symbol"/>
              <a:buChar char="-"/>
            </a:pPr>
            <a:r>
              <a:rPr lang="en-US" sz="2000" dirty="0" smtClean="0"/>
              <a:t>Mixed/Synthesized </a:t>
            </a:r>
            <a:r>
              <a:rPr lang="en-US" sz="2000" dirty="0" smtClean="0"/>
              <a:t>/customized </a:t>
            </a:r>
            <a:r>
              <a:rPr lang="en-US" sz="2000" dirty="0" smtClean="0"/>
              <a:t>processes </a:t>
            </a:r>
          </a:p>
          <a:p>
            <a:pPr marL="731520" lvl="2" indent="-274320">
              <a:spcBef>
                <a:spcPts val="600"/>
              </a:spcBef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QA in Waterfall Process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228513"/>
            <a:ext cx="85528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None/>
            </a:pPr>
            <a:r>
              <a:rPr lang="en-US" sz="2000" dirty="0" smtClean="0"/>
              <a:t>Focus on </a:t>
            </a:r>
            <a:r>
              <a:rPr lang="en-US" sz="2000" b="1" dirty="0" smtClean="0">
                <a:solidFill>
                  <a:srgbClr val="FF0000"/>
                </a:solidFill>
              </a:rPr>
              <a:t>defect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Requirement &amp; Specification 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Prevention</a:t>
            </a:r>
            <a:r>
              <a:rPr lang="en-US" sz="2000" dirty="0" smtClean="0"/>
              <a:t>	         	</a:t>
            </a:r>
            <a:r>
              <a:rPr lang="en-US" sz="2000" dirty="0" smtClean="0">
                <a:solidFill>
                  <a:srgbClr val="0000FF"/>
                </a:solidFill>
              </a:rPr>
              <a:t>Design</a:t>
            </a:r>
          </a:p>
          <a:p>
            <a:pPr lvl="1">
              <a:buFont typeface="Arial" charset="0"/>
              <a:buNone/>
            </a:pPr>
            <a:r>
              <a:rPr lang="en-US" sz="2000" dirty="0" smtClean="0"/>
              <a:t>			</a:t>
            </a:r>
            <a:endParaRPr lang="en-US" sz="2000" dirty="0" smtClean="0"/>
          </a:p>
          <a:p>
            <a:pPr lvl="1">
              <a:buFont typeface="Arial" charset="0"/>
              <a:buNone/>
            </a:pPr>
            <a:r>
              <a:rPr lang="en-US" sz="2000" dirty="0" smtClean="0"/>
              <a:t>	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charset="0"/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rgbClr val="0000FF"/>
                </a:solidFill>
              </a:rPr>
              <a:t>Coding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charset="0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	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>
              <a:buFont typeface="Arial" charset="0"/>
              <a:buNone/>
            </a:pPr>
            <a:r>
              <a:rPr lang="en-US" sz="2000" dirty="0" smtClean="0"/>
              <a:t>Focus on </a:t>
            </a:r>
            <a:r>
              <a:rPr lang="en-US" sz="2000" b="1" dirty="0" smtClean="0">
                <a:solidFill>
                  <a:srgbClr val="FF0000"/>
                </a:solidFill>
              </a:rPr>
              <a:t>defect</a:t>
            </a: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sz="2000" dirty="0" smtClean="0">
                <a:solidFill>
                  <a:srgbClr val="0000FF"/>
                </a:solidFill>
              </a:rPr>
              <a:t>Testing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Removal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		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</a:t>
            </a:r>
          </a:p>
          <a:p>
            <a:pPr lvl="1">
              <a:buFont typeface="Arial" charset="0"/>
              <a:buNone/>
            </a:pPr>
            <a:r>
              <a:rPr lang="en-US" sz="2000" dirty="0" smtClean="0"/>
              <a:t>Focus on </a:t>
            </a:r>
            <a:r>
              <a:rPr lang="en-US" sz="2000" b="1" dirty="0" smtClean="0">
                <a:solidFill>
                  <a:srgbClr val="FF0000"/>
                </a:solidFill>
              </a:rPr>
              <a:t>defect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Containment</a:t>
            </a:r>
            <a:r>
              <a:rPr lang="en-US" sz="2000" dirty="0" smtClean="0">
                <a:solidFill>
                  <a:srgbClr val="0000FF"/>
                </a:solidFill>
              </a:rPr>
              <a:t>		Release &amp; Support 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pPr lvl="1">
              <a:buFont typeface="Arial" charset="0"/>
              <a:buNone/>
            </a:pPr>
            <a:endParaRPr lang="en-US" sz="2000" dirty="0" smtClean="0"/>
          </a:p>
          <a:p>
            <a:pPr lvl="1">
              <a:buFont typeface="Arial" charset="0"/>
              <a:buNone/>
            </a:pPr>
            <a:r>
              <a:rPr lang="en-US" sz="2000" dirty="0" smtClean="0"/>
              <a:t>		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741022" y="2362205"/>
            <a:ext cx="304800" cy="1295400"/>
          </a:xfrm>
          <a:prstGeom prst="leftBrace">
            <a:avLst/>
          </a:prstGeom>
          <a:ln w="25400" cap="rnd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749729" y="3729464"/>
            <a:ext cx="304800" cy="1295400"/>
          </a:xfrm>
          <a:prstGeom prst="leftBrace">
            <a:avLst/>
          </a:prstGeom>
          <a:ln w="25400" cap="rnd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2837995" y="5118468"/>
            <a:ext cx="155575" cy="914400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QA in Waterfall Process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7379" y="2103935"/>
            <a:ext cx="8151223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QA throughout process: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/>
              <a:t>Defect </a:t>
            </a:r>
            <a:r>
              <a:rPr lang="en-US" sz="2800" dirty="0" smtClean="0"/>
              <a:t>prevention in early phases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dirty="0" smtClean="0"/>
              <a:t>Focused </a:t>
            </a:r>
            <a:r>
              <a:rPr lang="en-US" sz="2800" dirty="0" smtClean="0"/>
              <a:t>defect removal in testing phase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dirty="0" smtClean="0"/>
              <a:t>Defect </a:t>
            </a:r>
            <a:r>
              <a:rPr lang="en-US" sz="2800" dirty="0" smtClean="0"/>
              <a:t>containment in late phases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dirty="0" smtClean="0">
                <a:solidFill>
                  <a:srgbClr val="0000FF"/>
                </a:solidFill>
              </a:rPr>
              <a:t>Phase </a:t>
            </a:r>
            <a:r>
              <a:rPr lang="en-US" sz="2800" dirty="0" smtClean="0">
                <a:solidFill>
                  <a:srgbClr val="0000FF"/>
                </a:solidFill>
              </a:rPr>
              <a:t>transition</a:t>
            </a:r>
            <a:r>
              <a:rPr lang="en-US" sz="2800" dirty="0" smtClean="0"/>
              <a:t>: </a:t>
            </a:r>
            <a:r>
              <a:rPr lang="en-US" sz="2800" b="1" dirty="0" smtClean="0"/>
              <a:t>Inspection/Review/etc</a:t>
            </a:r>
            <a:r>
              <a:rPr lang="en-US" sz="2800" dirty="0" smtClean="0"/>
              <a:t>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 smtClean="0"/>
              <a:t> </a:t>
            </a: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949</Words>
  <Application>Microsoft Office PowerPoint</Application>
  <PresentationFormat>On-screen Show (4:3)</PresentationFormat>
  <Paragraphs>203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QA in Context</vt:lpstr>
      <vt:lpstr>Lecture Outline</vt:lpstr>
      <vt:lpstr>Objectives and Outcomes</vt:lpstr>
      <vt:lpstr>QA in Context </vt:lpstr>
      <vt:lpstr>QA in Context</vt:lpstr>
      <vt:lpstr>Defect Measurement &amp; Analysis</vt:lpstr>
      <vt:lpstr>QA in Software Processes</vt:lpstr>
      <vt:lpstr>QA in Waterfall Process </vt:lpstr>
      <vt:lpstr>QA in Waterfall Process </vt:lpstr>
      <vt:lpstr>QA in Software Processes</vt:lpstr>
      <vt:lpstr>V&amp;V (Verification &amp; Validation)</vt:lpstr>
      <vt:lpstr>V&amp;V vs. DC View</vt:lpstr>
      <vt:lpstr>Slide 13</vt:lpstr>
      <vt:lpstr>V&amp;V vs. DC  View</vt:lpstr>
      <vt:lpstr>V&amp;V vs. DC  View</vt:lpstr>
      <vt:lpstr>V&amp;V vs. DC  View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software quality assurance</dc:title>
  <dc:creator>M. Mahmudul Hasan</dc:creator>
  <cp:lastModifiedBy>ASUS</cp:lastModifiedBy>
  <cp:revision>166</cp:revision>
  <dcterms:created xsi:type="dcterms:W3CDTF">2020-04-21T14:08:46Z</dcterms:created>
  <dcterms:modified xsi:type="dcterms:W3CDTF">2020-05-01T16:23:48Z</dcterms:modified>
</cp:coreProperties>
</file>