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6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varScale="1">
        <p:scale>
          <a:sx n="73" d="100"/>
          <a:sy n="73" d="100"/>
        </p:scale>
        <p:origin x="-132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5/2/2020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5/2/2020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96413"/>
            <a:ext cx="7808976" cy="740728"/>
          </a:xfrm>
        </p:spPr>
        <p:txBody>
          <a:bodyPr>
            <a:normAutofit/>
          </a:bodyPr>
          <a:lstStyle/>
          <a:p>
            <a:r>
              <a:rPr lang="en-US" sz="3600" b="1" dirty="0">
                <a:latin typeface="+mn-lt"/>
              </a:rPr>
              <a:t>Software Quality Engineering</a:t>
            </a:r>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105388950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a:t>07</a:t>
                      </a:r>
                    </a:p>
                  </a:txBody>
                  <a:tcPr/>
                </a:tc>
                <a:tc>
                  <a:txBody>
                    <a:bodyPr/>
                    <a:lstStyle/>
                    <a:p>
                      <a:r>
                        <a:rPr lang="en-US" dirty="0"/>
                        <a:t>Week No:</a:t>
                      </a:r>
                    </a:p>
                  </a:txBody>
                  <a:tcPr/>
                </a:tc>
                <a:tc>
                  <a:txBody>
                    <a:bodyPr/>
                    <a:lstStyle/>
                    <a:p>
                      <a:r>
                        <a:rPr lang="en-US" dirty="0"/>
                        <a:t>04</a:t>
                      </a:r>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a:t>
                      </a:r>
                      <a:r>
                        <a:rPr lang="en-US" i="1" baseline="0" dirty="0" smtClean="0"/>
                        <a:t>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smtClean="0">
                <a:latin typeface="+mn-lt"/>
              </a:rPr>
              <a:t>Quality planning:  Setting Quality Goals </a:t>
            </a:r>
            <a:endParaRPr lang="en-US" sz="3200" dirty="0">
              <a:latin typeface="+mn-lt"/>
            </a:endParaRPr>
          </a:p>
        </p:txBody>
      </p:sp>
      <p:sp>
        <p:nvSpPr>
          <p:cNvPr id="4" name="Rectangle 3"/>
          <p:cNvSpPr/>
          <p:nvPr/>
        </p:nvSpPr>
        <p:spPr>
          <a:xfrm>
            <a:off x="195944" y="2082912"/>
            <a:ext cx="8791303" cy="4262705"/>
          </a:xfrm>
          <a:prstGeom prst="rect">
            <a:avLst/>
          </a:prstGeom>
        </p:spPr>
        <p:txBody>
          <a:bodyPr wrap="square">
            <a:spAutoFit/>
          </a:bodyPr>
          <a:lstStyle/>
          <a:p>
            <a:pPr marL="274320" indent="-274320">
              <a:spcBef>
                <a:spcPts val="600"/>
              </a:spcBef>
              <a:buFont typeface="Arial" pitchFamily="34" charset="0"/>
              <a:buChar char="•"/>
            </a:pPr>
            <a:r>
              <a:rPr lang="en-US" sz="2000" dirty="0" smtClean="0">
                <a:solidFill>
                  <a:srgbClr val="FF0000"/>
                </a:solidFill>
              </a:rPr>
              <a:t>One important fact in managing customer’s quality expectations is that different quality attributes may have different levels of importance to different customers &amp; users. </a:t>
            </a:r>
            <a:r>
              <a:rPr lang="en-US" sz="2000" dirty="0" smtClean="0"/>
              <a:t>Relevant quality views &amp; attributes need to be identified first.</a:t>
            </a:r>
          </a:p>
          <a:p>
            <a:pPr marL="274320" indent="-274320">
              <a:spcBef>
                <a:spcPts val="600"/>
              </a:spcBef>
              <a:buFont typeface="Arial" pitchFamily="34" charset="0"/>
              <a:buChar char="•"/>
            </a:pPr>
            <a:r>
              <a:rPr lang="en-US" sz="2000" b="1" u="sng" dirty="0" smtClean="0"/>
              <a:t>Examples:</a:t>
            </a:r>
            <a:endParaRPr lang="en-US" sz="2000" dirty="0" smtClean="0"/>
          </a:p>
          <a:p>
            <a:pPr marL="731520" lvl="2" indent="-274320">
              <a:spcBef>
                <a:spcPts val="600"/>
              </a:spcBef>
            </a:pPr>
            <a:r>
              <a:rPr lang="en-US" b="1" i="1" dirty="0" smtClean="0">
                <a:solidFill>
                  <a:srgbClr val="C00000"/>
                </a:solidFill>
                <a:sym typeface="Symbol"/>
              </a:rPr>
              <a:t>  </a:t>
            </a:r>
            <a:r>
              <a:rPr lang="en-US" b="1" i="1" dirty="0" smtClean="0">
                <a:solidFill>
                  <a:srgbClr val="FF0000"/>
                </a:solidFill>
              </a:rPr>
              <a:t>Reliability</a:t>
            </a:r>
            <a:r>
              <a:rPr lang="en-US" dirty="0" smtClean="0"/>
              <a:t> </a:t>
            </a:r>
            <a:r>
              <a:rPr lang="en-US" dirty="0" smtClean="0"/>
              <a:t>is typically the </a:t>
            </a:r>
            <a:r>
              <a:rPr lang="en-US" b="1" dirty="0" smtClean="0"/>
              <a:t>primary</a:t>
            </a:r>
            <a:r>
              <a:rPr lang="en-US" dirty="0" smtClean="0"/>
              <a:t> </a:t>
            </a:r>
            <a:r>
              <a:rPr lang="en-US" b="1" dirty="0" smtClean="0"/>
              <a:t>concern</a:t>
            </a:r>
            <a:r>
              <a:rPr lang="en-US" dirty="0" smtClean="0"/>
              <a:t> for various </a:t>
            </a:r>
            <a:r>
              <a:rPr lang="en-US" i="1" dirty="0" smtClean="0">
                <a:solidFill>
                  <a:srgbClr val="FF0000"/>
                </a:solidFill>
              </a:rPr>
              <a:t>business &amp; commercial software systems</a:t>
            </a:r>
            <a:r>
              <a:rPr lang="en-US" i="1" dirty="0" smtClean="0">
                <a:solidFill>
                  <a:srgbClr val="0000FF"/>
                </a:solidFill>
              </a:rPr>
              <a:t> </a:t>
            </a:r>
            <a:r>
              <a:rPr lang="en-US" dirty="0" smtClean="0"/>
              <a:t>because of people’s reliance on such systems &amp; the substantial financial loss if they are malfunctioning</a:t>
            </a:r>
          </a:p>
          <a:p>
            <a:pPr marL="731520" lvl="2" indent="-274320">
              <a:spcBef>
                <a:spcPts val="600"/>
              </a:spcBef>
            </a:pPr>
            <a:r>
              <a:rPr lang="en-US" b="1" dirty="0" smtClean="0">
                <a:sym typeface="Symbol"/>
              </a:rPr>
              <a:t></a:t>
            </a:r>
            <a:r>
              <a:rPr lang="en-US" dirty="0" smtClean="0">
                <a:sym typeface="Symbol"/>
              </a:rPr>
              <a:t> </a:t>
            </a:r>
            <a:r>
              <a:rPr lang="en-US" dirty="0" smtClean="0"/>
              <a:t>If </a:t>
            </a:r>
            <a:r>
              <a:rPr lang="en-US" dirty="0" smtClean="0"/>
              <a:t>a software is used in various </a:t>
            </a:r>
            <a:r>
              <a:rPr lang="en-US" b="1" i="1" dirty="0" smtClean="0">
                <a:solidFill>
                  <a:srgbClr val="0000FF"/>
                </a:solidFill>
              </a:rPr>
              <a:t>real-time control situations</a:t>
            </a:r>
            <a:r>
              <a:rPr lang="en-US" dirty="0" smtClean="0"/>
              <a:t>, such as air traffic control software &amp; embedded software in automobile, medical devices, etc. accidents due to failures may be catastrophic. So, </a:t>
            </a:r>
            <a:r>
              <a:rPr lang="en-US" b="1" i="1" dirty="0" smtClean="0">
                <a:solidFill>
                  <a:srgbClr val="0000FF"/>
                </a:solidFill>
              </a:rPr>
              <a:t>safety</a:t>
            </a:r>
            <a:r>
              <a:rPr lang="en-US" dirty="0" smtClean="0">
                <a:solidFill>
                  <a:srgbClr val="0000FF"/>
                </a:solidFill>
              </a:rPr>
              <a:t> </a:t>
            </a:r>
            <a:r>
              <a:rPr lang="en-US" dirty="0" smtClean="0"/>
              <a:t>is the </a:t>
            </a:r>
            <a:r>
              <a:rPr lang="en-US" b="1" dirty="0" smtClean="0"/>
              <a:t>major</a:t>
            </a:r>
            <a:r>
              <a:rPr lang="en-US" dirty="0" smtClean="0"/>
              <a:t> </a:t>
            </a:r>
            <a:r>
              <a:rPr lang="en-US" b="1" dirty="0" smtClean="0"/>
              <a:t>concern</a:t>
            </a:r>
          </a:p>
          <a:p>
            <a:pPr marL="731520" lvl="2" indent="-274320">
              <a:spcBef>
                <a:spcPts val="600"/>
              </a:spcBef>
              <a:buFont typeface="Symbol"/>
              <a:buChar char="-"/>
            </a:pPr>
            <a:r>
              <a:rPr lang="en-US" dirty="0" smtClean="0"/>
              <a:t>For </a:t>
            </a:r>
            <a:r>
              <a:rPr lang="en-US" dirty="0" smtClean="0"/>
              <a:t>mass market </a:t>
            </a:r>
            <a:r>
              <a:rPr lang="en-US" b="1" i="1" dirty="0" smtClean="0">
                <a:solidFill>
                  <a:srgbClr val="00B050"/>
                </a:solidFill>
              </a:rPr>
              <a:t>software packages</a:t>
            </a:r>
            <a:r>
              <a:rPr lang="en-US" dirty="0" smtClean="0"/>
              <a:t>, such as various auxiliary utilities for personal computers, </a:t>
            </a:r>
            <a:r>
              <a:rPr lang="en-US" b="1" i="1" dirty="0" smtClean="0">
                <a:solidFill>
                  <a:srgbClr val="009900"/>
                </a:solidFill>
              </a:rPr>
              <a:t>usability</a:t>
            </a:r>
            <a:r>
              <a:rPr lang="en-US" dirty="0" smtClean="0"/>
              <a:t>, instead of reliability or safety, is the </a:t>
            </a:r>
            <a:r>
              <a:rPr lang="en-US" b="1" dirty="0" smtClean="0"/>
              <a:t>primary</a:t>
            </a:r>
            <a:r>
              <a:rPr lang="en-US" dirty="0" smtClean="0"/>
              <a:t> </a:t>
            </a:r>
            <a:r>
              <a:rPr lang="en-US" sz="2000" b="1" dirty="0" smtClean="0"/>
              <a:t>concern </a:t>
            </a:r>
          </a:p>
          <a:p>
            <a:pPr marL="731520" lvl="2" indent="-274320">
              <a:spcBef>
                <a:spcPts val="600"/>
              </a:spcBef>
            </a:pPr>
            <a:endParaRPr lang="en-US" sz="200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774" y="501257"/>
            <a:ext cx="7808976" cy="1088136"/>
          </a:xfrm>
        </p:spPr>
        <p:txBody>
          <a:bodyPr>
            <a:normAutofit/>
          </a:bodyPr>
          <a:lstStyle/>
          <a:p>
            <a:r>
              <a:rPr lang="en-US" sz="3200" b="1" dirty="0" smtClean="0">
                <a:latin typeface="+mn-lt"/>
              </a:rPr>
              <a:t>Quality planning:  Forming a QA strategy</a:t>
            </a:r>
            <a:endParaRPr lang="en-US" sz="3200" dirty="0">
              <a:latin typeface="+mn-lt"/>
            </a:endParaRPr>
          </a:p>
        </p:txBody>
      </p:sp>
      <p:sp>
        <p:nvSpPr>
          <p:cNvPr id="4" name="Rectangle 3"/>
          <p:cNvSpPr/>
          <p:nvPr/>
        </p:nvSpPr>
        <p:spPr>
          <a:xfrm>
            <a:off x="303773" y="2197194"/>
            <a:ext cx="8552843" cy="3924151"/>
          </a:xfrm>
          <a:prstGeom prst="rect">
            <a:avLst/>
          </a:prstGeom>
        </p:spPr>
        <p:txBody>
          <a:bodyPr wrap="square">
            <a:spAutoFit/>
          </a:bodyPr>
          <a:lstStyle/>
          <a:p>
            <a:pPr marL="274320" indent="-274320">
              <a:spcBef>
                <a:spcPts val="600"/>
              </a:spcBef>
              <a:buFont typeface="Arial" pitchFamily="34" charset="0"/>
              <a:buChar char="•"/>
            </a:pPr>
            <a:r>
              <a:rPr lang="en-US" sz="2800" dirty="0" smtClean="0"/>
              <a:t>Once specific quality goals are set, we can select </a:t>
            </a:r>
            <a:r>
              <a:rPr lang="en-US" sz="2800" i="1" dirty="0" smtClean="0">
                <a:solidFill>
                  <a:srgbClr val="0000FF"/>
                </a:solidFill>
              </a:rPr>
              <a:t>appropriate QA alternatives </a:t>
            </a:r>
            <a:r>
              <a:rPr lang="en-US" sz="2800" dirty="0" smtClean="0"/>
              <a:t>as part of a QA strategy to achieve these goals.</a:t>
            </a:r>
          </a:p>
          <a:p>
            <a:pPr marL="274320" indent="-274320">
              <a:spcBef>
                <a:spcPts val="600"/>
              </a:spcBef>
              <a:buFont typeface="Arial" pitchFamily="34" charset="0"/>
              <a:buChar char="•"/>
            </a:pPr>
            <a:r>
              <a:rPr lang="en-US" sz="2800" dirty="0" smtClean="0"/>
              <a:t>Factors to be considered:</a:t>
            </a:r>
          </a:p>
          <a:p>
            <a:pPr marL="731520" lvl="2" indent="-274320">
              <a:spcBef>
                <a:spcPts val="600"/>
              </a:spcBef>
            </a:pPr>
            <a:r>
              <a:rPr lang="en-US" sz="2800" b="1" dirty="0" smtClean="0">
                <a:sym typeface="Symbol"/>
              </a:rPr>
              <a:t></a:t>
            </a:r>
            <a:r>
              <a:rPr lang="en-US" sz="2800" dirty="0" smtClean="0">
                <a:sym typeface="Symbol"/>
              </a:rPr>
              <a:t> </a:t>
            </a:r>
            <a:r>
              <a:rPr lang="en-US" sz="2800" dirty="0" smtClean="0"/>
              <a:t>The </a:t>
            </a:r>
            <a:r>
              <a:rPr lang="en-US" sz="2800" dirty="0" smtClean="0"/>
              <a:t>influence of quality perspectives &amp; attributes</a:t>
            </a:r>
          </a:p>
          <a:p>
            <a:pPr marL="731520" lvl="2" indent="-274320">
              <a:spcBef>
                <a:spcPts val="600"/>
              </a:spcBef>
              <a:buFont typeface="Symbol"/>
              <a:buChar char="-"/>
            </a:pPr>
            <a:r>
              <a:rPr lang="en-US" sz="2800" dirty="0" smtClean="0"/>
              <a:t>The </a:t>
            </a:r>
            <a:r>
              <a:rPr lang="en-US" sz="2800" dirty="0" smtClean="0"/>
              <a:t>influence of different quality </a:t>
            </a:r>
            <a:r>
              <a:rPr lang="en-US" sz="2800" dirty="0" smtClean="0"/>
              <a:t>levels </a:t>
            </a:r>
          </a:p>
          <a:p>
            <a:pPr marL="731520" lvl="2" indent="-274320">
              <a:spcBef>
                <a:spcPts val="600"/>
              </a:spcBef>
              <a:buFont typeface="Symbol"/>
              <a:buChar char="-"/>
            </a:pPr>
            <a:endParaRPr lang="en-US" sz="2800" dirty="0" smtClean="0"/>
          </a:p>
          <a:p>
            <a:pPr marL="731520" lvl="2" indent="-274320">
              <a:spcBef>
                <a:spcPts val="600"/>
              </a:spcBef>
            </a:pPr>
            <a:endParaRPr 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smtClean="0">
                <a:latin typeface="+mn-lt"/>
              </a:rPr>
              <a:t>Quality planning:  Forming a QA strategy</a:t>
            </a:r>
            <a:endParaRPr lang="en-US" sz="3200" dirty="0">
              <a:latin typeface="+mn-lt"/>
            </a:endParaRPr>
          </a:p>
        </p:txBody>
      </p:sp>
      <p:sp>
        <p:nvSpPr>
          <p:cNvPr id="4" name="Rectangle 3"/>
          <p:cNvSpPr/>
          <p:nvPr/>
        </p:nvSpPr>
        <p:spPr>
          <a:xfrm>
            <a:off x="274321" y="2102027"/>
            <a:ext cx="8530045" cy="4047262"/>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QA activity planning</a:t>
            </a:r>
          </a:p>
          <a:p>
            <a:pPr marL="731520" lvl="2" indent="-274320">
              <a:spcBef>
                <a:spcPts val="600"/>
              </a:spcBef>
            </a:pPr>
            <a:r>
              <a:rPr lang="en-US" sz="2400" b="1" dirty="0" smtClean="0">
                <a:sym typeface="Symbol"/>
              </a:rPr>
              <a:t></a:t>
            </a:r>
            <a:r>
              <a:rPr lang="en-US" sz="2400" dirty="0" smtClean="0">
                <a:sym typeface="Symbol"/>
              </a:rPr>
              <a:t> </a:t>
            </a:r>
            <a:r>
              <a:rPr lang="en-US" sz="2000" dirty="0" smtClean="0"/>
              <a:t>Evaluate </a:t>
            </a:r>
            <a:r>
              <a:rPr lang="en-US" sz="2000" dirty="0" smtClean="0"/>
              <a:t>individual QA alternatives</a:t>
            </a:r>
          </a:p>
          <a:p>
            <a:pPr marL="731520" lvl="2" indent="-274320">
              <a:spcBef>
                <a:spcPts val="600"/>
              </a:spcBef>
            </a:pPr>
            <a:r>
              <a:rPr lang="en-US" sz="2000" b="1" dirty="0" smtClean="0">
                <a:sym typeface="Symbol"/>
              </a:rPr>
              <a:t> </a:t>
            </a:r>
            <a:r>
              <a:rPr lang="en-US" sz="2000" dirty="0" smtClean="0"/>
              <a:t>Strength/weakness/cost/applicability/etc</a:t>
            </a:r>
            <a:r>
              <a:rPr lang="en-US" sz="2000" dirty="0" smtClean="0"/>
              <a:t>.</a:t>
            </a:r>
          </a:p>
          <a:p>
            <a:pPr marL="731520" lvl="2" indent="-274320">
              <a:spcBef>
                <a:spcPts val="600"/>
              </a:spcBef>
            </a:pPr>
            <a:r>
              <a:rPr lang="en-US" sz="2000" b="1" dirty="0" smtClean="0">
                <a:sym typeface="Symbol"/>
              </a:rPr>
              <a:t> </a:t>
            </a:r>
            <a:r>
              <a:rPr lang="en-US" sz="2000" dirty="0" smtClean="0"/>
              <a:t>Match </a:t>
            </a:r>
            <a:r>
              <a:rPr lang="en-US" sz="2000" dirty="0" smtClean="0"/>
              <a:t>against goals</a:t>
            </a:r>
          </a:p>
          <a:p>
            <a:pPr marL="731520" lvl="2" indent="-274320">
              <a:spcBef>
                <a:spcPts val="600"/>
              </a:spcBef>
            </a:pPr>
            <a:r>
              <a:rPr lang="en-US" sz="2000" b="1" dirty="0" smtClean="0">
                <a:sym typeface="Symbol"/>
              </a:rPr>
              <a:t> </a:t>
            </a:r>
            <a:r>
              <a:rPr lang="en-US" sz="2000" dirty="0" smtClean="0"/>
              <a:t>Integration</a:t>
            </a:r>
            <a:r>
              <a:rPr lang="en-US" sz="2000" dirty="0" smtClean="0"/>
              <a:t>/ cost considerations </a:t>
            </a:r>
          </a:p>
          <a:p>
            <a:pPr marL="274320" indent="-274320">
              <a:spcBef>
                <a:spcPts val="600"/>
              </a:spcBef>
              <a:buFont typeface="Arial" pitchFamily="34" charset="0"/>
              <a:buChar char="•"/>
            </a:pPr>
            <a:r>
              <a:rPr lang="en-US" sz="2400" dirty="0" smtClean="0">
                <a:solidFill>
                  <a:srgbClr val="0000FF"/>
                </a:solidFill>
              </a:rPr>
              <a:t>Measurement/feedback planning:</a:t>
            </a:r>
          </a:p>
          <a:p>
            <a:pPr marL="731520" lvl="2" indent="-274320">
              <a:spcBef>
                <a:spcPts val="600"/>
              </a:spcBef>
            </a:pPr>
            <a:r>
              <a:rPr lang="en-US" sz="2000" b="1" dirty="0" smtClean="0">
                <a:sym typeface="Symbol"/>
              </a:rPr>
              <a:t> </a:t>
            </a:r>
            <a:r>
              <a:rPr lang="en-US" sz="2000" b="1" dirty="0" smtClean="0">
                <a:sym typeface="Symbol"/>
              </a:rPr>
              <a:t> </a:t>
            </a:r>
            <a:r>
              <a:rPr lang="en-US" sz="2000" dirty="0" smtClean="0"/>
              <a:t>Define </a:t>
            </a:r>
            <a:r>
              <a:rPr lang="en-US" sz="2000" dirty="0" smtClean="0"/>
              <a:t>measurements ( defect &amp; others)</a:t>
            </a:r>
          </a:p>
          <a:p>
            <a:pPr marL="731520" lvl="2" indent="-274320">
              <a:spcBef>
                <a:spcPts val="600"/>
              </a:spcBef>
            </a:pPr>
            <a:r>
              <a:rPr lang="en-US" sz="2000" b="1" dirty="0" smtClean="0">
                <a:sym typeface="Symbol"/>
              </a:rPr>
              <a:t> </a:t>
            </a:r>
            <a:r>
              <a:rPr lang="en-US" sz="2000" dirty="0" smtClean="0"/>
              <a:t>Planning </a:t>
            </a:r>
            <a:r>
              <a:rPr lang="en-US" sz="2000" dirty="0" smtClean="0"/>
              <a:t>to collect data</a:t>
            </a:r>
          </a:p>
          <a:p>
            <a:pPr marL="731520" lvl="2" indent="-274320">
              <a:spcBef>
                <a:spcPts val="600"/>
              </a:spcBef>
            </a:pPr>
            <a:r>
              <a:rPr lang="en-US" sz="2000" b="1" dirty="0" smtClean="0">
                <a:sym typeface="Symbol"/>
              </a:rPr>
              <a:t> </a:t>
            </a:r>
            <a:r>
              <a:rPr lang="en-US" sz="2000" dirty="0" smtClean="0"/>
              <a:t>Preliminary </a:t>
            </a:r>
            <a:r>
              <a:rPr lang="en-US" sz="2000" dirty="0" smtClean="0"/>
              <a:t>choices of models/analyses</a:t>
            </a:r>
          </a:p>
          <a:p>
            <a:pPr marL="731520" lvl="2" indent="-274320">
              <a:spcBef>
                <a:spcPts val="600"/>
              </a:spcBef>
            </a:pPr>
            <a:r>
              <a:rPr lang="en-US" sz="2000" b="1" dirty="0" smtClean="0">
                <a:sym typeface="Symbol"/>
              </a:rPr>
              <a:t> </a:t>
            </a:r>
            <a:r>
              <a:rPr lang="en-US" sz="2000" dirty="0" smtClean="0"/>
              <a:t>Feedback </a:t>
            </a:r>
            <a:r>
              <a:rPr lang="en-US" sz="2000" dirty="0" smtClean="0"/>
              <a:t>&amp; follow-up </a:t>
            </a:r>
            <a:r>
              <a:rPr lang="en-US" sz="2000" dirty="0" smtClean="0"/>
              <a:t>mechanism </a:t>
            </a:r>
            <a:endParaRPr lang="en-US"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(2) In-QA </a:t>
            </a:r>
            <a:r>
              <a:rPr lang="en-US" sz="4400" dirty="0" smtClean="0">
                <a:latin typeface="+mn-lt"/>
              </a:rPr>
              <a:t>activities</a:t>
            </a:r>
            <a:endParaRPr lang="en-US" dirty="0">
              <a:latin typeface="+mn-lt"/>
            </a:endParaRPr>
          </a:p>
        </p:txBody>
      </p:sp>
      <p:sp>
        <p:nvSpPr>
          <p:cNvPr id="4" name="Rectangle 3"/>
          <p:cNvSpPr/>
          <p:nvPr/>
        </p:nvSpPr>
        <p:spPr>
          <a:xfrm>
            <a:off x="421341" y="2274838"/>
            <a:ext cx="8461402" cy="3770263"/>
          </a:xfrm>
          <a:prstGeom prst="rect">
            <a:avLst/>
          </a:prstGeom>
        </p:spPr>
        <p:txBody>
          <a:bodyPr wrap="square">
            <a:spAutoFit/>
          </a:bodyPr>
          <a:lstStyle/>
          <a:p>
            <a:pPr marL="274320" indent="-274320">
              <a:spcBef>
                <a:spcPts val="600"/>
              </a:spcBef>
            </a:pPr>
            <a:r>
              <a:rPr lang="en-US" sz="2800" b="1" dirty="0" smtClean="0">
                <a:solidFill>
                  <a:srgbClr val="FF0000"/>
                </a:solidFill>
              </a:rPr>
              <a:t>(2) In-QA </a:t>
            </a:r>
            <a:r>
              <a:rPr lang="en-US" sz="2800" b="1" dirty="0" smtClean="0">
                <a:solidFill>
                  <a:srgbClr val="FF0000"/>
                </a:solidFill>
              </a:rPr>
              <a:t>activities</a:t>
            </a:r>
            <a:r>
              <a:rPr lang="en-US" sz="2800" dirty="0" smtClean="0">
                <a:solidFill>
                  <a:srgbClr val="FF0000"/>
                </a:solidFill>
              </a:rPr>
              <a:t>: Executing planned QA activities &amp; handling discovered defects</a:t>
            </a:r>
          </a:p>
          <a:p>
            <a:pPr marL="274320" indent="-274320">
              <a:spcBef>
                <a:spcPts val="600"/>
              </a:spcBef>
              <a:buFont typeface="Arial" pitchFamily="34" charset="0"/>
              <a:buChar char="•"/>
            </a:pPr>
            <a:r>
              <a:rPr lang="en-US" sz="2800" dirty="0" smtClean="0"/>
              <a:t>In addition to performing selected QA activities, an important part of this normal execution is to deal with the discovered problems (</a:t>
            </a:r>
            <a:r>
              <a:rPr lang="en-US" sz="2800" dirty="0" smtClean="0">
                <a:solidFill>
                  <a:srgbClr val="FF0000"/>
                </a:solidFill>
              </a:rPr>
              <a:t>these activities were covered in the last lecture</a:t>
            </a:r>
            <a:r>
              <a:rPr lang="en-US" sz="2800" dirty="0" smtClean="0"/>
              <a:t>).</a:t>
            </a:r>
          </a:p>
          <a:p>
            <a:pPr marL="274320" indent="-274320">
              <a:spcBef>
                <a:spcPts val="600"/>
              </a:spcBef>
              <a:buFont typeface="Arial" pitchFamily="34" charset="0"/>
              <a:buChar char="•"/>
            </a:pPr>
            <a:endParaRPr lang="en-US" sz="2800" dirty="0" smtClean="0"/>
          </a:p>
          <a:p>
            <a:pPr marL="274320" indent="-274320">
              <a:spcBef>
                <a:spcPts val="600"/>
              </a:spcBef>
            </a:pPr>
            <a:endParaRPr lang="en-US"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(3) Post-QA </a:t>
            </a:r>
            <a:r>
              <a:rPr lang="en-US" sz="4400" dirty="0" smtClean="0">
                <a:latin typeface="+mn-lt"/>
              </a:rPr>
              <a:t>activities </a:t>
            </a:r>
            <a:endParaRPr lang="en-US" dirty="0">
              <a:latin typeface="+mn-lt"/>
            </a:endParaRPr>
          </a:p>
        </p:txBody>
      </p:sp>
      <p:sp>
        <p:nvSpPr>
          <p:cNvPr id="4" name="Rectangle 3"/>
          <p:cNvSpPr/>
          <p:nvPr/>
        </p:nvSpPr>
        <p:spPr>
          <a:xfrm>
            <a:off x="199270" y="2071441"/>
            <a:ext cx="8827163" cy="3954929"/>
          </a:xfrm>
          <a:prstGeom prst="rect">
            <a:avLst/>
          </a:prstGeom>
        </p:spPr>
        <p:txBody>
          <a:bodyPr wrap="square">
            <a:spAutoFit/>
          </a:bodyPr>
          <a:lstStyle/>
          <a:p>
            <a:pPr marL="342900" lvl="1" indent="-342900"/>
            <a:r>
              <a:rPr lang="en-US" sz="2200" b="1" dirty="0" smtClean="0">
                <a:solidFill>
                  <a:srgbClr val="FF0000"/>
                </a:solidFill>
              </a:rPr>
              <a:t>3) Post-QA activities: Quality Measurement, Assessment &amp; Improvement</a:t>
            </a:r>
          </a:p>
          <a:p>
            <a:pPr marL="274320" lvl="1" indent="-274320">
              <a:spcBef>
                <a:spcPts val="600"/>
              </a:spcBef>
              <a:buFont typeface="Arial" charset="0"/>
              <a:buChar char="•"/>
            </a:pPr>
            <a:r>
              <a:rPr lang="en-US" sz="2000" dirty="0" smtClean="0"/>
              <a:t>Activities that are carried out after normal QA activities have started but not as part of these normal activities.</a:t>
            </a:r>
          </a:p>
          <a:p>
            <a:pPr marL="274320" lvl="1" indent="-274320">
              <a:spcBef>
                <a:spcPts val="600"/>
              </a:spcBef>
              <a:buFont typeface="Arial" charset="0"/>
              <a:buChar char="•"/>
            </a:pPr>
            <a:r>
              <a:rPr lang="en-US" sz="2000" u="sng" dirty="0" smtClean="0"/>
              <a:t>Primary purpose</a:t>
            </a:r>
            <a:r>
              <a:rPr lang="en-US" sz="2000" dirty="0" smtClean="0"/>
              <a:t>: To provide quality assessment &amp; feedback so that various management decisions(e.g., product release) can be made and possible quality and process improvement initiatives can be carried out.</a:t>
            </a:r>
          </a:p>
          <a:p>
            <a:pPr marL="274320" lvl="1" indent="-274320">
              <a:spcBef>
                <a:spcPts val="600"/>
              </a:spcBef>
              <a:buFont typeface="Arial" charset="0"/>
              <a:buChar char="•"/>
            </a:pPr>
            <a:r>
              <a:rPr lang="en-US" sz="2200" dirty="0" smtClean="0">
                <a:solidFill>
                  <a:srgbClr val="0000FF"/>
                </a:solidFill>
              </a:rPr>
              <a:t>Major activities:</a:t>
            </a:r>
          </a:p>
          <a:p>
            <a:pPr marL="731520" lvl="4" indent="-274320">
              <a:spcBef>
                <a:spcPts val="600"/>
              </a:spcBef>
            </a:pPr>
            <a:r>
              <a:rPr lang="en-US" b="1" dirty="0" smtClean="0">
                <a:solidFill>
                  <a:srgbClr val="0000FF"/>
                </a:solidFill>
                <a:sym typeface="Symbol"/>
              </a:rPr>
              <a:t></a:t>
            </a:r>
            <a:r>
              <a:rPr lang="en-US" dirty="0" smtClean="0">
                <a:solidFill>
                  <a:srgbClr val="0000FF"/>
                </a:solidFill>
                <a:sym typeface="Symbol"/>
              </a:rPr>
              <a:t> </a:t>
            </a:r>
            <a:r>
              <a:rPr lang="en-US" dirty="0" smtClean="0">
                <a:solidFill>
                  <a:srgbClr val="0000FF"/>
                </a:solidFill>
              </a:rPr>
              <a:t>Measurement</a:t>
            </a:r>
            <a:endParaRPr lang="en-US" dirty="0" smtClean="0">
              <a:solidFill>
                <a:srgbClr val="0000FF"/>
              </a:solidFill>
            </a:endParaRPr>
          </a:p>
          <a:p>
            <a:pPr marL="731520" lvl="4" indent="-274320">
              <a:spcBef>
                <a:spcPts val="600"/>
              </a:spcBef>
            </a:pPr>
            <a:r>
              <a:rPr lang="en-US" b="1" dirty="0" smtClean="0">
                <a:solidFill>
                  <a:srgbClr val="0000FF"/>
                </a:solidFill>
                <a:sym typeface="Symbol"/>
              </a:rPr>
              <a:t> </a:t>
            </a:r>
            <a:r>
              <a:rPr lang="en-US" dirty="0" smtClean="0">
                <a:solidFill>
                  <a:srgbClr val="0000FF"/>
                </a:solidFill>
              </a:rPr>
              <a:t>Analysis </a:t>
            </a:r>
            <a:r>
              <a:rPr lang="en-US" dirty="0" smtClean="0">
                <a:solidFill>
                  <a:srgbClr val="0000FF"/>
                </a:solidFill>
              </a:rPr>
              <a:t>&amp; modeling</a:t>
            </a:r>
          </a:p>
          <a:p>
            <a:pPr marL="731520" lvl="4" indent="-274320">
              <a:spcBef>
                <a:spcPts val="600"/>
              </a:spcBef>
            </a:pPr>
            <a:r>
              <a:rPr lang="en-US" b="1" dirty="0" smtClean="0">
                <a:solidFill>
                  <a:srgbClr val="0000FF"/>
                </a:solidFill>
                <a:sym typeface="Symbol"/>
              </a:rPr>
              <a:t> </a:t>
            </a:r>
            <a:r>
              <a:rPr lang="en-US" dirty="0" smtClean="0">
                <a:solidFill>
                  <a:srgbClr val="0000FF"/>
                </a:solidFill>
              </a:rPr>
              <a:t>Providing </a:t>
            </a:r>
            <a:r>
              <a:rPr lang="en-US" dirty="0" smtClean="0">
                <a:solidFill>
                  <a:srgbClr val="0000FF"/>
                </a:solidFill>
              </a:rPr>
              <a:t>feedback &amp; identifying improvement potentials</a:t>
            </a:r>
          </a:p>
          <a:p>
            <a:pPr marL="731520" lvl="4" indent="-274320">
              <a:spcBef>
                <a:spcPts val="600"/>
              </a:spcBef>
            </a:pPr>
            <a:r>
              <a:rPr lang="en-US" b="1" dirty="0" smtClean="0">
                <a:solidFill>
                  <a:srgbClr val="0000FF"/>
                </a:solidFill>
                <a:sym typeface="Symbol"/>
              </a:rPr>
              <a:t> </a:t>
            </a:r>
            <a:r>
              <a:rPr lang="en-US" dirty="0" smtClean="0">
                <a:solidFill>
                  <a:srgbClr val="0000FF"/>
                </a:solidFill>
              </a:rPr>
              <a:t>Follow-up activities </a:t>
            </a:r>
            <a:endParaRPr lang="en-US" dirty="0" smtClean="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(3) Post-QA </a:t>
            </a:r>
            <a:r>
              <a:rPr lang="en-US" sz="4400" dirty="0" smtClean="0">
                <a:latin typeface="+mn-lt"/>
              </a:rPr>
              <a:t>activities </a:t>
            </a:r>
            <a:endParaRPr lang="en-US" dirty="0">
              <a:latin typeface="+mn-lt"/>
            </a:endParaRPr>
          </a:p>
        </p:txBody>
      </p:sp>
      <p:sp>
        <p:nvSpPr>
          <p:cNvPr id="4" name="Rectangle 3"/>
          <p:cNvSpPr/>
          <p:nvPr/>
        </p:nvSpPr>
        <p:spPr>
          <a:xfrm>
            <a:off x="290711" y="2197736"/>
            <a:ext cx="8500590" cy="2446824"/>
          </a:xfrm>
          <a:prstGeom prst="rect">
            <a:avLst/>
          </a:prstGeom>
        </p:spPr>
        <p:txBody>
          <a:bodyPr wrap="square">
            <a:spAutoFit/>
          </a:bodyPr>
          <a:lstStyle/>
          <a:p>
            <a:pPr marL="274320" indent="-274320">
              <a:spcBef>
                <a:spcPts val="600"/>
              </a:spcBef>
              <a:buFont typeface="Arial" pitchFamily="34" charset="0"/>
              <a:buChar char="•"/>
            </a:pPr>
            <a:r>
              <a:rPr lang="en-US" sz="2800" b="1" u="sng" dirty="0" smtClean="0">
                <a:solidFill>
                  <a:srgbClr val="FF0000"/>
                </a:solidFill>
              </a:rPr>
              <a:t>Note</a:t>
            </a:r>
            <a:r>
              <a:rPr lang="en-US" sz="2800" dirty="0" smtClean="0">
                <a:solidFill>
                  <a:srgbClr val="FF0000"/>
                </a:solidFill>
              </a:rPr>
              <a:t>:</a:t>
            </a:r>
          </a:p>
          <a:p>
            <a:pPr marL="274320" lvl="1" indent="-274320">
              <a:spcBef>
                <a:spcPts val="600"/>
              </a:spcBef>
            </a:pPr>
            <a:r>
              <a:rPr lang="en-US" sz="2400" dirty="0" smtClean="0">
                <a:solidFill>
                  <a:srgbClr val="FF0000"/>
                </a:solidFill>
              </a:rPr>
              <a:t>	“</a:t>
            </a:r>
            <a:r>
              <a:rPr lang="en-US" sz="2400" b="1" dirty="0" smtClean="0">
                <a:solidFill>
                  <a:srgbClr val="FF0000"/>
                </a:solidFill>
              </a:rPr>
              <a:t>post-QA</a:t>
            </a:r>
            <a:r>
              <a:rPr lang="en-US" sz="2400" dirty="0" smtClean="0">
                <a:solidFill>
                  <a:srgbClr val="FF0000"/>
                </a:solidFill>
              </a:rPr>
              <a:t>” does </a:t>
            </a:r>
            <a:r>
              <a:rPr lang="en-US" sz="2400" b="1" i="1" dirty="0" smtClean="0">
                <a:solidFill>
                  <a:srgbClr val="FF0000"/>
                </a:solidFill>
              </a:rPr>
              <a:t>not</a:t>
            </a:r>
            <a:r>
              <a:rPr lang="en-US" sz="2400" dirty="0" smtClean="0">
                <a:solidFill>
                  <a:srgbClr val="FF0000"/>
                </a:solidFill>
              </a:rPr>
              <a:t> mean </a:t>
            </a:r>
            <a:r>
              <a:rPr lang="en-US" sz="2400" b="1" i="1" dirty="0" smtClean="0">
                <a:solidFill>
                  <a:srgbClr val="FF0000"/>
                </a:solidFill>
              </a:rPr>
              <a:t>after</a:t>
            </a:r>
            <a:r>
              <a:rPr lang="en-US" sz="2400" dirty="0" smtClean="0">
                <a:solidFill>
                  <a:srgbClr val="FF0000"/>
                </a:solidFill>
              </a:rPr>
              <a:t> the finish of QA activities</a:t>
            </a:r>
            <a:r>
              <a:rPr lang="en-US" sz="2400" dirty="0" smtClean="0"/>
              <a:t>. In fact, many of the measurement &amp; analysis activities are carried out parallel to QA activities  after they are started. In addition, pre-QA activities may overlap with the normal QA activities as well</a:t>
            </a:r>
            <a:r>
              <a:rPr lang="en-US" sz="2400" dirty="0" smtClean="0"/>
              <a:t>. </a:t>
            </a:r>
            <a:endParaRPr lang="en-US" sz="24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SQE in Software Processes</a:t>
            </a:r>
            <a:endParaRPr lang="en-US" dirty="0">
              <a:latin typeface="+mn-lt"/>
            </a:endParaRPr>
          </a:p>
        </p:txBody>
      </p:sp>
      <p:sp>
        <p:nvSpPr>
          <p:cNvPr id="4" name="Rectangle 3"/>
          <p:cNvSpPr/>
          <p:nvPr/>
        </p:nvSpPr>
        <p:spPr>
          <a:xfrm>
            <a:off x="290711" y="2137648"/>
            <a:ext cx="8513653" cy="3939540"/>
          </a:xfrm>
          <a:prstGeom prst="rect">
            <a:avLst/>
          </a:prstGeom>
        </p:spPr>
        <p:txBody>
          <a:bodyPr wrap="square">
            <a:spAutoFit/>
          </a:bodyPr>
          <a:lstStyle/>
          <a:p>
            <a:pPr marL="274320" indent="-274320">
              <a:spcBef>
                <a:spcPts val="600"/>
              </a:spcBef>
              <a:buFont typeface="Arial" pitchFamily="34" charset="0"/>
              <a:buChar char="•"/>
            </a:pPr>
            <a:r>
              <a:rPr lang="en-US" sz="2400" dirty="0" smtClean="0"/>
              <a:t>The </a:t>
            </a:r>
            <a:r>
              <a:rPr lang="en-US" sz="2400" dirty="0" smtClean="0"/>
              <a:t>SQE process forms an integral part of the overall software engineering process, where other concerns, such as </a:t>
            </a:r>
            <a:r>
              <a:rPr lang="en-US" sz="2400" dirty="0" smtClean="0">
                <a:solidFill>
                  <a:srgbClr val="0000FF"/>
                </a:solidFill>
              </a:rPr>
              <a:t>cost &amp; </a:t>
            </a:r>
            <a:r>
              <a:rPr lang="en-US" sz="2400" dirty="0" smtClean="0">
                <a:solidFill>
                  <a:srgbClr val="0000FF"/>
                </a:solidFill>
              </a:rPr>
              <a:t>schedule</a:t>
            </a:r>
            <a:r>
              <a:rPr lang="en-US" sz="2400" dirty="0" smtClean="0"/>
              <a:t>, are </a:t>
            </a:r>
            <a:r>
              <a:rPr lang="en-US" sz="2400" dirty="0" smtClean="0"/>
              <a:t>also </a:t>
            </a:r>
            <a:r>
              <a:rPr lang="en-US" sz="2400" dirty="0" smtClean="0">
                <a:solidFill>
                  <a:srgbClr val="0000FF"/>
                </a:solidFill>
              </a:rPr>
              <a:t>considered</a:t>
            </a:r>
            <a:r>
              <a:rPr lang="en-US" sz="2400" dirty="0" smtClean="0"/>
              <a:t> &amp; </a:t>
            </a:r>
            <a:r>
              <a:rPr lang="en-US" sz="2400" dirty="0" smtClean="0">
                <a:solidFill>
                  <a:srgbClr val="0000FF"/>
                </a:solidFill>
              </a:rPr>
              <a:t>managed</a:t>
            </a:r>
            <a:r>
              <a:rPr lang="en-US" sz="2400" dirty="0" smtClean="0"/>
              <a:t>.</a:t>
            </a:r>
          </a:p>
          <a:p>
            <a:pPr marL="274320" indent="-274320">
              <a:spcBef>
                <a:spcPts val="600"/>
              </a:spcBef>
              <a:buFont typeface="Arial" pitchFamily="34" charset="0"/>
              <a:buChar char="•"/>
            </a:pPr>
            <a:r>
              <a:rPr lang="en-US" sz="2400" dirty="0" smtClean="0"/>
              <a:t>Individual QA activities can be carried out &amp; integrated into the software process.</a:t>
            </a:r>
          </a:p>
          <a:p>
            <a:pPr marL="274320" indent="-274320">
              <a:spcBef>
                <a:spcPts val="600"/>
              </a:spcBef>
              <a:buFont typeface="Arial" pitchFamily="34" charset="0"/>
              <a:buChar char="•"/>
            </a:pPr>
            <a:r>
              <a:rPr lang="en-US" sz="2400" dirty="0" smtClean="0"/>
              <a:t>SQE activities </a:t>
            </a:r>
            <a:r>
              <a:rPr lang="en-US" sz="2400" dirty="0" smtClean="0">
                <a:sym typeface="Wingdings" pitchFamily="2" charset="2"/>
              </a:rPr>
              <a:t>development activities</a:t>
            </a:r>
          </a:p>
          <a:p>
            <a:pPr lvl="1">
              <a:buFont typeface="Arial" charset="0"/>
              <a:buBlip>
                <a:blip r:embed="rId2"/>
              </a:buBlip>
            </a:pPr>
            <a:r>
              <a:rPr lang="en-US" sz="2400" dirty="0" smtClean="0">
                <a:sym typeface="Wingdings" pitchFamily="2" charset="2"/>
              </a:rPr>
              <a:t> Quality </a:t>
            </a:r>
            <a:r>
              <a:rPr lang="en-US" sz="2400" dirty="0" smtClean="0">
                <a:sym typeface="Wingdings" pitchFamily="2" charset="2"/>
              </a:rPr>
              <a:t>planning  product planning</a:t>
            </a:r>
          </a:p>
          <a:p>
            <a:pPr lvl="1">
              <a:buFont typeface="Arial" charset="0"/>
              <a:buBlip>
                <a:blip r:embed="rId2"/>
              </a:buBlip>
            </a:pPr>
            <a:r>
              <a:rPr lang="en-US" sz="2400" dirty="0" smtClean="0">
                <a:sym typeface="Wingdings" pitchFamily="2" charset="2"/>
              </a:rPr>
              <a:t> QA </a:t>
            </a:r>
            <a:r>
              <a:rPr lang="en-US" sz="2400" dirty="0" smtClean="0">
                <a:sym typeface="Wingdings" pitchFamily="2" charset="2"/>
              </a:rPr>
              <a:t>activities  development activities</a:t>
            </a:r>
          </a:p>
          <a:p>
            <a:pPr lvl="1">
              <a:buFont typeface="Arial" charset="0"/>
              <a:buBlip>
                <a:blip r:embed="rId2"/>
              </a:buBlip>
            </a:pPr>
            <a:r>
              <a:rPr lang="en-US" sz="2400" dirty="0" smtClean="0">
                <a:sym typeface="Wingdings" pitchFamily="2" charset="2"/>
              </a:rPr>
              <a:t> Analysis/feedback </a:t>
            </a:r>
            <a:r>
              <a:rPr lang="en-US" sz="2400" dirty="0" smtClean="0">
                <a:sym typeface="Wingdings" pitchFamily="2" charset="2"/>
              </a:rPr>
              <a:t> project </a:t>
            </a:r>
            <a:r>
              <a:rPr lang="en-US" sz="2400" dirty="0" smtClean="0">
                <a:sym typeface="Wingdings" pitchFamily="2" charset="2"/>
              </a:rPr>
              <a:t>management </a:t>
            </a:r>
          </a:p>
          <a:p>
            <a:pPr lvl="1"/>
            <a:endParaRPr lang="en-US" sz="2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SQE in Software Processes</a:t>
            </a:r>
            <a:endParaRPr lang="en-US" dirty="0">
              <a:latin typeface="+mn-lt"/>
            </a:endParaRPr>
          </a:p>
        </p:txBody>
      </p:sp>
      <p:sp>
        <p:nvSpPr>
          <p:cNvPr id="4" name="Rectangle 3"/>
          <p:cNvSpPr/>
          <p:nvPr/>
        </p:nvSpPr>
        <p:spPr>
          <a:xfrm>
            <a:off x="209007" y="2361277"/>
            <a:ext cx="8647611" cy="2677656"/>
          </a:xfrm>
          <a:prstGeom prst="rect">
            <a:avLst/>
          </a:prstGeom>
        </p:spPr>
        <p:txBody>
          <a:bodyPr wrap="square">
            <a:spAutoFit/>
          </a:bodyPr>
          <a:lstStyle/>
          <a:p>
            <a:r>
              <a:rPr lang="en-US" sz="2800" dirty="0" smtClean="0">
                <a:sym typeface="Wingdings" pitchFamily="2" charset="2"/>
              </a:rPr>
              <a:t>Fitting SQE in software processes:</a:t>
            </a:r>
          </a:p>
          <a:p>
            <a:pPr marL="731520" lvl="2" indent="-274320">
              <a:spcBef>
                <a:spcPts val="600"/>
              </a:spcBef>
              <a:buFont typeface="Arial" charset="0"/>
              <a:buBlip>
                <a:blip r:embed="rId2"/>
              </a:buBlip>
            </a:pPr>
            <a:r>
              <a:rPr lang="en-US" sz="2400" dirty="0" smtClean="0">
                <a:sym typeface="Wingdings" pitchFamily="2" charset="2"/>
              </a:rPr>
              <a:t>Different start/end time</a:t>
            </a:r>
          </a:p>
          <a:p>
            <a:pPr marL="731520" lvl="2" indent="-274320">
              <a:spcBef>
                <a:spcPts val="600"/>
              </a:spcBef>
              <a:buFont typeface="Arial" charset="0"/>
              <a:buBlip>
                <a:blip r:embed="rId2"/>
              </a:buBlip>
            </a:pPr>
            <a:r>
              <a:rPr lang="en-US" sz="2400" dirty="0" smtClean="0">
                <a:sym typeface="Wingdings" pitchFamily="2" charset="2"/>
              </a:rPr>
              <a:t>Different sets of activities, sub-activities, and focuses</a:t>
            </a:r>
          </a:p>
          <a:p>
            <a:pPr marL="731520" lvl="2" indent="-274320">
              <a:spcBef>
                <a:spcPts val="600"/>
              </a:spcBef>
              <a:buFont typeface="Arial" charset="0"/>
              <a:buBlip>
                <a:blip r:embed="rId2"/>
              </a:buBlip>
            </a:pPr>
            <a:r>
              <a:rPr lang="en-US" sz="2400" dirty="0" smtClean="0">
                <a:sym typeface="Wingdings" pitchFamily="2" charset="2"/>
              </a:rPr>
              <a:t>In </a:t>
            </a:r>
            <a:r>
              <a:rPr lang="en-US" sz="2400" dirty="0" smtClean="0">
                <a:solidFill>
                  <a:srgbClr val="FF0000"/>
                </a:solidFill>
                <a:sym typeface="Wingdings" pitchFamily="2" charset="2"/>
              </a:rPr>
              <a:t>Waterfall process</a:t>
            </a:r>
            <a:r>
              <a:rPr lang="en-US" sz="2400" dirty="0" smtClean="0">
                <a:sym typeface="Wingdings" pitchFamily="2" charset="2"/>
              </a:rPr>
              <a:t>: </a:t>
            </a:r>
            <a:r>
              <a:rPr lang="en-US" sz="2400" dirty="0" smtClean="0">
                <a:solidFill>
                  <a:srgbClr val="0000FF"/>
                </a:solidFill>
                <a:sym typeface="Wingdings" pitchFamily="2" charset="2"/>
              </a:rPr>
              <a:t>more staged </a:t>
            </a:r>
            <a:r>
              <a:rPr lang="en-US" sz="2400" dirty="0" smtClean="0">
                <a:sym typeface="Wingdings" pitchFamily="2" charset="2"/>
              </a:rPr>
              <a:t>( planning, execution, analysis/feedback)</a:t>
            </a:r>
          </a:p>
          <a:p>
            <a:pPr marL="731520" lvl="2" indent="-274320">
              <a:spcBef>
                <a:spcPts val="600"/>
              </a:spcBef>
              <a:buFont typeface="Arial" charset="0"/>
              <a:buBlip>
                <a:blip r:embed="rId2"/>
              </a:buBlip>
            </a:pPr>
            <a:r>
              <a:rPr lang="en-US" sz="2400" dirty="0" smtClean="0">
                <a:sym typeface="Wingdings" pitchFamily="2" charset="2"/>
              </a:rPr>
              <a:t>In </a:t>
            </a:r>
            <a:r>
              <a:rPr lang="en-US" sz="2400" dirty="0" smtClean="0">
                <a:solidFill>
                  <a:srgbClr val="FF0000"/>
                </a:solidFill>
                <a:sym typeface="Wingdings" pitchFamily="2" charset="2"/>
              </a:rPr>
              <a:t>other processes</a:t>
            </a:r>
            <a:r>
              <a:rPr lang="en-US" sz="2400" dirty="0" smtClean="0">
                <a:sym typeface="Wingdings" pitchFamily="2" charset="2"/>
              </a:rPr>
              <a:t>: more </a:t>
            </a:r>
            <a:r>
              <a:rPr lang="en-US" sz="2400" i="1" dirty="0" smtClean="0">
                <a:solidFill>
                  <a:srgbClr val="0000FF"/>
                </a:solidFill>
                <a:sym typeface="Wingdings" pitchFamily="2" charset="2"/>
              </a:rPr>
              <a:t>iterative</a:t>
            </a:r>
            <a:r>
              <a:rPr lang="en-US" sz="2400" dirty="0" smtClean="0">
                <a:sym typeface="Wingdings" pitchFamily="2" charset="2"/>
              </a:rPr>
              <a:t> or </a:t>
            </a:r>
            <a:r>
              <a:rPr lang="en-US" sz="2400" dirty="0" smtClean="0">
                <a:solidFill>
                  <a:srgbClr val="0000FF"/>
                </a:solidFill>
                <a:sym typeface="Wingdings" pitchFamily="2" charset="2"/>
              </a:rPr>
              <a:t>other </a:t>
            </a:r>
            <a:r>
              <a:rPr lang="en-US" sz="2400" dirty="0" smtClean="0">
                <a:solidFill>
                  <a:srgbClr val="0000FF"/>
                </a:solidFill>
                <a:sym typeface="Wingdings" pitchFamily="2" charset="2"/>
              </a:rPr>
              <a:t>variations </a:t>
            </a:r>
            <a:endParaRPr lang="en-US" sz="2400" dirty="0" smtClean="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SQE : Summary</a:t>
            </a:r>
            <a:endParaRPr lang="en-US" dirty="0">
              <a:latin typeface="+mn-lt"/>
            </a:endParaRPr>
          </a:p>
        </p:txBody>
      </p:sp>
      <p:sp>
        <p:nvSpPr>
          <p:cNvPr id="4" name="Rectangle 3"/>
          <p:cNvSpPr/>
          <p:nvPr/>
        </p:nvSpPr>
        <p:spPr>
          <a:xfrm>
            <a:off x="222069" y="2107537"/>
            <a:ext cx="8582297" cy="3847207"/>
          </a:xfrm>
          <a:prstGeom prst="rect">
            <a:avLst/>
          </a:prstGeom>
        </p:spPr>
        <p:txBody>
          <a:bodyPr wrap="square">
            <a:spAutoFit/>
          </a:bodyPr>
          <a:lstStyle/>
          <a:p>
            <a:pPr marL="274320" indent="-274320">
              <a:spcBef>
                <a:spcPts val="600"/>
              </a:spcBef>
              <a:buFont typeface="Arial" pitchFamily="34" charset="0"/>
              <a:buChar char="•"/>
            </a:pPr>
            <a:r>
              <a:rPr lang="en-US" sz="2800" dirty="0" smtClean="0"/>
              <a:t>To manage the quality assurance (QA) activities and to provide realistic opportunities of quantifiable quality improvement, we need to go beyond QA.</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SQE </a:t>
            </a:r>
            <a:r>
              <a:rPr lang="en-US" sz="2800" dirty="0" smtClean="0"/>
              <a:t>= </a:t>
            </a:r>
            <a:r>
              <a:rPr lang="en-US" sz="2800" dirty="0" smtClean="0">
                <a:solidFill>
                  <a:srgbClr val="0000FF"/>
                </a:solidFill>
              </a:rPr>
              <a:t>Quality Planning </a:t>
            </a:r>
            <a:r>
              <a:rPr lang="en-US" sz="2800" dirty="0" smtClean="0"/>
              <a:t>+ </a:t>
            </a:r>
            <a:r>
              <a:rPr lang="en-US" sz="2800" dirty="0" smtClean="0">
                <a:solidFill>
                  <a:srgbClr val="FF0000"/>
                </a:solidFill>
              </a:rPr>
              <a:t>QA Activities </a:t>
            </a:r>
            <a:r>
              <a:rPr lang="en-US" sz="2800" dirty="0" smtClean="0"/>
              <a:t>+ </a:t>
            </a:r>
            <a:r>
              <a:rPr lang="en-US" sz="2800" dirty="0" smtClean="0">
                <a:solidFill>
                  <a:srgbClr val="0000FF"/>
                </a:solidFill>
              </a:rPr>
              <a:t>Quality 	 	     </a:t>
            </a:r>
            <a:r>
              <a:rPr lang="en-US" sz="2800" dirty="0" smtClean="0">
                <a:solidFill>
                  <a:srgbClr val="0000FF"/>
                </a:solidFill>
              </a:rPr>
              <a:t> </a:t>
            </a:r>
          </a:p>
          <a:p>
            <a:pPr marL="274320" indent="-274320">
              <a:spcBef>
                <a:spcPts val="600"/>
              </a:spcBef>
            </a:pPr>
            <a:r>
              <a:rPr lang="en-US" sz="2800" dirty="0" smtClean="0">
                <a:solidFill>
                  <a:srgbClr val="0000FF"/>
                </a:solidFill>
              </a:rPr>
              <a:t>	</a:t>
            </a:r>
            <a:r>
              <a:rPr lang="en-US" sz="2800" dirty="0" smtClean="0">
                <a:solidFill>
                  <a:srgbClr val="0000FF"/>
                </a:solidFill>
              </a:rPr>
              <a:t>	    Assessment </a:t>
            </a:r>
            <a:r>
              <a:rPr lang="en-US" sz="2800" dirty="0" smtClean="0">
                <a:solidFill>
                  <a:srgbClr val="0000FF"/>
                </a:solidFill>
              </a:rPr>
              <a:t>&amp; Improvement</a:t>
            </a:r>
          </a:p>
          <a:p>
            <a:pPr marL="274320" indent="-274320">
              <a:spcBef>
                <a:spcPts val="600"/>
              </a:spcBef>
              <a:buFont typeface="Arial" pitchFamily="34" charset="0"/>
              <a:buChar char="•"/>
            </a:pPr>
            <a:r>
              <a:rPr lang="en-US" sz="2800" dirty="0" smtClean="0"/>
              <a:t>SQE process can be integrated into the overall software development and maintenance process</a:t>
            </a:r>
            <a:r>
              <a:rPr lang="en-US" sz="2800" dirty="0" smtClean="0"/>
              <a:t>. </a:t>
            </a:r>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623351" y="1681918"/>
            <a:ext cx="7895007" cy="830997"/>
          </a:xfrm>
          <a:prstGeom prst="rect">
            <a:avLst/>
          </a:prstGeom>
          <a:noFill/>
        </p:spPr>
        <p:txBody>
          <a:bodyPr wrap="square" rtlCol="0">
            <a:spAutoFit/>
          </a:bodyPr>
          <a:lstStyle/>
          <a:p>
            <a:pPr marL="285750" indent="-285750">
              <a:buFont typeface="Wingdings" panose="05000000000000000000" pitchFamily="2" charset="2"/>
              <a:buChar char="§"/>
              <a:defRPr/>
            </a:pPr>
            <a:r>
              <a:rPr lang="en-US" sz="2400" i="1" dirty="0" smtClean="0"/>
              <a:t>Software Quality Engineering: Testing, Quality Assurance and Quantifiable Improvement</a:t>
            </a:r>
            <a:r>
              <a:rPr lang="en-US" sz="2400" dirty="0" smtClean="0"/>
              <a:t>, by Jeff </a:t>
            </a:r>
            <a:r>
              <a:rPr lang="en-US" sz="2400" dirty="0" err="1" smtClean="0"/>
              <a:t>Tian</a:t>
            </a:r>
            <a:r>
              <a:rPr lang="en-US" sz="2400" dirty="0" smtClean="0"/>
              <a:t> </a:t>
            </a:r>
            <a:endParaRPr lang="en-US" sz="2200" dirty="0">
              <a:ea typeface="ＭＳ Ｐゴシック" pitchFamily="34" charset="-128"/>
            </a:endParaRPr>
          </a:p>
        </p:txBody>
      </p:sp>
    </p:spTree>
    <p:extLst>
      <p:ext uri="{BB962C8B-B14F-4D97-AF65-F5344CB8AC3E}">
        <p14:creationId xmlns="" xmlns:p14="http://schemas.microsoft.com/office/powerpoint/2010/main" val="192338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29941" y="2207624"/>
            <a:ext cx="8464798" cy="4023360"/>
          </a:xfrm>
        </p:spPr>
        <p:txBody>
          <a:bodyPr>
            <a:noAutofit/>
          </a:bodyPr>
          <a:lstStyle/>
          <a:p>
            <a:pPr marL="274320" indent="-274320">
              <a:spcBef>
                <a:spcPts val="600"/>
              </a:spcBef>
              <a:buClrTx/>
              <a:buSzPct val="100000"/>
              <a:buFont typeface="Wingdings" pitchFamily="2" charset="2"/>
              <a:buChar char="§"/>
            </a:pPr>
            <a:r>
              <a:rPr lang="en-US" sz="2800" dirty="0" smtClean="0">
                <a:solidFill>
                  <a:schemeClr val="tx1"/>
                </a:solidFill>
              </a:rPr>
              <a:t>SQE</a:t>
            </a:r>
            <a:r>
              <a:rPr lang="en-US" sz="2800" dirty="0" smtClean="0">
                <a:solidFill>
                  <a:schemeClr val="tx1"/>
                </a:solidFill>
              </a:rPr>
              <a:t>: Software Quality </a:t>
            </a:r>
            <a:r>
              <a:rPr lang="en-US" sz="2800" dirty="0" smtClean="0">
                <a:solidFill>
                  <a:schemeClr val="tx1"/>
                </a:solidFill>
              </a:rPr>
              <a:t>Engineering</a:t>
            </a:r>
            <a:endParaRPr lang="en-US" sz="2800" dirty="0" smtClean="0">
              <a:solidFill>
                <a:schemeClr val="tx1"/>
              </a:solidFill>
            </a:endParaRPr>
          </a:p>
          <a:p>
            <a:pPr marL="274320" indent="-274320">
              <a:spcBef>
                <a:spcPts val="600"/>
              </a:spcBef>
              <a:buClrTx/>
              <a:buSzPct val="100000"/>
              <a:buFont typeface="Wingdings" pitchFamily="2" charset="2"/>
              <a:buChar char="§"/>
            </a:pPr>
            <a:r>
              <a:rPr lang="en-US" sz="2800" dirty="0" smtClean="0">
                <a:solidFill>
                  <a:schemeClr val="tx1"/>
                </a:solidFill>
              </a:rPr>
              <a:t> Key SQE </a:t>
            </a:r>
            <a:r>
              <a:rPr lang="en-US" sz="2800" dirty="0" smtClean="0">
                <a:solidFill>
                  <a:schemeClr val="tx1"/>
                </a:solidFill>
              </a:rPr>
              <a:t>Activities</a:t>
            </a:r>
          </a:p>
          <a:p>
            <a:pPr marL="640080" indent="-274320">
              <a:spcBef>
                <a:spcPts val="600"/>
              </a:spcBef>
              <a:buClrTx/>
              <a:buSzPct val="100000"/>
              <a:buFont typeface="Arial" pitchFamily="34" charset="0"/>
              <a:buChar char="•"/>
            </a:pPr>
            <a:r>
              <a:rPr lang="en-US" sz="2400" dirty="0" smtClean="0">
                <a:solidFill>
                  <a:schemeClr val="tx1"/>
                </a:solidFill>
              </a:rPr>
              <a:t>Quality </a:t>
            </a:r>
            <a:r>
              <a:rPr lang="en-US" sz="2400" dirty="0" smtClean="0">
                <a:solidFill>
                  <a:schemeClr val="tx1"/>
                </a:solidFill>
              </a:rPr>
              <a:t>planning </a:t>
            </a:r>
          </a:p>
          <a:p>
            <a:pPr marL="640080" indent="-274320">
              <a:spcBef>
                <a:spcPts val="600"/>
              </a:spcBef>
              <a:buClrTx/>
              <a:buSzPct val="100000"/>
              <a:buFont typeface="Arial" pitchFamily="34" charset="0"/>
              <a:buChar char="•"/>
            </a:pPr>
            <a:r>
              <a:rPr lang="en-US" sz="2400" dirty="0" smtClean="0">
                <a:solidFill>
                  <a:schemeClr val="tx1"/>
                </a:solidFill>
              </a:rPr>
              <a:t>Executing planned QA activities &amp; handling discovered </a:t>
            </a:r>
            <a:r>
              <a:rPr lang="en-US" sz="2400" dirty="0" smtClean="0">
                <a:solidFill>
                  <a:schemeClr val="tx1"/>
                </a:solidFill>
              </a:rPr>
              <a:t>defects</a:t>
            </a:r>
          </a:p>
          <a:p>
            <a:pPr marL="640080" indent="-274320">
              <a:spcBef>
                <a:spcPts val="600"/>
              </a:spcBef>
              <a:buClrTx/>
              <a:buSzPct val="100000"/>
              <a:buFont typeface="Arial" pitchFamily="34" charset="0"/>
              <a:buChar char="•"/>
            </a:pPr>
            <a:r>
              <a:rPr lang="en-US" sz="2400" dirty="0" smtClean="0">
                <a:solidFill>
                  <a:schemeClr val="tx1"/>
                </a:solidFill>
              </a:rPr>
              <a:t>Quality Measurement, Assessment &amp; </a:t>
            </a:r>
            <a:r>
              <a:rPr lang="en-US" sz="2400" dirty="0" smtClean="0">
                <a:solidFill>
                  <a:schemeClr val="tx1"/>
                </a:solidFill>
              </a:rPr>
              <a:t>Improvement</a:t>
            </a:r>
          </a:p>
          <a:p>
            <a:pPr marL="274320" indent="-274320">
              <a:spcBef>
                <a:spcPts val="600"/>
              </a:spcBef>
              <a:buClrTx/>
              <a:buSzPct val="100000"/>
              <a:buFont typeface="Wingdings" pitchFamily="2" charset="2"/>
              <a:buChar char="§"/>
            </a:pPr>
            <a:r>
              <a:rPr lang="en-US" sz="2800" dirty="0" smtClean="0">
                <a:solidFill>
                  <a:schemeClr val="tx1"/>
                </a:solidFill>
              </a:rPr>
              <a:t> </a:t>
            </a:r>
            <a:r>
              <a:rPr lang="en-US" sz="2800" dirty="0" smtClean="0">
                <a:solidFill>
                  <a:schemeClr val="tx1"/>
                </a:solidFill>
              </a:rPr>
              <a:t>SQE in Software Process </a:t>
            </a:r>
            <a:endParaRPr lang="en-US" sz="2800" dirty="0">
              <a:solidFill>
                <a:schemeClr val="tx1"/>
              </a:solidFill>
            </a:endParaRPr>
          </a:p>
        </p:txBody>
      </p:sp>
    </p:spTree>
    <p:extLst>
      <p:ext uri="{BB962C8B-B14F-4D97-AF65-F5344CB8AC3E}">
        <p14:creationId xmlns=""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5B69590A-0F27-460B-8CF7-B418C91383C5}"/>
              </a:ext>
            </a:extLst>
          </p:cNvPr>
          <p:cNvSpPr txBox="1"/>
          <p:nvPr/>
        </p:nvSpPr>
        <p:spPr>
          <a:xfrm>
            <a:off x="623351" y="1681918"/>
            <a:ext cx="7895007" cy="2554545"/>
          </a:xfrm>
          <a:prstGeom prst="rect">
            <a:avLst/>
          </a:prstGeom>
          <a:noFill/>
        </p:spPr>
        <p:txBody>
          <a:bodyPr wrap="square" rtlCol="0">
            <a:spAutoFit/>
          </a:bodyPr>
          <a:lstStyle/>
          <a:p>
            <a:pPr marL="457200" lvl="0" indent="-457200">
              <a:buFont typeface="+mj-lt"/>
              <a:buAutoNum type="arabicPeriod"/>
            </a:pPr>
            <a:r>
              <a:rPr lang="en-US" sz="2000" i="1" dirty="0" smtClean="0"/>
              <a:t>Software Testing and Quality Assurance: Theory and Practice</a:t>
            </a:r>
            <a:r>
              <a:rPr lang="en-US" sz="2000" dirty="0" smtClean="0"/>
              <a:t>, by </a:t>
            </a:r>
            <a:r>
              <a:rPr lang="en-US" sz="2000" dirty="0" err="1" smtClean="0"/>
              <a:t>Kshirasagar</a:t>
            </a:r>
            <a:r>
              <a:rPr lang="en-US" sz="2000" dirty="0" smtClean="0"/>
              <a:t> </a:t>
            </a:r>
            <a:r>
              <a:rPr lang="en-US" sz="2000" dirty="0" err="1" smtClean="0"/>
              <a:t>Naik</a:t>
            </a:r>
            <a:r>
              <a:rPr lang="en-US" sz="2000" dirty="0" smtClean="0"/>
              <a:t>, </a:t>
            </a:r>
            <a:r>
              <a:rPr lang="en-US" sz="2000" dirty="0" err="1" smtClean="0"/>
              <a:t>Priyadarshi</a:t>
            </a:r>
            <a:r>
              <a:rPr lang="en-US" sz="2000" dirty="0" smtClean="0"/>
              <a:t> </a:t>
            </a:r>
            <a:r>
              <a:rPr lang="en-US" sz="2000" dirty="0" err="1" smtClean="0"/>
              <a:t>Tripathy</a:t>
            </a:r>
            <a:endParaRPr lang="en-US" sz="2000" dirty="0" smtClean="0"/>
          </a:p>
          <a:p>
            <a:pPr marL="457200" lvl="0" indent="-457200">
              <a:buFont typeface="+mj-lt"/>
              <a:buAutoNum type="arabicPeriod"/>
            </a:pPr>
            <a:r>
              <a:rPr lang="en-US" sz="2000" i="1" dirty="0" smtClean="0"/>
              <a:t>Software Quality Assurance: From Theory to Implementation</a:t>
            </a:r>
            <a:r>
              <a:rPr lang="en-US" sz="2000" dirty="0" smtClean="0"/>
              <a:t>, by Daniel </a:t>
            </a:r>
            <a:r>
              <a:rPr lang="en-US" sz="2000" dirty="0" err="1" smtClean="0"/>
              <a:t>Galin</a:t>
            </a:r>
            <a:endParaRPr lang="en-US" sz="2000" dirty="0" smtClean="0"/>
          </a:p>
          <a:p>
            <a:pPr marL="457200" lvl="0" indent="-457200">
              <a:buFont typeface="+mj-lt"/>
              <a:buAutoNum type="arabicPeriod"/>
            </a:pPr>
            <a:r>
              <a:rPr lang="en-US" sz="2000" i="1" dirty="0" smtClean="0"/>
              <a:t>Software Testing and Continuous Quality Improvement</a:t>
            </a:r>
            <a:r>
              <a:rPr lang="en-US" sz="2000" dirty="0" smtClean="0"/>
              <a:t>, by William E. Lewis</a:t>
            </a:r>
          </a:p>
          <a:p>
            <a:pPr marL="457200" indent="-457200">
              <a:buFont typeface="+mj-lt"/>
              <a:buAutoNum type="arabicPeriod"/>
            </a:pPr>
            <a:r>
              <a:rPr lang="en-US" sz="2000" i="1" dirty="0" smtClean="0"/>
              <a:t>The Art of Software Testing</a:t>
            </a:r>
            <a:r>
              <a:rPr lang="en-US" sz="2000" dirty="0" smtClean="0"/>
              <a:t>, by </a:t>
            </a:r>
            <a:r>
              <a:rPr lang="en-US" sz="2000" dirty="0" err="1" smtClean="0"/>
              <a:t>Glenford</a:t>
            </a:r>
            <a:r>
              <a:rPr lang="en-US" sz="2000" dirty="0" smtClean="0"/>
              <a:t> J. Myers, Corey Sandler and Tom </a:t>
            </a:r>
            <a:r>
              <a:rPr lang="en-US" sz="2000" dirty="0" err="1" smtClean="0"/>
              <a:t>Badgett</a:t>
            </a:r>
            <a:r>
              <a:rPr lang="en-US" sz="2000" dirty="0" smtClean="0"/>
              <a:t> </a:t>
            </a:r>
            <a:endParaRPr lang="en-US" sz="2000" dirty="0">
              <a:ea typeface="ＭＳ Ｐゴシック" pitchFamily="34" charset="-128"/>
            </a:endParaRPr>
          </a:p>
        </p:txBody>
      </p:sp>
    </p:spTree>
    <p:extLst>
      <p:ext uri="{BB962C8B-B14F-4D97-AF65-F5344CB8AC3E}">
        <p14:creationId xmlns=""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Outcomes</a:t>
            </a:r>
            <a:endParaRPr lang="en-US" dirty="0">
              <a:latin typeface="+mn-lt"/>
            </a:endParaRPr>
          </a:p>
        </p:txBody>
      </p:sp>
      <p:sp>
        <p:nvSpPr>
          <p:cNvPr id="4" name="TextBox 3"/>
          <p:cNvSpPr txBox="1"/>
          <p:nvPr/>
        </p:nvSpPr>
        <p:spPr>
          <a:xfrm>
            <a:off x="421341" y="2103123"/>
            <a:ext cx="8395113" cy="3693319"/>
          </a:xfrm>
          <a:prstGeom prst="rect">
            <a:avLst/>
          </a:prstGeom>
          <a:noFill/>
        </p:spPr>
        <p:txBody>
          <a:bodyPr wrap="square" rtlCol="0">
            <a:spAutoFit/>
          </a:bodyPr>
          <a:lstStyle/>
          <a:p>
            <a:pPr marL="274320" indent="-274320">
              <a:spcBef>
                <a:spcPts val="600"/>
              </a:spcBef>
              <a:buSzPct val="100000"/>
              <a:buFont typeface="Arial" pitchFamily="34" charset="0"/>
              <a:buChar char="•"/>
            </a:pPr>
            <a:r>
              <a:rPr lang="en-US" sz="2800" b="1" dirty="0" smtClean="0">
                <a:solidFill>
                  <a:srgbClr val="FF0000"/>
                </a:solidFill>
              </a:rPr>
              <a:t>Objectives</a:t>
            </a:r>
            <a:r>
              <a:rPr lang="en-US" sz="2800" dirty="0" smtClean="0"/>
              <a:t>: To understand </a:t>
            </a:r>
            <a:r>
              <a:rPr lang="en-US" sz="2800" dirty="0" smtClean="0"/>
              <a:t>the key activities in Software Quality Engineering (SQE) process.</a:t>
            </a:r>
            <a:endParaRPr lang="en-US" sz="2800" dirty="0" smtClean="0"/>
          </a:p>
          <a:p>
            <a:pPr marL="274320" indent="-274320">
              <a:spcBef>
                <a:spcPts val="600"/>
              </a:spcBef>
              <a:buSzPct val="100000"/>
              <a:buFont typeface="Arial" pitchFamily="34" charset="0"/>
              <a:buChar char="•"/>
            </a:pP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a:t>
            </a:r>
            <a:r>
              <a:rPr lang="en-US" sz="2800" dirty="0" smtClean="0"/>
              <a:t>the quality planning; be able to explain how to execute the planned QA and activities and handle the discovered defect; be able to explain the need for quality assessment and improvement.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SQE : Activities &amp; Process</a:t>
            </a:r>
            <a:endParaRPr lang="en-US" dirty="0">
              <a:latin typeface="+mn-lt"/>
            </a:endParaRPr>
          </a:p>
        </p:txBody>
      </p:sp>
      <p:sp>
        <p:nvSpPr>
          <p:cNvPr id="4" name="Rectangle 3"/>
          <p:cNvSpPr/>
          <p:nvPr/>
        </p:nvSpPr>
        <p:spPr>
          <a:xfrm>
            <a:off x="222069" y="2120600"/>
            <a:ext cx="8686800" cy="4047262"/>
          </a:xfrm>
          <a:prstGeom prst="rect">
            <a:avLst/>
          </a:prstGeom>
        </p:spPr>
        <p:txBody>
          <a:bodyPr wrap="square">
            <a:spAutoFit/>
          </a:bodyPr>
          <a:lstStyle/>
          <a:p>
            <a:pPr marL="274320" indent="-274320">
              <a:spcBef>
                <a:spcPts val="600"/>
              </a:spcBef>
              <a:buFont typeface="Arial" pitchFamily="34" charset="0"/>
              <a:buChar char="•"/>
            </a:pPr>
            <a:r>
              <a:rPr lang="en-US" sz="2800" dirty="0" smtClean="0"/>
              <a:t>Different customers &amp; users have different quality expectations under different  market environments. Therefore, we need to move beyond just performing QA activities toward quality engineering by managing these quality expectations as an engineering problem.</a:t>
            </a:r>
          </a:p>
          <a:p>
            <a:pPr marL="274320" indent="-274320">
              <a:spcBef>
                <a:spcPts val="600"/>
              </a:spcBef>
              <a:buFont typeface="Arial" pitchFamily="34" charset="0"/>
              <a:buChar char="•"/>
            </a:pPr>
            <a:r>
              <a:rPr lang="en-US" sz="2800" b="1" dirty="0" smtClean="0">
                <a:solidFill>
                  <a:srgbClr val="FF0000"/>
                </a:solidFill>
              </a:rPr>
              <a:t>Our goal </a:t>
            </a:r>
            <a:r>
              <a:rPr lang="en-US" sz="2800" dirty="0" smtClean="0"/>
              <a:t>==&gt; To meet or exceed these quality expectations through the selected &amp; execution of appropriate QA activities while minimizing the cost and other project risks under the project constraints</a:t>
            </a:r>
            <a:r>
              <a:rPr lang="en-US" sz="2800" dirty="0" smtClean="0"/>
              <a:t>. </a:t>
            </a: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SQE : Activities &amp; Process</a:t>
            </a:r>
            <a:endParaRPr lang="en-US" dirty="0">
              <a:latin typeface="+mn-lt"/>
            </a:endParaRPr>
          </a:p>
        </p:txBody>
      </p:sp>
      <p:sp>
        <p:nvSpPr>
          <p:cNvPr id="4" name="Rectangle 3"/>
          <p:cNvSpPr/>
          <p:nvPr/>
        </p:nvSpPr>
        <p:spPr>
          <a:xfrm>
            <a:off x="316837" y="2011861"/>
            <a:ext cx="8539779" cy="3647152"/>
          </a:xfrm>
          <a:prstGeom prst="rect">
            <a:avLst/>
          </a:prstGeom>
        </p:spPr>
        <p:txBody>
          <a:bodyPr wrap="square">
            <a:spAutoFit/>
          </a:bodyPr>
          <a:lstStyle/>
          <a:p>
            <a:pPr marL="274320" indent="-274320">
              <a:spcBef>
                <a:spcPts val="600"/>
              </a:spcBef>
              <a:buFont typeface="Arial" pitchFamily="34" charset="0"/>
              <a:buChar char="•"/>
            </a:pPr>
            <a:r>
              <a:rPr lang="en-US" sz="2400" dirty="0" smtClean="0"/>
              <a:t>In order to ensure that these quality goals are met through the selected QA activities, </a:t>
            </a:r>
            <a:r>
              <a:rPr lang="en-US" sz="2400" dirty="0" smtClean="0">
                <a:solidFill>
                  <a:srgbClr val="FF0000"/>
                </a:solidFill>
              </a:rPr>
              <a:t>various </a:t>
            </a:r>
            <a:r>
              <a:rPr lang="en-US" sz="2400" b="1" dirty="0" smtClean="0">
                <a:solidFill>
                  <a:srgbClr val="FF0000"/>
                </a:solidFill>
              </a:rPr>
              <a:t>measurements</a:t>
            </a:r>
            <a:r>
              <a:rPr lang="en-US" sz="2400" dirty="0" smtClean="0">
                <a:solidFill>
                  <a:srgbClr val="FF0000"/>
                </a:solidFill>
              </a:rPr>
              <a:t> need to be taken parallel to QA activities themselves</a:t>
            </a:r>
            <a:r>
              <a:rPr lang="en-US" sz="2400" dirty="0" smtClean="0"/>
              <a:t>. Post-mortem data often need to be collected as well. Both in-process &amp; post-mortem data need to be analyzed using various models to provide an objective quality assessment.</a:t>
            </a:r>
          </a:p>
          <a:p>
            <a:pPr marL="274320" indent="-274320">
              <a:spcBef>
                <a:spcPts val="600"/>
              </a:spcBef>
              <a:buFont typeface="Arial" pitchFamily="34" charset="0"/>
              <a:buChar char="•"/>
            </a:pPr>
            <a:r>
              <a:rPr lang="en-US" sz="2400" b="1" dirty="0" smtClean="0">
                <a:solidFill>
                  <a:srgbClr val="0000FF"/>
                </a:solidFill>
              </a:rPr>
              <a:t>Quality</a:t>
            </a:r>
            <a:r>
              <a:rPr lang="en-US" sz="2400" dirty="0" smtClean="0">
                <a:solidFill>
                  <a:srgbClr val="0000FF"/>
                </a:solidFill>
              </a:rPr>
              <a:t> </a:t>
            </a:r>
            <a:r>
              <a:rPr lang="en-US" sz="2400" b="1" dirty="0" smtClean="0">
                <a:solidFill>
                  <a:srgbClr val="0000FF"/>
                </a:solidFill>
              </a:rPr>
              <a:t>Assessment</a:t>
            </a:r>
            <a:r>
              <a:rPr lang="en-US" sz="2400" dirty="0" smtClean="0">
                <a:solidFill>
                  <a:srgbClr val="0000FF"/>
                </a:solidFill>
              </a:rPr>
              <a:t>  </a:t>
            </a:r>
            <a:r>
              <a:rPr lang="en-US" sz="2400" b="1" dirty="0" smtClean="0">
                <a:solidFill>
                  <a:srgbClr val="0000FF"/>
                </a:solidFill>
              </a:rPr>
              <a:t>help us </a:t>
            </a:r>
            <a:r>
              <a:rPr lang="en-US" sz="2400" dirty="0" smtClean="0">
                <a:solidFill>
                  <a:srgbClr val="0000FF"/>
                </a:solidFill>
              </a:rPr>
              <a:t>–</a:t>
            </a:r>
          </a:p>
          <a:p>
            <a:pPr marL="731520" lvl="2" indent="-274320">
              <a:spcBef>
                <a:spcPts val="600"/>
              </a:spcBef>
            </a:pPr>
            <a:r>
              <a:rPr lang="en-US" sz="2400" dirty="0" smtClean="0">
                <a:solidFill>
                  <a:srgbClr val="0000FF"/>
                </a:solidFill>
              </a:rPr>
              <a:t>– </a:t>
            </a:r>
            <a:r>
              <a:rPr lang="en-US" sz="2400" dirty="0" smtClean="0">
                <a:solidFill>
                  <a:srgbClr val="0000FF"/>
                </a:solidFill>
              </a:rPr>
              <a:t>Determine </a:t>
            </a:r>
            <a:r>
              <a:rPr lang="en-US" sz="2400" dirty="0" smtClean="0">
                <a:solidFill>
                  <a:srgbClr val="0000FF"/>
                </a:solidFill>
              </a:rPr>
              <a:t>if the preset goals have been achieved </a:t>
            </a:r>
          </a:p>
          <a:p>
            <a:pPr marL="731520" lvl="2" indent="-274320">
              <a:spcBef>
                <a:spcPts val="600"/>
              </a:spcBef>
            </a:pPr>
            <a:r>
              <a:rPr lang="en-US" sz="2400" dirty="0" smtClean="0">
                <a:solidFill>
                  <a:srgbClr val="0000FF"/>
                </a:solidFill>
              </a:rPr>
              <a:t>– </a:t>
            </a:r>
            <a:r>
              <a:rPr lang="en-US" sz="2400" dirty="0" smtClean="0">
                <a:solidFill>
                  <a:srgbClr val="0000FF"/>
                </a:solidFill>
              </a:rPr>
              <a:t>Provide </a:t>
            </a:r>
            <a:r>
              <a:rPr lang="en-US" sz="2400" dirty="0" smtClean="0">
                <a:solidFill>
                  <a:srgbClr val="0000FF"/>
                </a:solidFill>
              </a:rPr>
              <a:t>information to improve overall product </a:t>
            </a:r>
            <a:r>
              <a:rPr lang="en-US" sz="2400" dirty="0" smtClean="0">
                <a:solidFill>
                  <a:srgbClr val="0000FF"/>
                </a:solidFill>
              </a:rPr>
              <a:t>quality </a:t>
            </a:r>
            <a:endParaRPr lang="en-US" sz="2400" dirty="0" smtClean="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QA to SQE</a:t>
            </a:r>
            <a:endParaRPr lang="en-US" dirty="0">
              <a:latin typeface="+mn-lt"/>
            </a:endParaRPr>
          </a:p>
        </p:txBody>
      </p:sp>
      <p:sp>
        <p:nvSpPr>
          <p:cNvPr id="4" name="Rectangle 3"/>
          <p:cNvSpPr/>
          <p:nvPr/>
        </p:nvSpPr>
        <p:spPr>
          <a:xfrm>
            <a:off x="169817" y="1993955"/>
            <a:ext cx="8621486" cy="4308872"/>
          </a:xfrm>
          <a:prstGeom prst="rect">
            <a:avLst/>
          </a:prstGeom>
        </p:spPr>
        <p:txBody>
          <a:bodyPr wrap="square">
            <a:spAutoFit/>
          </a:bodyPr>
          <a:lstStyle/>
          <a:p>
            <a:pPr marL="274320" indent="-274320">
              <a:spcBef>
                <a:spcPts val="600"/>
              </a:spcBef>
              <a:buFont typeface="Wingdings" pitchFamily="2" charset="2"/>
              <a:buChar char="§"/>
            </a:pPr>
            <a:r>
              <a:rPr lang="en-US" sz="2400" b="1" dirty="0" smtClean="0">
                <a:solidFill>
                  <a:srgbClr val="FF0000"/>
                </a:solidFill>
              </a:rPr>
              <a:t>QA activities need additional support:</a:t>
            </a:r>
          </a:p>
          <a:p>
            <a:pPr marL="274320" indent="-274320">
              <a:spcBef>
                <a:spcPts val="600"/>
              </a:spcBef>
              <a:buFont typeface="Arial" pitchFamily="34" charset="0"/>
              <a:buChar char="•"/>
            </a:pPr>
            <a:r>
              <a:rPr lang="en-US" sz="2000" b="1" dirty="0" smtClean="0">
                <a:solidFill>
                  <a:srgbClr val="FF0000"/>
                </a:solidFill>
              </a:rPr>
              <a:t>Planning &amp; goal setting</a:t>
            </a:r>
          </a:p>
          <a:p>
            <a:pPr marL="731520" lvl="2" indent="-274320">
              <a:spcBef>
                <a:spcPts val="600"/>
              </a:spcBef>
              <a:buBlip>
                <a:blip r:embed="rId2"/>
              </a:buBlip>
            </a:pPr>
            <a:r>
              <a:rPr lang="en-US" sz="2000" dirty="0" smtClean="0"/>
              <a:t>Management:</a:t>
            </a:r>
          </a:p>
          <a:p>
            <a:pPr marL="274320" lvl="3" indent="-274320">
              <a:spcBef>
                <a:spcPts val="600"/>
              </a:spcBef>
            </a:pPr>
            <a:r>
              <a:rPr lang="en-US" sz="2000" dirty="0" smtClean="0"/>
              <a:t>		</a:t>
            </a:r>
            <a:r>
              <a:rPr lang="en-US" sz="2000" b="1" dirty="0" smtClean="0">
                <a:sym typeface="Symbol"/>
              </a:rPr>
              <a:t></a:t>
            </a:r>
            <a:r>
              <a:rPr lang="en-US" sz="2000" dirty="0" smtClean="0">
                <a:sym typeface="Symbol"/>
              </a:rPr>
              <a:t> </a:t>
            </a:r>
            <a:r>
              <a:rPr lang="en-US" sz="2000" dirty="0" smtClean="0"/>
              <a:t>When </a:t>
            </a:r>
            <a:r>
              <a:rPr lang="en-US" sz="2000" dirty="0" smtClean="0"/>
              <a:t>to stop?</a:t>
            </a:r>
          </a:p>
          <a:p>
            <a:pPr marL="274320" lvl="3" indent="-274320">
              <a:spcBef>
                <a:spcPts val="600"/>
              </a:spcBef>
            </a:pPr>
            <a:r>
              <a:rPr lang="en-US" sz="2000" dirty="0" smtClean="0"/>
              <a:t>		</a:t>
            </a:r>
            <a:r>
              <a:rPr lang="en-US" sz="2000" b="1" dirty="0" smtClean="0">
                <a:sym typeface="Symbol"/>
              </a:rPr>
              <a:t>  </a:t>
            </a:r>
            <a:r>
              <a:rPr lang="en-US" sz="2000" dirty="0" smtClean="0"/>
              <a:t>Adjustment </a:t>
            </a:r>
            <a:r>
              <a:rPr lang="en-US" sz="2000" dirty="0" smtClean="0"/>
              <a:t>&amp; improvement , etc.</a:t>
            </a:r>
          </a:p>
          <a:p>
            <a:pPr marL="274320" lvl="3" indent="-274320">
              <a:spcBef>
                <a:spcPts val="600"/>
              </a:spcBef>
            </a:pPr>
            <a:r>
              <a:rPr lang="en-US" sz="2000" dirty="0" smtClean="0"/>
              <a:t>		</a:t>
            </a:r>
            <a:r>
              <a:rPr lang="en-US" sz="2000" b="1" dirty="0" smtClean="0">
                <a:sym typeface="Symbol"/>
              </a:rPr>
              <a:t>  </a:t>
            </a:r>
            <a:r>
              <a:rPr lang="en-US" sz="2000" dirty="0" smtClean="0"/>
              <a:t>All </a:t>
            </a:r>
            <a:r>
              <a:rPr lang="en-US" sz="2000" dirty="0" smtClean="0"/>
              <a:t>based on assessment/prediction</a:t>
            </a:r>
          </a:p>
          <a:p>
            <a:pPr marL="274320" indent="-274320">
              <a:spcBef>
                <a:spcPts val="600"/>
              </a:spcBef>
              <a:buFont typeface="Arial" pitchFamily="34" charset="0"/>
              <a:buChar char="•"/>
            </a:pPr>
            <a:r>
              <a:rPr lang="en-US" sz="2000" b="1" dirty="0" smtClean="0">
                <a:solidFill>
                  <a:srgbClr val="FF0000"/>
                </a:solidFill>
              </a:rPr>
              <a:t>Assessment of quality/reliability/etc. :</a:t>
            </a:r>
          </a:p>
          <a:p>
            <a:pPr marL="731520" lvl="2" indent="-274320">
              <a:spcBef>
                <a:spcPts val="600"/>
              </a:spcBef>
              <a:buBlip>
                <a:blip r:embed="rId2"/>
              </a:buBlip>
            </a:pPr>
            <a:r>
              <a:rPr lang="en-US" sz="2000" dirty="0" smtClean="0"/>
              <a:t>Data collection needed</a:t>
            </a:r>
          </a:p>
          <a:p>
            <a:pPr marL="731520" lvl="2" indent="-274320">
              <a:spcBef>
                <a:spcPts val="600"/>
              </a:spcBef>
              <a:buBlip>
                <a:blip r:embed="rId2"/>
              </a:buBlip>
            </a:pPr>
            <a:r>
              <a:rPr lang="en-US" sz="2000" dirty="0" smtClean="0"/>
              <a:t>Analysis &amp; modeling</a:t>
            </a:r>
          </a:p>
          <a:p>
            <a:pPr marL="731520" lvl="2" indent="-274320">
              <a:spcBef>
                <a:spcPts val="600"/>
              </a:spcBef>
              <a:buBlip>
                <a:blip r:embed="rId2"/>
              </a:buBlip>
            </a:pPr>
            <a:r>
              <a:rPr lang="en-US" sz="2000" dirty="0" smtClean="0"/>
              <a:t>Providing feedback for management</a:t>
            </a:r>
          </a:p>
          <a:p>
            <a:pPr marL="274320" indent="-274320">
              <a:spcBef>
                <a:spcPts val="600"/>
              </a:spcBef>
              <a:buFont typeface="Arial" pitchFamily="34" charset="0"/>
              <a:buChar char="•"/>
            </a:pPr>
            <a:r>
              <a:rPr lang="en-US" sz="2000" b="1" dirty="0" smtClean="0">
                <a:solidFill>
                  <a:srgbClr val="FF0000"/>
                </a:solidFill>
              </a:rPr>
              <a:t>QA + Above </a:t>
            </a:r>
            <a:r>
              <a:rPr lang="en-US" sz="2000" b="1" dirty="0" smtClean="0">
                <a:solidFill>
                  <a:srgbClr val="FF0000"/>
                </a:solidFill>
                <a:sym typeface="Wingdings" pitchFamily="2" charset="2"/>
              </a:rPr>
              <a:t>==&gt; Software Quality Engineering (SQE</a:t>
            </a:r>
            <a:r>
              <a:rPr lang="en-US" sz="2000" b="1" dirty="0" smtClean="0">
                <a:solidFill>
                  <a:srgbClr val="FF0000"/>
                </a:solidFill>
                <a:sym typeface="Wingdings" pitchFamily="2" charset="2"/>
              </a:rPr>
              <a:t>) </a:t>
            </a:r>
            <a:endParaRPr lang="en-US" sz="2000" b="1" dirty="0" smtClean="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SQE Process</a:t>
            </a:r>
            <a:endParaRPr lang="en-US" dirty="0">
              <a:latin typeface="+mn-lt"/>
            </a:endParaRPr>
          </a:p>
        </p:txBody>
      </p:sp>
      <p:sp>
        <p:nvSpPr>
          <p:cNvPr id="4" name="Rectangle 3"/>
          <p:cNvSpPr/>
          <p:nvPr/>
        </p:nvSpPr>
        <p:spPr>
          <a:xfrm>
            <a:off x="238459" y="2400658"/>
            <a:ext cx="8487528" cy="3031599"/>
          </a:xfrm>
          <a:prstGeom prst="rect">
            <a:avLst/>
          </a:prstGeom>
        </p:spPr>
        <p:txBody>
          <a:bodyPr wrap="square">
            <a:spAutoFit/>
          </a:bodyPr>
          <a:lstStyle/>
          <a:p>
            <a:pPr marL="274320" indent="-274320">
              <a:spcBef>
                <a:spcPts val="600"/>
              </a:spcBef>
              <a:buFont typeface="Arial" pitchFamily="34" charset="0"/>
              <a:buChar char="•"/>
            </a:pPr>
            <a:r>
              <a:rPr lang="en-US" sz="2800" dirty="0" smtClean="0"/>
              <a:t>There are three major groups of activities in the software quality engineering(SQE) process –</a:t>
            </a:r>
          </a:p>
          <a:p>
            <a:pPr lvl="2" indent="-457200">
              <a:spcBef>
                <a:spcPts val="600"/>
              </a:spcBef>
              <a:buFont typeface="+mj-lt"/>
              <a:buAutoNum type="arabicParenR"/>
            </a:pPr>
            <a:r>
              <a:rPr lang="en-US" sz="2400" dirty="0" smtClean="0">
                <a:solidFill>
                  <a:srgbClr val="FF0000"/>
                </a:solidFill>
              </a:rPr>
              <a:t>Pre-QA activities: </a:t>
            </a:r>
            <a:r>
              <a:rPr lang="en-US" sz="2400" dirty="0" smtClean="0">
                <a:solidFill>
                  <a:srgbClr val="0000FF"/>
                </a:solidFill>
              </a:rPr>
              <a:t>Quality planning</a:t>
            </a:r>
          </a:p>
          <a:p>
            <a:pPr lvl="2" indent="-457200">
              <a:spcBef>
                <a:spcPts val="600"/>
              </a:spcBef>
              <a:buFont typeface="+mj-lt"/>
              <a:buAutoNum type="arabicParenR"/>
            </a:pPr>
            <a:r>
              <a:rPr lang="en-US" sz="2400" dirty="0" smtClean="0">
                <a:solidFill>
                  <a:srgbClr val="FF0000"/>
                </a:solidFill>
              </a:rPr>
              <a:t>In-QA activities: </a:t>
            </a:r>
            <a:r>
              <a:rPr lang="en-US" sz="2400" dirty="0" smtClean="0">
                <a:solidFill>
                  <a:srgbClr val="0000FF"/>
                </a:solidFill>
              </a:rPr>
              <a:t>Executing planned QA activities &amp; handling discovered defects</a:t>
            </a:r>
          </a:p>
          <a:p>
            <a:pPr lvl="2" indent="-457200">
              <a:spcBef>
                <a:spcPts val="600"/>
              </a:spcBef>
              <a:buFont typeface="+mj-lt"/>
              <a:buAutoNum type="arabicParenR"/>
            </a:pPr>
            <a:r>
              <a:rPr lang="en-US" sz="2400" dirty="0" smtClean="0">
                <a:solidFill>
                  <a:srgbClr val="FF0000"/>
                </a:solidFill>
              </a:rPr>
              <a:t>Post-QA activities: </a:t>
            </a:r>
            <a:r>
              <a:rPr lang="en-US" sz="2400" dirty="0" smtClean="0">
                <a:solidFill>
                  <a:srgbClr val="0000FF"/>
                </a:solidFill>
              </a:rPr>
              <a:t>Quality Measurement, Assessment &amp; </a:t>
            </a:r>
            <a:r>
              <a:rPr lang="en-US" sz="2400" dirty="0" smtClean="0">
                <a:solidFill>
                  <a:srgbClr val="0000FF"/>
                </a:solidFill>
              </a:rPr>
              <a:t>Improvement </a:t>
            </a:r>
            <a:endParaRPr lang="en-US" sz="2400" dirty="0" smtClean="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mn-lt"/>
              </a:rPr>
              <a:t>(1) Pre-QA </a:t>
            </a:r>
            <a:r>
              <a:rPr lang="en-US" sz="3200" dirty="0" smtClean="0">
                <a:latin typeface="+mn-lt"/>
              </a:rPr>
              <a:t>activities: </a:t>
            </a:r>
            <a:r>
              <a:rPr lang="en-US" sz="3200" dirty="0" smtClean="0">
                <a:latin typeface="+mn-lt"/>
              </a:rPr>
              <a:t>Quality </a:t>
            </a:r>
            <a:r>
              <a:rPr lang="en-US" sz="3200" dirty="0" smtClean="0">
                <a:latin typeface="+mn-lt"/>
              </a:rPr>
              <a:t>Planning</a:t>
            </a:r>
            <a:endParaRPr lang="en-US" sz="3200" dirty="0">
              <a:latin typeface="+mn-lt"/>
            </a:endParaRPr>
          </a:p>
        </p:txBody>
      </p:sp>
      <p:sp>
        <p:nvSpPr>
          <p:cNvPr id="4" name="Rectangle 3"/>
          <p:cNvSpPr/>
          <p:nvPr/>
        </p:nvSpPr>
        <p:spPr>
          <a:xfrm>
            <a:off x="130626" y="2148927"/>
            <a:ext cx="8908870" cy="4078039"/>
          </a:xfrm>
          <a:prstGeom prst="rect">
            <a:avLst/>
          </a:prstGeom>
        </p:spPr>
        <p:txBody>
          <a:bodyPr wrap="square">
            <a:spAutoFit/>
          </a:bodyPr>
          <a:lstStyle/>
          <a:p>
            <a:pPr marL="274320" indent="-274320">
              <a:spcBef>
                <a:spcPts val="600"/>
              </a:spcBef>
              <a:defRPr/>
            </a:pPr>
            <a:r>
              <a:rPr lang="en-US" sz="2400" dirty="0" smtClean="0">
                <a:solidFill>
                  <a:srgbClr val="FF0000"/>
                </a:solidFill>
              </a:rPr>
              <a:t>1) Pre-QA activities: </a:t>
            </a:r>
            <a:r>
              <a:rPr lang="en-US" sz="2400" b="1" dirty="0" smtClean="0">
                <a:solidFill>
                  <a:srgbClr val="FF0000"/>
                </a:solidFill>
              </a:rPr>
              <a:t>Quality Planning </a:t>
            </a:r>
          </a:p>
          <a:p>
            <a:pPr marL="274320" indent="-274320">
              <a:spcBef>
                <a:spcPts val="600"/>
              </a:spcBef>
              <a:buFont typeface="Arial" pitchFamily="34" charset="0"/>
              <a:buChar char="•"/>
              <a:defRPr/>
            </a:pPr>
            <a:r>
              <a:rPr lang="en-US" sz="2400" dirty="0" smtClean="0"/>
              <a:t>These are the activities that should be carried out before carrying out the regular QA activities.</a:t>
            </a:r>
          </a:p>
          <a:p>
            <a:pPr marL="274320" indent="-274320">
              <a:spcBef>
                <a:spcPts val="600"/>
              </a:spcBef>
              <a:buFont typeface="Arial" pitchFamily="34" charset="0"/>
              <a:buChar char="•"/>
              <a:defRPr/>
            </a:pPr>
            <a:r>
              <a:rPr lang="en-US" sz="2400" dirty="0" smtClean="0"/>
              <a:t>There are two major types of pre-QA activities in quality </a:t>
            </a:r>
            <a:r>
              <a:rPr lang="en-US" sz="2400" dirty="0" smtClean="0"/>
              <a:t>planning:</a:t>
            </a:r>
            <a:endParaRPr lang="en-US" sz="2400" dirty="0" smtClean="0"/>
          </a:p>
          <a:p>
            <a:pPr lvl="2" indent="-274320">
              <a:spcBef>
                <a:spcPts val="600"/>
              </a:spcBef>
              <a:buFont typeface="+mj-lt"/>
              <a:buAutoNum type="alphaLcParenR"/>
              <a:defRPr/>
            </a:pPr>
            <a:r>
              <a:rPr lang="en-US" sz="2400" dirty="0" smtClean="0">
                <a:solidFill>
                  <a:srgbClr val="0000FF"/>
                </a:solidFill>
              </a:rPr>
              <a:t>Set specific quality goals</a:t>
            </a:r>
          </a:p>
          <a:p>
            <a:pPr lvl="2" indent="-274320">
              <a:spcBef>
                <a:spcPts val="600"/>
              </a:spcBef>
              <a:buFont typeface="+mj-lt"/>
              <a:buAutoNum type="alphaLcParenR"/>
              <a:defRPr/>
            </a:pPr>
            <a:r>
              <a:rPr lang="en-US" sz="2400" dirty="0" smtClean="0">
                <a:solidFill>
                  <a:srgbClr val="0000FF"/>
                </a:solidFill>
              </a:rPr>
              <a:t>Form an overall QA strategy, which includes two </a:t>
            </a:r>
            <a:r>
              <a:rPr lang="en-US" sz="2400" dirty="0" smtClean="0">
                <a:solidFill>
                  <a:srgbClr val="0000FF"/>
                </a:solidFill>
              </a:rPr>
              <a:t>sub-activities</a:t>
            </a:r>
            <a:r>
              <a:rPr lang="en-US" sz="2400" dirty="0" smtClean="0">
                <a:solidFill>
                  <a:srgbClr val="0000FF"/>
                </a:solidFill>
              </a:rPr>
              <a:t>:</a:t>
            </a:r>
          </a:p>
          <a:p>
            <a:pPr marL="1188720" lvl="3" indent="-274320">
              <a:spcBef>
                <a:spcPts val="600"/>
              </a:spcBef>
              <a:defRPr/>
            </a:pPr>
            <a:r>
              <a:rPr lang="en-US" sz="2000" b="1" dirty="0" smtClean="0">
                <a:sym typeface="Symbol"/>
              </a:rPr>
              <a:t></a:t>
            </a:r>
            <a:r>
              <a:rPr lang="en-US" sz="2000" dirty="0" smtClean="0">
                <a:sym typeface="Symbol"/>
              </a:rPr>
              <a:t> </a:t>
            </a:r>
            <a:r>
              <a:rPr lang="en-US" sz="2000" dirty="0" smtClean="0"/>
              <a:t>Select </a:t>
            </a:r>
            <a:r>
              <a:rPr lang="en-US" sz="2000" dirty="0" smtClean="0"/>
              <a:t>appropriate QA activities to perform</a:t>
            </a:r>
          </a:p>
          <a:p>
            <a:pPr marL="1188720" lvl="3" indent="-274320">
              <a:spcBef>
                <a:spcPts val="600"/>
              </a:spcBef>
              <a:buFont typeface="Symbol"/>
              <a:buChar char="-"/>
              <a:defRPr/>
            </a:pPr>
            <a:r>
              <a:rPr lang="en-US" sz="2000" dirty="0" smtClean="0"/>
              <a:t>Choose </a:t>
            </a:r>
            <a:r>
              <a:rPr lang="en-US" sz="2000" dirty="0" smtClean="0"/>
              <a:t>appropriate quality measurements &amp; models to provide feedback, quality assessment and </a:t>
            </a:r>
            <a:r>
              <a:rPr lang="en-US" sz="2000" dirty="0" smtClean="0"/>
              <a:t>improvement </a:t>
            </a:r>
          </a:p>
          <a:p>
            <a:pPr marL="1188720" lvl="3" indent="-274320">
              <a:spcBef>
                <a:spcPts val="600"/>
              </a:spcBef>
              <a:buFont typeface="Symbol"/>
              <a:buChar char="-"/>
              <a:defRPr/>
            </a:pPr>
            <a:endParaRPr lang="en-US" sz="20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smtClean="0">
                <a:latin typeface="+mn-lt"/>
              </a:rPr>
              <a:t>Quality planning:  Setting Quality Goals</a:t>
            </a:r>
            <a:endParaRPr lang="en-US" sz="3200" dirty="0">
              <a:latin typeface="+mn-lt"/>
            </a:endParaRPr>
          </a:p>
        </p:txBody>
      </p:sp>
      <p:sp>
        <p:nvSpPr>
          <p:cNvPr id="4" name="Rectangle 3"/>
          <p:cNvSpPr/>
          <p:nvPr/>
        </p:nvSpPr>
        <p:spPr>
          <a:xfrm>
            <a:off x="248193" y="2091273"/>
            <a:ext cx="8543109" cy="4016484"/>
          </a:xfrm>
          <a:prstGeom prst="rect">
            <a:avLst/>
          </a:prstGeom>
        </p:spPr>
        <p:txBody>
          <a:bodyPr wrap="square">
            <a:spAutoFit/>
          </a:bodyPr>
          <a:lstStyle/>
          <a:p>
            <a:pPr marL="274320" indent="-274320">
              <a:spcBef>
                <a:spcPts val="600"/>
              </a:spcBef>
              <a:buFont typeface="Arial" pitchFamily="34" charset="0"/>
              <a:buChar char="•"/>
              <a:defRPr/>
            </a:pPr>
            <a:r>
              <a:rPr lang="en-US" sz="2400" dirty="0" smtClean="0">
                <a:solidFill>
                  <a:srgbClr val="FF0000"/>
                </a:solidFill>
              </a:rPr>
              <a:t>Setting quality goals by matching customer’s quality expectations </a:t>
            </a:r>
            <a:r>
              <a:rPr lang="en-US" sz="2400" dirty="0" smtClean="0"/>
              <a:t>with what can be economically achieved by the software development organizations in the following sub-steps:</a:t>
            </a:r>
          </a:p>
          <a:p>
            <a:pPr marL="914400" lvl="1" indent="-365760">
              <a:spcBef>
                <a:spcPts val="600"/>
              </a:spcBef>
              <a:buFont typeface="+mj-lt"/>
              <a:buAutoNum type="alphaLcParenR"/>
              <a:defRPr/>
            </a:pPr>
            <a:r>
              <a:rPr lang="en-US" sz="2400" dirty="0" smtClean="0">
                <a:solidFill>
                  <a:srgbClr val="0000FF"/>
                </a:solidFill>
              </a:rPr>
              <a:t>Identify quality views &amp; attributes </a:t>
            </a:r>
            <a:r>
              <a:rPr lang="en-US" sz="2400" dirty="0" smtClean="0"/>
              <a:t>meaningful to target customers &amp; users</a:t>
            </a:r>
          </a:p>
          <a:p>
            <a:pPr marL="914400" lvl="1" indent="-365760">
              <a:spcBef>
                <a:spcPts val="600"/>
              </a:spcBef>
              <a:buFont typeface="+mj-lt"/>
              <a:buAutoNum type="alphaLcParenR"/>
              <a:defRPr/>
            </a:pPr>
            <a:r>
              <a:rPr lang="en-US" sz="2400" dirty="0" smtClean="0">
                <a:solidFill>
                  <a:srgbClr val="0000FF"/>
                </a:solidFill>
              </a:rPr>
              <a:t>Select direct quality measures </a:t>
            </a:r>
            <a:r>
              <a:rPr lang="en-US" sz="2400" dirty="0" smtClean="0"/>
              <a:t>that can be used to measure the selected quality attributes from customer’s perspective</a:t>
            </a:r>
          </a:p>
          <a:p>
            <a:pPr marL="914400" lvl="1" indent="-365760">
              <a:spcBef>
                <a:spcPts val="600"/>
              </a:spcBef>
              <a:buFont typeface="+mj-lt"/>
              <a:buAutoNum type="alphaLcParenR"/>
              <a:defRPr/>
            </a:pPr>
            <a:r>
              <a:rPr lang="en-US" sz="2400" dirty="0" smtClean="0">
                <a:solidFill>
                  <a:srgbClr val="0000FF"/>
                </a:solidFill>
              </a:rPr>
              <a:t>Assess quality </a:t>
            </a:r>
            <a:r>
              <a:rPr lang="en-US" sz="2400" b="1" dirty="0" smtClean="0">
                <a:solidFill>
                  <a:srgbClr val="0000FF"/>
                </a:solidFill>
              </a:rPr>
              <a:t>expectations</a:t>
            </a:r>
            <a:r>
              <a:rPr lang="en-US" sz="2400" dirty="0" smtClean="0">
                <a:solidFill>
                  <a:srgbClr val="0000FF"/>
                </a:solidFill>
              </a:rPr>
              <a:t> vs. </a:t>
            </a:r>
            <a:r>
              <a:rPr lang="en-US" sz="2400" b="1" dirty="0" smtClean="0">
                <a:solidFill>
                  <a:srgbClr val="0000FF"/>
                </a:solidFill>
              </a:rPr>
              <a:t>cost</a:t>
            </a:r>
            <a:r>
              <a:rPr lang="en-US" sz="2400" dirty="0" smtClean="0">
                <a:solidFill>
                  <a:srgbClr val="0000FF"/>
                </a:solidFill>
              </a:rPr>
              <a:t>: </a:t>
            </a:r>
            <a:r>
              <a:rPr lang="en-US" sz="2400" dirty="0" smtClean="0"/>
              <a:t>Quantify these quality measures to set quality goals while considering the market environment &amp; cost of achieving different quality </a:t>
            </a:r>
            <a:r>
              <a:rPr lang="en-US" sz="2400" dirty="0" smtClean="0"/>
              <a:t>goals </a:t>
            </a:r>
            <a:endParaRPr lang="en-US" sz="24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315</TotalTime>
  <Words>1135</Words>
  <Application>Microsoft Office PowerPoint</Application>
  <PresentationFormat>On-screen Show (4:3)</PresentationFormat>
  <Paragraphs>124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Spectrum</vt:lpstr>
      <vt:lpstr>Software Quality Engineering</vt:lpstr>
      <vt:lpstr>Lecture Outline</vt:lpstr>
      <vt:lpstr>Objectives and Outcomes</vt:lpstr>
      <vt:lpstr>SQE : Activities &amp; Process</vt:lpstr>
      <vt:lpstr>SQE : Activities &amp; Process</vt:lpstr>
      <vt:lpstr>QA to SQE</vt:lpstr>
      <vt:lpstr>SQE Process</vt:lpstr>
      <vt:lpstr>(1) Pre-QA activities: Quality Planning</vt:lpstr>
      <vt:lpstr>Quality planning:  Setting Quality Goals</vt:lpstr>
      <vt:lpstr>Quality planning:  Setting Quality Goals </vt:lpstr>
      <vt:lpstr>Quality planning:  Forming a QA strategy</vt:lpstr>
      <vt:lpstr>Quality planning:  Forming a QA strategy</vt:lpstr>
      <vt:lpstr>(2) In-QA activities</vt:lpstr>
      <vt:lpstr>(3) Post-QA activities </vt:lpstr>
      <vt:lpstr>(3) Post-QA activities </vt:lpstr>
      <vt:lpstr>SQE in Software Processes</vt:lpstr>
      <vt:lpstr>SQE in Software Processes</vt:lpstr>
      <vt:lpstr>SQE : Summary</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ASUS</cp:lastModifiedBy>
  <cp:revision>148</cp:revision>
  <dcterms:created xsi:type="dcterms:W3CDTF">2020-04-21T14:08:46Z</dcterms:created>
  <dcterms:modified xsi:type="dcterms:W3CDTF">2020-05-01T20:32:46Z</dcterms:modified>
</cp:coreProperties>
</file>