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7" r:id="rId4"/>
    <p:sldId id="288" r:id="rId5"/>
    <p:sldId id="289" r:id="rId6"/>
    <p:sldId id="290" r:id="rId7"/>
    <p:sldId id="293" r:id="rId8"/>
    <p:sldId id="291" r:id="rId9"/>
    <p:sldId id="292" r:id="rId10"/>
    <p:sldId id="294" r:id="rId11"/>
    <p:sldId id="295" r:id="rId12"/>
    <p:sldId id="284" r:id="rId13"/>
    <p:sldId id="283" r:id="rId14"/>
    <p:sldId id="300" r:id="rId15"/>
    <p:sldId id="296" r:id="rId16"/>
    <p:sldId id="297" r:id="rId17"/>
    <p:sldId id="298" r:id="rId18"/>
    <p:sldId id="285" r:id="rId19"/>
    <p:sldId id="299"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3" d="100"/>
          <a:sy n="73" d="100"/>
        </p:scale>
        <p:origin x="-132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5/2/2020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5/2/2020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52720"/>
            <a:ext cx="7808976" cy="740728"/>
          </a:xfrm>
        </p:spPr>
        <p:txBody>
          <a:bodyPr>
            <a:normAutofit/>
          </a:bodyPr>
          <a:lstStyle/>
          <a:p>
            <a:r>
              <a:rPr lang="en-US" sz="3600" b="1" dirty="0" smtClean="0">
                <a:latin typeface="+mn-lt"/>
              </a:rPr>
              <a:t>Testing Overview</a:t>
            </a: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67079943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8</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(email) </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	Seven Principle of Testing</a:t>
            </a:r>
            <a:endParaRPr lang="en-US" sz="4000" dirty="0">
              <a:latin typeface="+mn-lt"/>
            </a:endParaRPr>
          </a:p>
        </p:txBody>
      </p:sp>
      <p:sp>
        <p:nvSpPr>
          <p:cNvPr id="4" name="Rectangle 3"/>
          <p:cNvSpPr/>
          <p:nvPr/>
        </p:nvSpPr>
        <p:spPr>
          <a:xfrm>
            <a:off x="342963" y="2172310"/>
            <a:ext cx="8448339" cy="4093428"/>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Principle 6 – Testing is context dependent</a:t>
            </a:r>
          </a:p>
          <a:p>
            <a:pPr marL="731520" lvl="2" indent="-274320">
              <a:spcBef>
                <a:spcPts val="600"/>
              </a:spcBef>
            </a:pPr>
            <a:r>
              <a:rPr lang="en-US" sz="2400" b="1" dirty="0" smtClean="0">
                <a:sym typeface="Symbol"/>
              </a:rPr>
              <a:t> </a:t>
            </a:r>
            <a:r>
              <a:rPr lang="en-US" sz="2400" dirty="0" smtClean="0"/>
              <a:t>Testing </a:t>
            </a:r>
            <a:r>
              <a:rPr lang="en-US" sz="2400" dirty="0" smtClean="0"/>
              <a:t>is done differently in different contexts. </a:t>
            </a:r>
          </a:p>
          <a:p>
            <a:pPr marL="731520" lvl="2" indent="-274320">
              <a:spcBef>
                <a:spcPts val="600"/>
              </a:spcBef>
            </a:pPr>
            <a:r>
              <a:rPr lang="en-US" sz="2400" b="1" dirty="0" smtClean="0">
                <a:sym typeface="Symbol"/>
              </a:rPr>
              <a:t> </a:t>
            </a:r>
            <a:r>
              <a:rPr lang="en-US" sz="2400" dirty="0" smtClean="0"/>
              <a:t>For </a:t>
            </a:r>
            <a:r>
              <a:rPr lang="en-US" sz="2400" dirty="0" smtClean="0"/>
              <a:t>example, safety-critical software is tested differently from an e-commerce site</a:t>
            </a:r>
            <a:r>
              <a:rPr lang="en-US" sz="2400" dirty="0" smtClean="0"/>
              <a:t>. </a:t>
            </a:r>
          </a:p>
          <a:p>
            <a:pPr marL="731520" lvl="2" indent="-274320">
              <a:spcBef>
                <a:spcPts val="600"/>
              </a:spcBef>
            </a:pPr>
            <a:r>
              <a:rPr lang="en-US" sz="2400" b="1" dirty="0" smtClean="0">
                <a:sym typeface="Symbol"/>
              </a:rPr>
              <a:t> </a:t>
            </a:r>
            <a:r>
              <a:rPr lang="en-US" sz="2400" dirty="0" smtClean="0"/>
              <a:t>All </a:t>
            </a:r>
            <a:r>
              <a:rPr lang="en-US" sz="2400" dirty="0" smtClean="0"/>
              <a:t>the developed software’s are not identical. You might use a different approach, methodologies, techniques, and types of testing depending upon the application type. </a:t>
            </a:r>
            <a:r>
              <a:rPr lang="en-US" dirty="0" smtClean="0"/>
              <a:t> </a:t>
            </a:r>
          </a:p>
          <a:p>
            <a:pPr marL="274320" lvl="1" indent="-274320">
              <a:spcBef>
                <a:spcPts val="600"/>
              </a:spcBef>
              <a:buFont typeface="Arial" pitchFamily="34" charset="0"/>
              <a:buChar char="•"/>
            </a:pPr>
            <a:endParaRPr lang="en-US" dirty="0" smtClean="0"/>
          </a:p>
          <a:p>
            <a:pPr marL="274320" lvl="1" indent="-274320">
              <a:spcBef>
                <a:spcPts val="600"/>
              </a:spcBef>
              <a:buFont typeface="Arial" pitchFamily="34" charset="0"/>
              <a:buChar char="•"/>
            </a:pPr>
            <a:endParaRPr lang="en-US" dirty="0" smtClean="0"/>
          </a:p>
          <a:p>
            <a:pPr marL="274320" lvl="1" indent="-274320">
              <a:spcBef>
                <a:spcPts val="600"/>
              </a:spcBef>
              <a:buFont typeface="Arial" pitchFamily="34" charset="0"/>
              <a:buChar char="•"/>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	Seven Principle of Testing</a:t>
            </a:r>
            <a:endParaRPr lang="en-US" sz="4000" dirty="0">
              <a:latin typeface="+mn-lt"/>
            </a:endParaRPr>
          </a:p>
        </p:txBody>
      </p:sp>
      <p:sp>
        <p:nvSpPr>
          <p:cNvPr id="4" name="Rectangle 3"/>
          <p:cNvSpPr/>
          <p:nvPr/>
        </p:nvSpPr>
        <p:spPr>
          <a:xfrm>
            <a:off x="316837" y="2137264"/>
            <a:ext cx="8409150" cy="5555367"/>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Principle 7 – Absence-of-errors fallacy</a:t>
            </a:r>
          </a:p>
          <a:p>
            <a:pPr marL="731520" lvl="2" indent="-274320">
              <a:spcBef>
                <a:spcPts val="600"/>
              </a:spcBef>
            </a:pPr>
            <a:r>
              <a:rPr lang="en-US" sz="2400" b="1" dirty="0" smtClean="0">
                <a:sym typeface="Symbol"/>
              </a:rPr>
              <a:t> </a:t>
            </a:r>
            <a:r>
              <a:rPr lang="en-US" sz="2400" dirty="0" smtClean="0"/>
              <a:t>Finding </a:t>
            </a:r>
            <a:r>
              <a:rPr lang="en-US" sz="2400" dirty="0" smtClean="0"/>
              <a:t>and fixing defects does not help if the system built is unusable and does not fulfill the users’ needs and expectations.    </a:t>
            </a:r>
          </a:p>
          <a:p>
            <a:pPr marL="731520" lvl="2" indent="-274320">
              <a:spcBef>
                <a:spcPts val="600"/>
              </a:spcBef>
            </a:pPr>
            <a:r>
              <a:rPr lang="en-US" sz="2400" b="1" dirty="0" smtClean="0">
                <a:sym typeface="Symbol"/>
              </a:rPr>
              <a:t> </a:t>
            </a:r>
            <a:r>
              <a:rPr lang="en-US" sz="2400" dirty="0" smtClean="0"/>
              <a:t>Just </a:t>
            </a:r>
            <a:r>
              <a:rPr lang="en-US" sz="2400" dirty="0" smtClean="0"/>
              <a:t>because testing didn’t find any defects in the software, it does not mean that the software is ready to be shipped</a:t>
            </a:r>
            <a:r>
              <a:rPr lang="en-US" sz="2400" dirty="0" smtClean="0"/>
              <a:t>.</a:t>
            </a:r>
          </a:p>
          <a:p>
            <a:pPr marL="731520" lvl="2" indent="-274320">
              <a:spcBef>
                <a:spcPts val="600"/>
              </a:spcBef>
            </a:pPr>
            <a:r>
              <a:rPr lang="en-US" sz="2400" b="1" dirty="0" smtClean="0">
                <a:sym typeface="Symbol"/>
              </a:rPr>
              <a:t> </a:t>
            </a:r>
            <a:r>
              <a:rPr lang="en-US" sz="2400" dirty="0" smtClean="0"/>
              <a:t>It </a:t>
            </a:r>
            <a:r>
              <a:rPr lang="en-US" sz="2400" dirty="0" smtClean="0"/>
              <a:t>is possible that software which is 99% bug-free is still unusable. This can be the case if the system is tested thoroughly for the wrong requirement. </a:t>
            </a:r>
            <a:r>
              <a:rPr lang="en-US" sz="2400" dirty="0" smtClean="0"/>
              <a:t>  </a:t>
            </a:r>
          </a:p>
          <a:p>
            <a:pPr marL="274320" lvl="1" indent="-274320">
              <a:spcBef>
                <a:spcPts val="600"/>
              </a:spcBef>
              <a:buFont typeface="Arial" pitchFamily="34" charset="0"/>
              <a:buChar char="•"/>
            </a:pPr>
            <a:endParaRPr lang="en-US" sz="2400" dirty="0" smtClean="0"/>
          </a:p>
          <a:p>
            <a:pPr marL="274320" lvl="1" indent="-274320">
              <a:spcBef>
                <a:spcPts val="600"/>
              </a:spcBef>
              <a:buFont typeface="Arial" pitchFamily="34" charset="0"/>
              <a:buChar char="•"/>
            </a:pPr>
            <a:endParaRPr lang="en-US" sz="2400" dirty="0" smtClean="0"/>
          </a:p>
          <a:p>
            <a:pPr marL="274320" lvl="1" indent="-274320">
              <a:spcBef>
                <a:spcPts val="600"/>
              </a:spcBef>
              <a:buFont typeface="Arial" pitchFamily="34" charset="0"/>
              <a:buChar char="•"/>
            </a:pPr>
            <a:endParaRPr lang="en-US" sz="2400" dirty="0" smtClean="0"/>
          </a:p>
          <a:p>
            <a:pPr marL="274320" lvl="1" indent="-274320">
              <a:spcBef>
                <a:spcPts val="600"/>
              </a:spcBef>
            </a:pPr>
            <a:endParaRPr lang="en-US" sz="2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a:latin typeface="+mn-lt"/>
              </a:rPr>
              <a:t>What is Test Plan?</a:t>
            </a:r>
          </a:p>
        </p:txBody>
      </p:sp>
      <p:sp>
        <p:nvSpPr>
          <p:cNvPr id="4" name="Rectangle 3">
            <a:extLst>
              <a:ext uri="{FF2B5EF4-FFF2-40B4-BE49-F238E27FC236}">
                <a16:creationId xmlns="" xmlns:a16="http://schemas.microsoft.com/office/drawing/2014/main" id="{429B70A1-AEA3-49DD-AFD6-DE3EE97AA22B}"/>
              </a:ext>
            </a:extLst>
          </p:cNvPr>
          <p:cNvSpPr/>
          <p:nvPr/>
        </p:nvSpPr>
        <p:spPr>
          <a:xfrm>
            <a:off x="309718" y="2175778"/>
            <a:ext cx="8598308" cy="3440685"/>
          </a:xfrm>
          <a:prstGeom prst="rect">
            <a:avLst/>
          </a:prstGeom>
        </p:spPr>
        <p:txBody>
          <a:bodyPr wrap="square">
            <a:spAutoFit/>
          </a:bodyPr>
          <a:lstStyle/>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2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 </a:t>
            </a:r>
            <a:r>
              <a:rPr lang="en-US" sz="22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test plan </a:t>
            </a:r>
            <a:r>
              <a:rPr lang="en-US" sz="2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is a </a:t>
            </a:r>
            <a:r>
              <a:rPr lang="en-US" sz="22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document</a:t>
            </a:r>
            <a:r>
              <a:rPr lang="en-US" sz="2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that describes the objectives, scope, approach, resources, schedule and focus of software testing activities</a:t>
            </a:r>
            <a:r>
              <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2200" dirty="0">
                <a:latin typeface="Calibri" panose="020F0502020204030204" pitchFamily="34" charset="0"/>
                <a:ea typeface="Calibri" panose="020F0502020204030204" pitchFamily="34" charset="0"/>
                <a:cs typeface="Times New Roman" panose="02020603050405020304" pitchFamily="18" charset="0"/>
              </a:rPr>
              <a:t>A test plan gives detailed testing information regarding an upcoming testing effort. In other words, a test plan is a systematic approach to testing a system and typically contains a detailed understanding of what the eventual workflow will be.</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2200" dirty="0">
                <a:latin typeface="Calibri" panose="020F0502020204030204" pitchFamily="34" charset="0"/>
                <a:ea typeface="Calibri" panose="020F0502020204030204" pitchFamily="34" charset="0"/>
                <a:cs typeface="Times New Roman" panose="02020603050405020304" pitchFamily="18" charset="0"/>
              </a:rPr>
              <a:t>Organizations may follow some standard test plan outlines or they can have their own customized test plan outlines.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69372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a:latin typeface="+mn-lt"/>
              </a:rPr>
              <a:t>What is Test Case?</a:t>
            </a:r>
          </a:p>
        </p:txBody>
      </p:sp>
      <p:sp>
        <p:nvSpPr>
          <p:cNvPr id="3" name="Rectangle 2">
            <a:extLst>
              <a:ext uri="{FF2B5EF4-FFF2-40B4-BE49-F238E27FC236}">
                <a16:creationId xmlns="" xmlns:a16="http://schemas.microsoft.com/office/drawing/2014/main" id="{9E83F40C-90A4-4561-A4DA-2B482648FAC3}"/>
              </a:ext>
            </a:extLst>
          </p:cNvPr>
          <p:cNvSpPr/>
          <p:nvPr/>
        </p:nvSpPr>
        <p:spPr>
          <a:xfrm>
            <a:off x="421340" y="2199195"/>
            <a:ext cx="8412943" cy="3096232"/>
          </a:xfrm>
          <a:prstGeom prst="rect">
            <a:avLst/>
          </a:prstGeom>
        </p:spPr>
        <p:txBody>
          <a:bodyPr wrap="square">
            <a:spAutoFit/>
          </a:bodyPr>
          <a:lstStyle/>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2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 </a:t>
            </a:r>
            <a:r>
              <a:rPr lang="en-US" sz="22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test case </a:t>
            </a:r>
            <a:r>
              <a:rPr lang="en-US" sz="2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is a </a:t>
            </a:r>
            <a:r>
              <a:rPr lang="en-US" sz="22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document</a:t>
            </a:r>
            <a:r>
              <a:rPr lang="en-US" sz="2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that describes an input, action, or event, and its expected results, in order to determine if a feature of an application is working correctly.</a:t>
            </a:r>
          </a:p>
          <a:p>
            <a:pPr marL="342900" marR="0" lvl="0" indent="-342900">
              <a:lnSpc>
                <a:spcPct val="115000"/>
              </a:lnSpc>
              <a:spcBef>
                <a:spcPts val="0"/>
              </a:spcBef>
              <a:spcAft>
                <a:spcPts val="1000"/>
              </a:spcAft>
              <a:buFont typeface="Arial" panose="020B0604020202020204" pitchFamily="34" charset="0"/>
              <a:buChar char="•"/>
              <a:tabLst>
                <a:tab pos="457200" algn="l"/>
              </a:tabLst>
            </a:pPr>
            <a:r>
              <a:rPr lang="en-US" sz="2200" dirty="0">
                <a:latin typeface="Calibri" panose="020F0502020204030204" pitchFamily="34" charset="0"/>
                <a:ea typeface="Calibri" panose="020F0502020204030204" pitchFamily="34" charset="0"/>
                <a:cs typeface="Times New Roman" panose="02020603050405020304" pitchFamily="18" charset="0"/>
              </a:rPr>
              <a:t>In other words, a test case is a document specifying inputs, predicted results and a set of execution conditions for a test item.</a:t>
            </a:r>
          </a:p>
          <a:p>
            <a:pPr marL="342900" marR="0" lvl="0" indent="-342900">
              <a:lnSpc>
                <a:spcPct val="115000"/>
              </a:lnSpc>
              <a:spcBef>
                <a:spcPts val="0"/>
              </a:spcBef>
              <a:spcAft>
                <a:spcPts val="1000"/>
              </a:spcAft>
              <a:buFont typeface="Arial" panose="020B0604020202020204" pitchFamily="34" charset="0"/>
              <a:buChar char="•"/>
            </a:pPr>
            <a:r>
              <a:rPr lang="en-US" sz="2200" dirty="0">
                <a:latin typeface="Calibri" panose="020F0502020204030204" pitchFamily="34" charset="0"/>
                <a:ea typeface="Calibri" panose="020F0502020204030204" pitchFamily="34" charset="0"/>
                <a:cs typeface="Times New Roman" panose="02020603050405020304" pitchFamily="18" charset="0"/>
              </a:rPr>
              <a:t>Different organizations may use different test case formats. </a:t>
            </a:r>
          </a:p>
          <a:p>
            <a:pPr marL="342900" marR="0" lvl="0" indent="-342900">
              <a:lnSpc>
                <a:spcPct val="115000"/>
              </a:lnSpc>
              <a:spcBef>
                <a:spcPts val="0"/>
              </a:spcBef>
              <a:spcAft>
                <a:spcPts val="10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370310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4139"/>
            <a:ext cx="7808976" cy="1088136"/>
          </a:xfrm>
        </p:spPr>
        <p:txBody>
          <a:bodyPr>
            <a:noAutofit/>
          </a:bodyPr>
          <a:lstStyle/>
          <a:p>
            <a:pPr algn="ctr"/>
            <a:r>
              <a:rPr lang="en-US" sz="3600" dirty="0" smtClean="0">
                <a:latin typeface="+mn-lt"/>
              </a:rPr>
              <a:t>What is the difference between </a:t>
            </a:r>
            <a:br>
              <a:rPr lang="en-US" sz="3600" dirty="0" smtClean="0">
                <a:latin typeface="+mn-lt"/>
              </a:rPr>
            </a:br>
            <a:r>
              <a:rPr lang="en-US" sz="3600" dirty="0" smtClean="0">
                <a:latin typeface="+mn-lt"/>
              </a:rPr>
              <a:t>Test Plan &amp; Test Case?</a:t>
            </a:r>
            <a:endParaRPr lang="en-US" sz="3600" dirty="0">
              <a:latin typeface="+mn-lt"/>
            </a:endParaRPr>
          </a:p>
        </p:txBody>
      </p:sp>
      <p:sp>
        <p:nvSpPr>
          <p:cNvPr id="4" name="Rectangle 3"/>
          <p:cNvSpPr/>
          <p:nvPr/>
        </p:nvSpPr>
        <p:spPr>
          <a:xfrm>
            <a:off x="290711" y="2226930"/>
            <a:ext cx="8356899" cy="3874907"/>
          </a:xfrm>
          <a:prstGeom prst="rect">
            <a:avLst/>
          </a:prstGeom>
        </p:spPr>
        <p:txBody>
          <a:bodyPr wrap="square">
            <a:spAutoFit/>
          </a:bodyPr>
          <a:lstStyle/>
          <a:p>
            <a:pPr marL="342900" indent="-342900">
              <a:lnSpc>
                <a:spcPct val="115000"/>
              </a:lnSpc>
              <a:spcAft>
                <a:spcPts val="1000"/>
              </a:spcAft>
              <a:buFont typeface="Wingdings" pitchFamily="2" charset="2"/>
              <a:buChar char="§"/>
            </a:pPr>
            <a:r>
              <a:rPr lang="en-US" sz="2400" b="1" dirty="0" smtClean="0">
                <a:solidFill>
                  <a:srgbClr val="FF0000"/>
                </a:solidFill>
              </a:rPr>
              <a:t>Test </a:t>
            </a:r>
            <a:r>
              <a:rPr lang="en-US" sz="2400" b="1" dirty="0" smtClean="0">
                <a:solidFill>
                  <a:srgbClr val="FF0000"/>
                </a:solidFill>
              </a:rPr>
              <a:t>Plan </a:t>
            </a:r>
            <a:r>
              <a:rPr lang="en-US" sz="2400" dirty="0" smtClean="0">
                <a:solidFill>
                  <a:srgbClr val="FF0000"/>
                </a:solidFill>
              </a:rPr>
              <a:t>is a </a:t>
            </a:r>
            <a:r>
              <a:rPr lang="en-US" sz="2400" b="1" dirty="0" smtClean="0">
                <a:solidFill>
                  <a:srgbClr val="FF0000"/>
                </a:solidFill>
              </a:rPr>
              <a:t>high-level document </a:t>
            </a:r>
            <a:r>
              <a:rPr lang="en-US" sz="2400" dirty="0" smtClean="0"/>
              <a:t>whereas</a:t>
            </a:r>
            <a:r>
              <a:rPr lang="en-US" sz="2400" dirty="0" smtClean="0">
                <a:solidFill>
                  <a:srgbClr val="FF0000"/>
                </a:solidFill>
              </a:rPr>
              <a:t> </a:t>
            </a:r>
            <a:r>
              <a:rPr lang="en-US" sz="2400" b="1" dirty="0" smtClean="0">
                <a:solidFill>
                  <a:srgbClr val="0000FF"/>
                </a:solidFill>
              </a:rPr>
              <a:t>Test Case </a:t>
            </a:r>
            <a:r>
              <a:rPr lang="en-US" sz="2400" dirty="0" smtClean="0">
                <a:solidFill>
                  <a:srgbClr val="0000FF"/>
                </a:solidFill>
              </a:rPr>
              <a:t>is </a:t>
            </a:r>
            <a:r>
              <a:rPr lang="en-US" sz="2400" dirty="0" smtClean="0">
                <a:solidFill>
                  <a:srgbClr val="0000FF"/>
                </a:solidFill>
              </a:rPr>
              <a:t>a </a:t>
            </a:r>
            <a:r>
              <a:rPr lang="en-US" sz="2400" b="1" dirty="0" smtClean="0">
                <a:solidFill>
                  <a:srgbClr val="0000FF"/>
                </a:solidFill>
              </a:rPr>
              <a:t>low-level </a:t>
            </a:r>
            <a:r>
              <a:rPr lang="en-US" sz="2400" b="1" dirty="0" smtClean="0">
                <a:solidFill>
                  <a:srgbClr val="0000FF"/>
                </a:solidFill>
              </a:rPr>
              <a:t>document</a:t>
            </a:r>
            <a:r>
              <a:rPr lang="en-US" sz="2400" b="1" dirty="0" smtClean="0">
                <a:solidFill>
                  <a:srgbClr val="0000FF"/>
                </a:solidFill>
              </a:rPr>
              <a:t>.</a:t>
            </a:r>
          </a:p>
          <a:p>
            <a:pPr marL="342900" indent="-342900">
              <a:lnSpc>
                <a:spcPct val="115000"/>
              </a:lnSpc>
              <a:spcAft>
                <a:spcPts val="1000"/>
              </a:spcAft>
              <a:buFont typeface="Wingdings" pitchFamily="2" charset="2"/>
              <a:buChar char="§"/>
            </a:pPr>
            <a:r>
              <a:rPr lang="en-US" sz="2400" dirty="0" smtClean="0">
                <a:solidFill>
                  <a:srgbClr val="FF0000"/>
                </a:solidFill>
              </a:rPr>
              <a:t>A test plan is a comprehensive document that lays out  all major activities associated with a particular testing project </a:t>
            </a:r>
            <a:r>
              <a:rPr lang="en-US" sz="2400" dirty="0" smtClean="0"/>
              <a:t>whereas</a:t>
            </a:r>
            <a:r>
              <a:rPr lang="en-US" sz="2400" b="1" dirty="0" smtClean="0">
                <a:solidFill>
                  <a:srgbClr val="C00000"/>
                </a:solidFill>
              </a:rPr>
              <a:t> </a:t>
            </a:r>
            <a:r>
              <a:rPr lang="en-US" sz="2400" dirty="0" smtClean="0">
                <a:solidFill>
                  <a:srgbClr val="0000FF"/>
                </a:solidFill>
              </a:rPr>
              <a:t>a test case is only designed to test a particular </a:t>
            </a:r>
            <a:r>
              <a:rPr lang="en-US" sz="2400" dirty="0" smtClean="0">
                <a:solidFill>
                  <a:srgbClr val="0000FF"/>
                </a:solidFill>
              </a:rPr>
              <a:t>scenario or feature.</a:t>
            </a:r>
          </a:p>
          <a:p>
            <a:pPr marL="342900" indent="-342900">
              <a:lnSpc>
                <a:spcPct val="115000"/>
              </a:lnSpc>
              <a:spcAft>
                <a:spcPts val="1000"/>
              </a:spcAft>
              <a:buFont typeface="Wingdings" pitchFamily="2" charset="2"/>
              <a:buChar char="§"/>
            </a:pPr>
            <a:endParaRPr lang="en-US" sz="2400" b="1" dirty="0" smtClean="0">
              <a:solidFill>
                <a:srgbClr val="C00000"/>
              </a:solidFill>
            </a:endParaRPr>
          </a:p>
          <a:p>
            <a:pPr marL="342900" indent="-342900">
              <a:lnSpc>
                <a:spcPct val="115000"/>
              </a:lnSpc>
              <a:spcAft>
                <a:spcPts val="1000"/>
              </a:spcAft>
            </a:pPr>
            <a:endParaRPr lang="en-US" sz="2400" b="1"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mn-lt"/>
              </a:rPr>
              <a:t>What is a Test Scenario?</a:t>
            </a:r>
            <a:endParaRPr lang="en-US" dirty="0">
              <a:latin typeface="+mn-lt"/>
            </a:endParaRPr>
          </a:p>
        </p:txBody>
      </p:sp>
      <p:sp>
        <p:nvSpPr>
          <p:cNvPr id="4" name="Rectangle 3"/>
          <p:cNvSpPr/>
          <p:nvPr/>
        </p:nvSpPr>
        <p:spPr>
          <a:xfrm>
            <a:off x="238459" y="2269645"/>
            <a:ext cx="8474465" cy="3801041"/>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A </a:t>
            </a:r>
            <a:r>
              <a:rPr lang="en-US" sz="2400" dirty="0" smtClean="0">
                <a:solidFill>
                  <a:srgbClr val="FF0000"/>
                </a:solidFill>
              </a:rPr>
              <a:t>Test Scenario is defined as any functionality that can be tested. </a:t>
            </a:r>
            <a:r>
              <a:rPr lang="en-US" sz="2400" dirty="0" smtClean="0">
                <a:solidFill>
                  <a:srgbClr val="0000FF"/>
                </a:solidFill>
              </a:rPr>
              <a:t>It is a collective set of test cases </a:t>
            </a:r>
            <a:r>
              <a:rPr lang="en-US" sz="2400" dirty="0" smtClean="0"/>
              <a:t>which helps the testing team to determine the positive and negative characteristics of the project.</a:t>
            </a:r>
          </a:p>
          <a:p>
            <a:pPr marL="274320" indent="-274320">
              <a:spcBef>
                <a:spcPts val="600"/>
              </a:spcBef>
              <a:buFont typeface="Arial" pitchFamily="34" charset="0"/>
              <a:buChar char="•"/>
            </a:pPr>
            <a:r>
              <a:rPr lang="en-US" sz="2400" dirty="0" smtClean="0">
                <a:solidFill>
                  <a:srgbClr val="0000FF"/>
                </a:solidFill>
              </a:rPr>
              <a:t>Test Scenario gives a high-level idea of what we need to test</a:t>
            </a:r>
            <a:r>
              <a:rPr lang="en-US" sz="2400" dirty="0" smtClean="0">
                <a:solidFill>
                  <a:srgbClr val="0000FF"/>
                </a:solidFill>
              </a:rPr>
              <a:t>. </a:t>
            </a:r>
          </a:p>
          <a:p>
            <a:pPr marL="274320" indent="-274320">
              <a:spcBef>
                <a:spcPts val="600"/>
              </a:spcBef>
              <a:buFont typeface="Arial" pitchFamily="34" charset="0"/>
              <a:buChar char="•"/>
            </a:pPr>
            <a:r>
              <a:rPr lang="en-US" sz="2400" dirty="0" smtClean="0"/>
              <a:t>Test </a:t>
            </a:r>
            <a:r>
              <a:rPr lang="en-US" sz="2400" dirty="0" smtClean="0"/>
              <a:t>Scenario </a:t>
            </a:r>
            <a:r>
              <a:rPr lang="en-US" sz="2400" dirty="0" smtClean="0"/>
              <a:t>is also called </a:t>
            </a:r>
            <a:r>
              <a:rPr lang="en-US" sz="2400" i="1" dirty="0" smtClean="0"/>
              <a:t>Test Condition</a:t>
            </a:r>
            <a:r>
              <a:rPr lang="en-US" sz="2400" dirty="0" smtClean="0"/>
              <a:t> or </a:t>
            </a:r>
            <a:r>
              <a:rPr lang="en-US" sz="2400" i="1" dirty="0" smtClean="0"/>
              <a:t>Test Possibility</a:t>
            </a:r>
            <a:r>
              <a:rPr lang="en-US" sz="2400" dirty="0" smtClean="0"/>
              <a:t>.  </a:t>
            </a:r>
          </a:p>
          <a:p>
            <a:pPr marL="274320" indent="-274320">
              <a:spcBef>
                <a:spcPts val="600"/>
              </a:spcBef>
              <a:buFont typeface="Arial" pitchFamily="34" charset="0"/>
              <a:buChar char="•"/>
            </a:pPr>
            <a:endParaRPr lang="en-US" sz="2400" dirty="0" smtClean="0"/>
          </a:p>
          <a:p>
            <a:pPr marL="274320" indent="-274320">
              <a:spcBef>
                <a:spcPts val="600"/>
              </a:spcBef>
              <a:buFont typeface="Arial" pitchFamily="34" charset="0"/>
              <a:buChar char="•"/>
            </a:pPr>
            <a:endParaRPr lang="en-US" sz="2400" dirty="0" smtClean="0"/>
          </a:p>
          <a:p>
            <a:pPr marL="274320" indent="-274320">
              <a:spcBef>
                <a:spcPts val="600"/>
              </a:spcBef>
            </a:pP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53509"/>
            <a:ext cx="7808976" cy="1088136"/>
          </a:xfrm>
        </p:spPr>
        <p:txBody>
          <a:bodyPr>
            <a:normAutofit fontScale="90000"/>
          </a:bodyPr>
          <a:lstStyle/>
          <a:p>
            <a:pPr algn="ctr"/>
            <a:r>
              <a:rPr lang="en-US" dirty="0" smtClean="0">
                <a:latin typeface="+mn-lt"/>
              </a:rPr>
              <a:t>Examples of </a:t>
            </a:r>
            <a:br>
              <a:rPr lang="en-US" dirty="0" smtClean="0">
                <a:latin typeface="+mn-lt"/>
              </a:rPr>
            </a:br>
            <a:r>
              <a:rPr lang="en-US" dirty="0" smtClean="0">
                <a:latin typeface="+mn-lt"/>
              </a:rPr>
              <a:t>Test Scenario &amp; Test Case</a:t>
            </a:r>
            <a:endParaRPr lang="en-US" dirty="0">
              <a:latin typeface="+mn-lt"/>
            </a:endParaRPr>
          </a:p>
        </p:txBody>
      </p:sp>
      <p:sp>
        <p:nvSpPr>
          <p:cNvPr id="4" name="Rectangle 3"/>
          <p:cNvSpPr/>
          <p:nvPr/>
        </p:nvSpPr>
        <p:spPr>
          <a:xfrm>
            <a:off x="182879" y="2118274"/>
            <a:ext cx="8647611" cy="3816429"/>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Examples </a:t>
            </a:r>
            <a:r>
              <a:rPr lang="en-US" sz="2800" b="1" dirty="0" smtClean="0">
                <a:solidFill>
                  <a:srgbClr val="FF0000"/>
                </a:solidFill>
              </a:rPr>
              <a:t>of Test Scenario</a:t>
            </a:r>
          </a:p>
          <a:p>
            <a:pPr marL="274320" lvl="1" indent="-274320">
              <a:spcBef>
                <a:spcPts val="600"/>
              </a:spcBef>
              <a:buFont typeface="Wingdings" pitchFamily="2" charset="2"/>
              <a:buChar char="§"/>
            </a:pPr>
            <a:r>
              <a:rPr lang="en-US" sz="2800" dirty="0" smtClean="0">
                <a:solidFill>
                  <a:srgbClr val="0000FF"/>
                </a:solidFill>
              </a:rPr>
              <a:t>For an </a:t>
            </a:r>
            <a:r>
              <a:rPr lang="en-US" sz="2800" dirty="0" smtClean="0">
                <a:solidFill>
                  <a:srgbClr val="0000FF"/>
                </a:solidFill>
              </a:rPr>
              <a:t>e-Commerce </a:t>
            </a:r>
            <a:r>
              <a:rPr lang="en-US" sz="2800" dirty="0" smtClean="0">
                <a:solidFill>
                  <a:srgbClr val="0000FF"/>
                </a:solidFill>
              </a:rPr>
              <a:t>Application</a:t>
            </a:r>
            <a:r>
              <a:rPr lang="en-US" sz="2800" dirty="0" smtClean="0"/>
              <a:t>, </a:t>
            </a:r>
            <a:r>
              <a:rPr lang="en-US" sz="2800" dirty="0" smtClean="0">
                <a:solidFill>
                  <a:srgbClr val="0000FF"/>
                </a:solidFill>
              </a:rPr>
              <a:t>a few </a:t>
            </a:r>
            <a:r>
              <a:rPr lang="en-US" sz="2800" b="1" dirty="0" smtClean="0">
                <a:solidFill>
                  <a:srgbClr val="0000FF"/>
                </a:solidFill>
              </a:rPr>
              <a:t>test scenarios </a:t>
            </a:r>
            <a:r>
              <a:rPr lang="en-US" sz="2800" dirty="0" smtClean="0">
                <a:solidFill>
                  <a:srgbClr val="0000FF"/>
                </a:solidFill>
              </a:rPr>
              <a:t>would be</a:t>
            </a:r>
          </a:p>
          <a:p>
            <a:pPr marL="731520" lvl="2" indent="-274320">
              <a:spcBef>
                <a:spcPts val="600"/>
              </a:spcBef>
              <a:buFont typeface="Arial" pitchFamily="34" charset="0"/>
              <a:buChar char="•"/>
            </a:pPr>
            <a:r>
              <a:rPr lang="en-US" sz="2400" b="1" dirty="0" smtClean="0"/>
              <a:t>Test Scenario 1: </a:t>
            </a:r>
            <a:r>
              <a:rPr lang="en-US" sz="2400" dirty="0" smtClean="0"/>
              <a:t>Check the Search Functionality</a:t>
            </a:r>
          </a:p>
          <a:p>
            <a:pPr marL="731520" lvl="2" indent="-274320">
              <a:spcBef>
                <a:spcPts val="600"/>
              </a:spcBef>
              <a:buFont typeface="Arial" pitchFamily="34" charset="0"/>
              <a:buChar char="•"/>
            </a:pPr>
            <a:r>
              <a:rPr lang="en-US" sz="2400" b="1" dirty="0" smtClean="0"/>
              <a:t>Test Scenario 2: </a:t>
            </a:r>
            <a:r>
              <a:rPr lang="en-US" sz="2400" dirty="0" smtClean="0"/>
              <a:t>Check the Payments Functionality</a:t>
            </a:r>
          </a:p>
          <a:p>
            <a:pPr marL="731520" lvl="2" indent="-274320">
              <a:spcBef>
                <a:spcPts val="600"/>
              </a:spcBef>
              <a:buFont typeface="Arial" pitchFamily="34" charset="0"/>
              <a:buChar char="•"/>
            </a:pPr>
            <a:r>
              <a:rPr lang="en-US" sz="2400" b="1" dirty="0" smtClean="0"/>
              <a:t>Test Scenario 3: </a:t>
            </a:r>
            <a:r>
              <a:rPr lang="en-US" sz="2400" dirty="0" smtClean="0"/>
              <a:t>Check the Login </a:t>
            </a:r>
            <a:r>
              <a:rPr lang="en-US" sz="2400" dirty="0" smtClean="0"/>
              <a:t>Functionality </a:t>
            </a:r>
          </a:p>
          <a:p>
            <a:pPr marL="731520" lvl="2" indent="-274320">
              <a:spcBef>
                <a:spcPts val="600"/>
              </a:spcBef>
              <a:buFont typeface="Arial" pitchFamily="34" charset="0"/>
              <a:buChar char="•"/>
            </a:pPr>
            <a:endParaRPr lang="en-US" sz="2800" dirty="0" smtClean="0"/>
          </a:p>
          <a:p>
            <a:pPr marL="731520" lvl="2" indent="-274320">
              <a:spcBef>
                <a:spcPts val="600"/>
              </a:spcBef>
              <a:buFont typeface="Arial" pitchFamily="34" charset="0"/>
              <a:buChar char="•"/>
            </a:pPr>
            <a:endParaRPr lang="en-US"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9635"/>
            <a:ext cx="7808976" cy="1088136"/>
          </a:xfrm>
        </p:spPr>
        <p:txBody>
          <a:bodyPr>
            <a:normAutofit fontScale="90000"/>
          </a:bodyPr>
          <a:lstStyle/>
          <a:p>
            <a:pPr algn="ctr"/>
            <a:r>
              <a:rPr lang="en-US" dirty="0" smtClean="0">
                <a:latin typeface="+mn-lt"/>
              </a:rPr>
              <a:t>Examples of </a:t>
            </a:r>
            <a:br>
              <a:rPr lang="en-US" dirty="0" smtClean="0">
                <a:latin typeface="+mn-lt"/>
              </a:rPr>
            </a:br>
            <a:r>
              <a:rPr lang="en-US" dirty="0" smtClean="0">
                <a:latin typeface="+mn-lt"/>
              </a:rPr>
              <a:t>Test Scenario &amp; Test </a:t>
            </a:r>
            <a:r>
              <a:rPr lang="en-US" dirty="0" smtClean="0">
                <a:latin typeface="+mn-lt"/>
              </a:rPr>
              <a:t>Case </a:t>
            </a:r>
            <a:endParaRPr lang="en-US" dirty="0">
              <a:latin typeface="+mn-lt"/>
            </a:endParaRPr>
          </a:p>
        </p:txBody>
      </p:sp>
      <p:sp>
        <p:nvSpPr>
          <p:cNvPr id="4" name="Rectangle 3"/>
          <p:cNvSpPr/>
          <p:nvPr/>
        </p:nvSpPr>
        <p:spPr>
          <a:xfrm>
            <a:off x="290711" y="2075709"/>
            <a:ext cx="8487528" cy="4585871"/>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rPr>
              <a:t>Examples </a:t>
            </a:r>
            <a:r>
              <a:rPr lang="en-US" sz="2400" b="1" dirty="0" smtClean="0">
                <a:solidFill>
                  <a:srgbClr val="FF0000"/>
                </a:solidFill>
              </a:rPr>
              <a:t>of Test Cases</a:t>
            </a:r>
          </a:p>
          <a:p>
            <a:pPr marL="274320" indent="-274320">
              <a:spcBef>
                <a:spcPts val="600"/>
              </a:spcBef>
              <a:buFont typeface="Wingdings" pitchFamily="2" charset="2"/>
              <a:buChar char="§"/>
            </a:pPr>
            <a:r>
              <a:rPr lang="en-US" sz="2000" dirty="0" smtClean="0"/>
              <a:t>Test cases for the</a:t>
            </a:r>
            <a:r>
              <a:rPr lang="en-US" sz="2000" dirty="0" smtClean="0">
                <a:solidFill>
                  <a:srgbClr val="0000FF"/>
                </a:solidFill>
              </a:rPr>
              <a:t> </a:t>
            </a:r>
            <a:r>
              <a:rPr lang="en-US" sz="2000" b="1" dirty="0" smtClean="0">
                <a:solidFill>
                  <a:srgbClr val="0000FF"/>
                </a:solidFill>
              </a:rPr>
              <a:t>Test Scenario:</a:t>
            </a:r>
            <a:r>
              <a:rPr lang="en-US" sz="2000" dirty="0" smtClean="0">
                <a:solidFill>
                  <a:srgbClr val="0000FF"/>
                </a:solidFill>
              </a:rPr>
              <a:t> "</a:t>
            </a:r>
            <a:r>
              <a:rPr lang="en-US" sz="2000" b="1" dirty="0" smtClean="0">
                <a:solidFill>
                  <a:srgbClr val="0000FF"/>
                </a:solidFill>
              </a:rPr>
              <a:t>Check the Login Functionality</a:t>
            </a:r>
            <a:r>
              <a:rPr lang="en-US" sz="2000" dirty="0" smtClean="0"/>
              <a:t>" would be</a:t>
            </a:r>
          </a:p>
          <a:p>
            <a:pPr marL="731520" lvl="2" indent="-274320">
              <a:spcBef>
                <a:spcPts val="600"/>
              </a:spcBef>
              <a:buFont typeface="Arial" pitchFamily="34" charset="0"/>
              <a:buChar char="•"/>
            </a:pPr>
            <a:r>
              <a:rPr lang="en-US" dirty="0" smtClean="0"/>
              <a:t>Check system behavior when valid email id and password is entered.</a:t>
            </a:r>
          </a:p>
          <a:p>
            <a:pPr marL="731520" lvl="2" indent="-274320">
              <a:spcBef>
                <a:spcPts val="600"/>
              </a:spcBef>
              <a:buFont typeface="Arial" pitchFamily="34" charset="0"/>
              <a:buChar char="•"/>
            </a:pPr>
            <a:r>
              <a:rPr lang="en-US" dirty="0" smtClean="0"/>
              <a:t>Check system behavior when invalid email id and valid password is entered.</a:t>
            </a:r>
          </a:p>
          <a:p>
            <a:pPr marL="731520" lvl="2" indent="-274320">
              <a:spcBef>
                <a:spcPts val="600"/>
              </a:spcBef>
              <a:buFont typeface="Arial" pitchFamily="34" charset="0"/>
              <a:buChar char="•"/>
            </a:pPr>
            <a:r>
              <a:rPr lang="en-US" dirty="0" smtClean="0"/>
              <a:t>Check system behavior when valid email id and invalid password is entered.</a:t>
            </a:r>
          </a:p>
          <a:p>
            <a:pPr marL="731520" lvl="2" indent="-274320">
              <a:spcBef>
                <a:spcPts val="600"/>
              </a:spcBef>
              <a:buFont typeface="Arial" pitchFamily="34" charset="0"/>
              <a:buChar char="•"/>
            </a:pPr>
            <a:r>
              <a:rPr lang="en-US" dirty="0" smtClean="0"/>
              <a:t>Check system behavior when invalid email id and invalid password is entered.</a:t>
            </a:r>
          </a:p>
          <a:p>
            <a:pPr marL="731520" lvl="2" indent="-274320">
              <a:spcBef>
                <a:spcPts val="600"/>
              </a:spcBef>
              <a:buFont typeface="Arial" pitchFamily="34" charset="0"/>
              <a:buChar char="•"/>
            </a:pPr>
            <a:r>
              <a:rPr lang="en-US" dirty="0" smtClean="0"/>
              <a:t>Check system behavior when email id and password are left blank and Sign in entered.</a:t>
            </a:r>
          </a:p>
          <a:p>
            <a:pPr marL="731520" lvl="2" indent="-274320">
              <a:spcBef>
                <a:spcPts val="600"/>
              </a:spcBef>
              <a:buFont typeface="Arial" pitchFamily="34" charset="0"/>
              <a:buChar char="•"/>
            </a:pPr>
            <a:r>
              <a:rPr lang="en-US" dirty="0" smtClean="0"/>
              <a:t>Check Forgot your password is working as expected</a:t>
            </a:r>
          </a:p>
          <a:p>
            <a:pPr marL="731520" lvl="2" indent="-274320">
              <a:spcBef>
                <a:spcPts val="600"/>
              </a:spcBef>
              <a:buFont typeface="Arial" pitchFamily="34" charset="0"/>
              <a:buChar char="•"/>
            </a:pPr>
            <a:r>
              <a:rPr lang="en-US" dirty="0" smtClean="0"/>
              <a:t>Check system behavior when valid/invalid phone number and password is entered.</a:t>
            </a:r>
          </a:p>
          <a:p>
            <a:pPr marL="731520" lvl="2" indent="-274320">
              <a:spcBef>
                <a:spcPts val="600"/>
              </a:spcBef>
              <a:buFont typeface="Arial" pitchFamily="34" charset="0"/>
              <a:buChar char="•"/>
            </a:pPr>
            <a:r>
              <a:rPr lang="en-US" dirty="0" smtClean="0"/>
              <a:t>Check system behavior when "Keep me signed" is </a:t>
            </a:r>
            <a:r>
              <a:rPr lang="en-US" dirty="0" smtClean="0"/>
              <a:t>checked </a:t>
            </a:r>
          </a:p>
          <a:p>
            <a:pPr marL="731520" lvl="2" indent="-274320">
              <a:spcBef>
                <a:spcPts val="600"/>
              </a:spcBef>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a:latin typeface="+mn-lt"/>
              </a:rPr>
              <a:t>What is </a:t>
            </a:r>
            <a:r>
              <a:rPr lang="en-US" sz="3600" dirty="0" smtClean="0">
                <a:latin typeface="+mn-lt"/>
              </a:rPr>
              <a:t>a Test </a:t>
            </a:r>
            <a:r>
              <a:rPr lang="en-US" sz="3600" dirty="0">
                <a:latin typeface="+mn-lt"/>
              </a:rPr>
              <a:t>Suite?</a:t>
            </a:r>
          </a:p>
        </p:txBody>
      </p:sp>
      <p:sp>
        <p:nvSpPr>
          <p:cNvPr id="4" name="Rectangle 3">
            <a:extLst>
              <a:ext uri="{FF2B5EF4-FFF2-40B4-BE49-F238E27FC236}">
                <a16:creationId xmlns="" xmlns:a16="http://schemas.microsoft.com/office/drawing/2014/main" id="{87F5C07F-8F94-4B41-AE8C-473C4EF37A13}"/>
              </a:ext>
            </a:extLst>
          </p:cNvPr>
          <p:cNvSpPr/>
          <p:nvPr/>
        </p:nvSpPr>
        <p:spPr>
          <a:xfrm>
            <a:off x="244359" y="2215223"/>
            <a:ext cx="8766906" cy="3970318"/>
          </a:xfrm>
          <a:prstGeom prst="rect">
            <a:avLst/>
          </a:prstGeom>
        </p:spPr>
        <p:txBody>
          <a:bodyPr wrap="square">
            <a:spAutoFit/>
          </a:bodyPr>
          <a:lstStyle/>
          <a:p>
            <a:pPr marL="342900" indent="-342900">
              <a:buFont typeface="Arial" pitchFamily="34" charset="0"/>
              <a:buChar char="•"/>
            </a:pPr>
            <a:r>
              <a:rPr lang="en-US" altLang="en-US" sz="2800" dirty="0" smtClean="0">
                <a:solidFill>
                  <a:srgbClr val="FF0000"/>
                </a:solidFill>
              </a:rPr>
              <a:t>The collection of individual test cases that will be run in a test sequence until some stopping criteria are satisfied is called a test suite.</a:t>
            </a:r>
          </a:p>
          <a:p>
            <a:pPr marL="342900" indent="-342900">
              <a:buFont typeface="Arial" pitchFamily="34" charset="0"/>
              <a:buChar char="•"/>
            </a:pPr>
            <a:r>
              <a:rPr lang="en-US" altLang="en-US" sz="2800" dirty="0" smtClean="0">
                <a:solidFill>
                  <a:srgbClr val="0000FF"/>
                </a:solidFill>
              </a:rPr>
              <a:t>Group of test cases that can be executed </a:t>
            </a:r>
            <a:r>
              <a:rPr lang="en-US" altLang="en-US" sz="2800" dirty="0" smtClean="0">
                <a:solidFill>
                  <a:srgbClr val="0000FF"/>
                </a:solidFill>
              </a:rPr>
              <a:t>as a package in a particular sequence.</a:t>
            </a:r>
          </a:p>
          <a:p>
            <a:pPr marL="800100" lvl="1" indent="-342900"/>
            <a:r>
              <a:rPr lang="en-US" altLang="en-US" sz="2800" b="1" dirty="0" smtClean="0">
                <a:sym typeface="Symbol"/>
              </a:rPr>
              <a:t></a:t>
            </a:r>
            <a:r>
              <a:rPr lang="en-US" altLang="en-US" sz="2800" dirty="0" smtClean="0">
                <a:sym typeface="Symbol"/>
              </a:rPr>
              <a:t> </a:t>
            </a:r>
            <a:r>
              <a:rPr lang="en-US" altLang="en-US" sz="2800" dirty="0" smtClean="0"/>
              <a:t>Test suites are usually related by the area of the system that they exercise, or by their priority, or by content.</a:t>
            </a:r>
            <a:endParaRPr lang="en-US" altLang="en-US" sz="2800" b="1" dirty="0" smtClean="0">
              <a:solidFill>
                <a:srgbClr val="C00000"/>
              </a:solidFill>
            </a:endParaRPr>
          </a:p>
          <a:p>
            <a:pPr marL="342900" indent="-342900">
              <a:buFont typeface="Arial" pitchFamily="34" charset="0"/>
              <a:buChar char="•"/>
            </a:pPr>
            <a:endParaRPr lang="en-US" altLang="en-US" sz="2800" b="1" dirty="0" smtClean="0">
              <a:solidFill>
                <a:srgbClr val="C00000"/>
              </a:solidFill>
            </a:endParaRPr>
          </a:p>
        </p:txBody>
      </p:sp>
    </p:spTree>
    <p:extLst>
      <p:ext uri="{BB962C8B-B14F-4D97-AF65-F5344CB8AC3E}">
        <p14:creationId xmlns="" xmlns:p14="http://schemas.microsoft.com/office/powerpoint/2010/main" val="2966815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mn-lt"/>
              </a:rPr>
              <a:t>Testing Levels</a:t>
            </a:r>
            <a:endParaRPr lang="en-US" dirty="0">
              <a:latin typeface="+mn-lt"/>
            </a:endParaRPr>
          </a:p>
        </p:txBody>
      </p:sp>
      <p:sp>
        <p:nvSpPr>
          <p:cNvPr id="4" name="Rectangle 3"/>
          <p:cNvSpPr/>
          <p:nvPr/>
        </p:nvSpPr>
        <p:spPr>
          <a:xfrm>
            <a:off x="329900" y="2136497"/>
            <a:ext cx="8474465" cy="3970318"/>
          </a:xfrm>
          <a:prstGeom prst="rect">
            <a:avLst/>
          </a:prstGeom>
        </p:spPr>
        <p:txBody>
          <a:bodyPr wrap="square">
            <a:spAutoFit/>
          </a:bodyPr>
          <a:lstStyle/>
          <a:p>
            <a:pPr marL="274320" indent="-274320">
              <a:spcBef>
                <a:spcPts val="600"/>
              </a:spcBef>
              <a:buFont typeface="Wingdings" pitchFamily="2" charset="2"/>
              <a:buChar char="§"/>
            </a:pPr>
            <a:r>
              <a:rPr lang="en-US" sz="2800" dirty="0" smtClean="0"/>
              <a:t>Basically there are four levels of testing:</a:t>
            </a:r>
          </a:p>
          <a:p>
            <a:pPr marL="1371600" lvl="2" indent="-514350">
              <a:buFont typeface="+mj-lt"/>
              <a:buAutoNum type="arabicParenR"/>
            </a:pPr>
            <a:r>
              <a:rPr lang="en-US" sz="2800" dirty="0" smtClean="0"/>
              <a:t>Unit </a:t>
            </a:r>
            <a:r>
              <a:rPr lang="en-US" sz="2800" dirty="0" smtClean="0"/>
              <a:t>testing</a:t>
            </a:r>
          </a:p>
          <a:p>
            <a:pPr marL="1371600" lvl="2" indent="-514350">
              <a:buFont typeface="+mj-lt"/>
              <a:buAutoNum type="arabicParenR"/>
            </a:pPr>
            <a:r>
              <a:rPr lang="en-US" sz="2800" dirty="0" smtClean="0"/>
              <a:t>Integration testing</a:t>
            </a:r>
          </a:p>
          <a:p>
            <a:pPr marL="1371600" lvl="2" indent="-514350">
              <a:buFont typeface="+mj-lt"/>
              <a:buAutoNum type="arabicParenR"/>
            </a:pPr>
            <a:r>
              <a:rPr lang="en-US" sz="2800" dirty="0" smtClean="0"/>
              <a:t>System testing</a:t>
            </a:r>
          </a:p>
          <a:p>
            <a:pPr marL="1371600" lvl="2" indent="-514350">
              <a:buFont typeface="+mj-lt"/>
              <a:buAutoNum type="arabicParenR"/>
            </a:pPr>
            <a:r>
              <a:rPr lang="en-US" sz="2800" dirty="0" smtClean="0"/>
              <a:t>Acceptance </a:t>
            </a:r>
            <a:r>
              <a:rPr lang="en-US" sz="2800" dirty="0" smtClean="0"/>
              <a:t>testing </a:t>
            </a:r>
          </a:p>
          <a:p>
            <a:pPr marL="914400" lvl="1" indent="-514350"/>
            <a:endParaRPr lang="en-US" sz="2800" dirty="0" smtClean="0">
              <a:solidFill>
                <a:srgbClr val="0000FF"/>
              </a:solidFill>
            </a:endParaRPr>
          </a:p>
          <a:p>
            <a:pPr marL="914400" lvl="1" indent="-514350">
              <a:buFont typeface="+mj-lt"/>
              <a:buAutoNum type="arabicParenR"/>
            </a:pPr>
            <a:endParaRPr lang="en-US" sz="2800" dirty="0" smtClean="0">
              <a:solidFill>
                <a:srgbClr val="0000FF"/>
              </a:solidFill>
            </a:endParaRPr>
          </a:p>
          <a:p>
            <a:pPr marL="914400" lvl="1" indent="-514350">
              <a:buFont typeface="+mj-lt"/>
              <a:buAutoNum type="arabicParenR"/>
            </a:pPr>
            <a:endParaRPr lang="en-US" sz="2800" dirty="0" smtClean="0">
              <a:solidFill>
                <a:srgbClr val="0000FF"/>
              </a:solidFill>
            </a:endParaRPr>
          </a:p>
          <a:p>
            <a:pPr marL="914400" lvl="1" indent="-514350"/>
            <a:endParaRPr lang="en-US" sz="2800" dirty="0" smtClean="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43004" y="2063931"/>
            <a:ext cx="8464798" cy="4349931"/>
          </a:xfrm>
        </p:spPr>
        <p:txBody>
          <a:bodyPr>
            <a:noAutofit/>
          </a:bodyPr>
          <a:lstStyle/>
          <a:p>
            <a:pPr marL="274320" indent="-274320">
              <a:spcBef>
                <a:spcPts val="600"/>
              </a:spcBef>
              <a:buClrTx/>
              <a:buSzPct val="100000"/>
              <a:buFont typeface="Arial" pitchFamily="34" charset="0"/>
              <a:buChar char="•"/>
            </a:pPr>
            <a:r>
              <a:rPr lang="en-US" sz="2800" dirty="0" smtClean="0">
                <a:solidFill>
                  <a:schemeClr val="tx1"/>
                </a:solidFill>
              </a:rPr>
              <a:t>Software Testing: Concepts </a:t>
            </a:r>
            <a:r>
              <a:rPr lang="en-US" sz="2800" dirty="0" smtClean="0">
                <a:solidFill>
                  <a:schemeClr val="tx1"/>
                </a:solidFill>
              </a:rPr>
              <a:t>&amp; </a:t>
            </a:r>
            <a:r>
              <a:rPr lang="en-US" sz="2800" dirty="0" smtClean="0">
                <a:solidFill>
                  <a:schemeClr val="tx1"/>
                </a:solidFill>
              </a:rPr>
              <a:t>Process</a:t>
            </a:r>
          </a:p>
          <a:p>
            <a:pPr marL="274320" indent="-274320">
              <a:buClrTx/>
              <a:buSzPct val="100000"/>
              <a:buFont typeface="Arial" pitchFamily="34" charset="0"/>
              <a:buChar char="•"/>
            </a:pPr>
            <a:r>
              <a:rPr lang="en-US" sz="2800" dirty="0" smtClean="0">
                <a:solidFill>
                  <a:schemeClr val="tx1"/>
                </a:solidFill>
              </a:rPr>
              <a:t>Test Plan and Test case </a:t>
            </a:r>
            <a:endParaRPr lang="en-US" sz="2800" dirty="0" smtClean="0">
              <a:solidFill>
                <a:schemeClr val="tx1"/>
              </a:solidFill>
            </a:endParaRPr>
          </a:p>
          <a:p>
            <a:pPr marL="274320" indent="-274320">
              <a:spcBef>
                <a:spcPts val="600"/>
              </a:spcBef>
              <a:buClrTx/>
              <a:buSzPct val="100000"/>
              <a:buFont typeface="Arial" pitchFamily="34" charset="0"/>
              <a:buChar char="•"/>
            </a:pPr>
            <a:r>
              <a:rPr lang="en-US" sz="2800" dirty="0" smtClean="0">
                <a:solidFill>
                  <a:schemeClr val="tx1"/>
                </a:solidFill>
              </a:rPr>
              <a:t>Seven Principles of Testing</a:t>
            </a:r>
          </a:p>
          <a:p>
            <a:pPr marL="274320" indent="-274320">
              <a:spcBef>
                <a:spcPts val="600"/>
              </a:spcBef>
              <a:buClrTx/>
              <a:buSzPct val="100000"/>
              <a:buFont typeface="Arial" pitchFamily="34" charset="0"/>
              <a:buChar char="•"/>
            </a:pPr>
            <a:r>
              <a:rPr lang="en-US" sz="2800" dirty="0" smtClean="0">
                <a:solidFill>
                  <a:schemeClr val="tx1"/>
                </a:solidFill>
              </a:rPr>
              <a:t>Testing </a:t>
            </a:r>
            <a:r>
              <a:rPr lang="en-US" sz="2800" dirty="0" smtClean="0">
                <a:solidFill>
                  <a:schemeClr val="tx1"/>
                </a:solidFill>
              </a:rPr>
              <a:t>Levels</a:t>
            </a:r>
            <a:endParaRPr lang="en-US" sz="2800" dirty="0" smtClean="0">
              <a:solidFill>
                <a:schemeClr val="tx1"/>
              </a:solidFill>
            </a:endParaRPr>
          </a:p>
        </p:txBody>
      </p:sp>
    </p:spTree>
    <p:extLst>
      <p:ext uri="{BB962C8B-B14F-4D97-AF65-F5344CB8AC3E}">
        <p14:creationId xmlns=""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23351" y="1681918"/>
            <a:ext cx="7895007" cy="1646605"/>
          </a:xfrm>
          <a:prstGeom prst="rect">
            <a:avLst/>
          </a:prstGeom>
          <a:noFill/>
        </p:spPr>
        <p:txBody>
          <a:bodyPr wrap="square" rtlCol="0">
            <a:spAutoFit/>
          </a:bodyPr>
          <a:lstStyle/>
          <a:p>
            <a:pPr marL="457200" lvl="0" indent="-457200">
              <a:spcBef>
                <a:spcPts val="600"/>
              </a:spcBef>
              <a:buFont typeface="+mj-lt"/>
              <a:buAutoNum type="arabicPeriod"/>
            </a:pPr>
            <a:r>
              <a:rPr lang="en-US" sz="2400" i="1" dirty="0" smtClean="0"/>
              <a:t>Software Testing and Quality Assurance: Theory and Practice</a:t>
            </a:r>
            <a:r>
              <a:rPr lang="en-US" sz="2400" dirty="0" smtClean="0"/>
              <a:t>, by </a:t>
            </a:r>
            <a:r>
              <a:rPr lang="en-US" sz="2400" dirty="0" err="1" smtClean="0"/>
              <a:t>Kshirasagar</a:t>
            </a:r>
            <a:r>
              <a:rPr lang="en-US" sz="2400" dirty="0" smtClean="0"/>
              <a:t> </a:t>
            </a:r>
            <a:r>
              <a:rPr lang="en-US" sz="2400" dirty="0" err="1" smtClean="0"/>
              <a:t>Naik</a:t>
            </a:r>
            <a:r>
              <a:rPr lang="en-US" sz="2400" dirty="0" smtClean="0"/>
              <a:t>, </a:t>
            </a:r>
            <a:r>
              <a:rPr lang="en-US" sz="2400" dirty="0" err="1" smtClean="0"/>
              <a:t>Priyadarshi</a:t>
            </a:r>
            <a:r>
              <a:rPr lang="en-US" sz="2400" dirty="0" smtClean="0"/>
              <a:t> </a:t>
            </a:r>
            <a:r>
              <a:rPr lang="en-US" sz="2400" dirty="0" err="1" smtClean="0"/>
              <a:t>Tripathy</a:t>
            </a:r>
            <a:endParaRPr lang="en-US" sz="2400" dirty="0" smtClean="0"/>
          </a:p>
          <a:p>
            <a:pPr marL="457200" lvl="0" indent="-457200">
              <a:spcBef>
                <a:spcPts val="600"/>
              </a:spcBef>
              <a:buFont typeface="+mj-lt"/>
              <a:buAutoNum type="arabicPeriod"/>
            </a:pPr>
            <a:r>
              <a:rPr lang="en-US" sz="2400" i="1" dirty="0" smtClean="0"/>
              <a:t>Software Quality Assurance: From Theory to Implementation</a:t>
            </a:r>
            <a:r>
              <a:rPr lang="en-US" sz="2400" dirty="0" smtClean="0"/>
              <a:t>, by Daniel </a:t>
            </a:r>
            <a:r>
              <a:rPr lang="en-US" sz="2400" dirty="0" err="1" smtClean="0"/>
              <a:t>Galin</a:t>
            </a:r>
            <a:r>
              <a:rPr lang="en-US" sz="2400" dirty="0" smtClean="0"/>
              <a:t> </a:t>
            </a:r>
            <a:endParaRPr lang="en-US" sz="2400" dirty="0"/>
          </a:p>
        </p:txBody>
      </p:sp>
    </p:spTree>
    <p:extLst>
      <p:ext uri="{BB962C8B-B14F-4D97-AF65-F5344CB8AC3E}">
        <p14:creationId xmlns="" xmlns:p14="http://schemas.microsoft.com/office/powerpoint/2010/main" val="192338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5B69590A-0F27-460B-8CF7-B418C91383C5}"/>
              </a:ext>
            </a:extLst>
          </p:cNvPr>
          <p:cNvSpPr txBox="1"/>
          <p:nvPr/>
        </p:nvSpPr>
        <p:spPr>
          <a:xfrm>
            <a:off x="623351" y="1681918"/>
            <a:ext cx="7895007" cy="3093154"/>
          </a:xfrm>
          <a:prstGeom prst="rect">
            <a:avLst/>
          </a:prstGeom>
          <a:noFill/>
        </p:spPr>
        <p:txBody>
          <a:bodyPr wrap="square" rtlCol="0">
            <a:spAutoFit/>
          </a:bodyPr>
          <a:lstStyle/>
          <a:p>
            <a:pPr marL="457200" lvl="0" indent="-457200">
              <a:spcBef>
                <a:spcPts val="600"/>
              </a:spcBef>
              <a:buFont typeface="+mj-lt"/>
              <a:buAutoNum type="arabicPeriod"/>
            </a:pPr>
            <a:r>
              <a:rPr lang="en-US" sz="2000" i="1" dirty="0" smtClean="0"/>
              <a:t>Software Quality Engineering: Testing, Quality Assurance and Quantifiable Improvement</a:t>
            </a:r>
            <a:r>
              <a:rPr lang="en-US" sz="2000" dirty="0" smtClean="0"/>
              <a:t>, by Jeff </a:t>
            </a:r>
            <a:r>
              <a:rPr lang="en-US" sz="2000" dirty="0" err="1" smtClean="0"/>
              <a:t>Tian</a:t>
            </a:r>
            <a:r>
              <a:rPr lang="en-US" sz="2000" dirty="0" smtClean="0"/>
              <a:t>, published by Wiley, ISBN 0-471-71345-7, is the required text.</a:t>
            </a:r>
          </a:p>
          <a:p>
            <a:pPr marL="457200" lvl="0" indent="-457200">
              <a:spcBef>
                <a:spcPts val="600"/>
              </a:spcBef>
              <a:buFont typeface="+mj-lt"/>
              <a:buAutoNum type="arabicPeriod"/>
            </a:pPr>
            <a:r>
              <a:rPr lang="en-US" sz="2000" i="1" dirty="0" smtClean="0"/>
              <a:t>Software </a:t>
            </a:r>
            <a:r>
              <a:rPr lang="en-US" sz="2000" i="1" dirty="0" smtClean="0"/>
              <a:t>Testing and Continuous Quality Improvement</a:t>
            </a:r>
            <a:r>
              <a:rPr lang="en-US" sz="2000" dirty="0" smtClean="0"/>
              <a:t>, by William E. Lewis</a:t>
            </a:r>
          </a:p>
          <a:p>
            <a:pPr marL="457200" lvl="0" indent="-457200">
              <a:spcBef>
                <a:spcPts val="600"/>
              </a:spcBef>
              <a:buFont typeface="+mj-lt"/>
              <a:buAutoNum type="arabicPeriod"/>
            </a:pPr>
            <a:r>
              <a:rPr lang="en-US" sz="2000" i="1" dirty="0" smtClean="0"/>
              <a:t>The Art of Software Testing</a:t>
            </a:r>
            <a:r>
              <a:rPr lang="en-US" sz="2000" dirty="0" smtClean="0"/>
              <a:t>, by </a:t>
            </a:r>
            <a:r>
              <a:rPr lang="en-US" sz="2000" dirty="0" err="1" smtClean="0"/>
              <a:t>Glenford</a:t>
            </a:r>
            <a:r>
              <a:rPr lang="en-US" sz="2000" dirty="0" smtClean="0"/>
              <a:t> J. Myers, Corey Sandler and Tom </a:t>
            </a:r>
            <a:r>
              <a:rPr lang="en-US" sz="2000" dirty="0" err="1" smtClean="0"/>
              <a:t>Badgett</a:t>
            </a:r>
            <a:endParaRPr lang="en-US" sz="2000" dirty="0" smtClean="0"/>
          </a:p>
          <a:p>
            <a:pPr marL="457200" lvl="0" indent="-457200">
              <a:spcBef>
                <a:spcPts val="600"/>
              </a:spcBef>
              <a:buFont typeface="+mj-lt"/>
              <a:buAutoNum type="arabicPeriod"/>
            </a:pPr>
            <a:r>
              <a:rPr lang="en-US" sz="2000" i="1" dirty="0" smtClean="0"/>
              <a:t>Software Testing Fundamentals: Methods and Metrics </a:t>
            </a:r>
            <a:r>
              <a:rPr lang="en-US" sz="2000" dirty="0" smtClean="0"/>
              <a:t>by </a:t>
            </a:r>
            <a:r>
              <a:rPr lang="en-US" sz="2000" dirty="0" err="1" smtClean="0"/>
              <a:t>Marnie</a:t>
            </a:r>
            <a:r>
              <a:rPr lang="en-US" sz="2000" dirty="0" smtClean="0"/>
              <a:t> L. Hutcheson</a:t>
            </a:r>
            <a:endParaRPr lang="en-US" sz="2000" dirty="0"/>
          </a:p>
        </p:txBody>
      </p:sp>
    </p:spTree>
    <p:extLst>
      <p:ext uri="{BB962C8B-B14F-4D97-AF65-F5344CB8AC3E}">
        <p14:creationId xmlns=""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2103123"/>
            <a:ext cx="8395113" cy="4047262"/>
          </a:xfrm>
          <a:prstGeom prst="rect">
            <a:avLst/>
          </a:prstGeom>
          <a:noFill/>
        </p:spPr>
        <p:txBody>
          <a:bodyPr wrap="square" rtlCol="0">
            <a:spAutoFit/>
          </a:bodyPr>
          <a:lstStyle/>
          <a:p>
            <a:pPr marL="274320" indent="-274320">
              <a:spcBef>
                <a:spcPts val="600"/>
              </a:spcBef>
              <a:buSzPct val="100000"/>
              <a:buFont typeface="Arial" pitchFamily="34" charset="0"/>
              <a:buChar char="•"/>
            </a:pPr>
            <a:r>
              <a:rPr lang="en-US" sz="2800" b="1" dirty="0" smtClean="0">
                <a:solidFill>
                  <a:srgbClr val="FF0000"/>
                </a:solidFill>
              </a:rPr>
              <a:t>Objectives</a:t>
            </a:r>
            <a:r>
              <a:rPr lang="en-US" sz="2800" dirty="0" smtClean="0"/>
              <a:t>: To understand the </a:t>
            </a:r>
            <a:r>
              <a:rPr lang="en-US" sz="2800" dirty="0" smtClean="0"/>
              <a:t>basic concept of testing and the testing process</a:t>
            </a:r>
            <a:r>
              <a:rPr lang="en-US" sz="2800" dirty="0" smtClean="0"/>
              <a:t>, to understand test plan and test case, to understand the principles of testing, to understand the different levels of testing.</a:t>
            </a: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a:t>
            </a:r>
            <a:r>
              <a:rPr lang="en-US" sz="2800" dirty="0" smtClean="0"/>
              <a:t>the concept of testing and the testing process, be able to distinguish between test plan and test case, be able to explain the seven principles of testing, be able to explain the fou</a:t>
            </a:r>
            <a:r>
              <a:rPr lang="en-US" sz="2800" dirty="0" smtClean="0"/>
              <a:t>r levels of testing.</a:t>
            </a:r>
            <a:endParaRPr 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Software Testing</a:t>
            </a:r>
            <a:endParaRPr lang="en-US" dirty="0">
              <a:latin typeface="+mn-lt"/>
            </a:endParaRPr>
          </a:p>
        </p:txBody>
      </p:sp>
      <p:sp>
        <p:nvSpPr>
          <p:cNvPr id="4" name="Rectangle 3"/>
          <p:cNvSpPr/>
          <p:nvPr/>
        </p:nvSpPr>
        <p:spPr>
          <a:xfrm>
            <a:off x="274321" y="2112572"/>
            <a:ext cx="8686800" cy="4216539"/>
          </a:xfrm>
          <a:prstGeom prst="rect">
            <a:avLst/>
          </a:prstGeom>
        </p:spPr>
        <p:txBody>
          <a:bodyPr wrap="square">
            <a:spAutoFit/>
          </a:bodyPr>
          <a:lstStyle/>
          <a:p>
            <a:pPr marL="274320" indent="-274320">
              <a:spcBef>
                <a:spcPts val="600"/>
              </a:spcBef>
              <a:buFont typeface="Arial" pitchFamily="34" charset="0"/>
              <a:buChar char="•"/>
            </a:pPr>
            <a:r>
              <a:rPr lang="en-US" sz="2400" i="1" dirty="0" smtClean="0">
                <a:solidFill>
                  <a:srgbClr val="FF0000"/>
                </a:solidFill>
              </a:rPr>
              <a:t>Software Testing is the process of executing a system or component under specified conditions with the intent of finding defects(bugs) and to verify that it satisfies specified requirements.</a:t>
            </a:r>
          </a:p>
          <a:p>
            <a:pPr marL="274320" indent="-274320">
              <a:spcBef>
                <a:spcPts val="600"/>
              </a:spcBef>
              <a:buFont typeface="Arial" pitchFamily="34" charset="0"/>
              <a:buChar char="•"/>
            </a:pPr>
            <a:r>
              <a:rPr lang="en-US" sz="2200" dirty="0" smtClean="0"/>
              <a:t>Testing is one of the most important parts of quality assurance (QA).</a:t>
            </a:r>
          </a:p>
          <a:p>
            <a:pPr marL="274320" indent="-274320">
              <a:spcBef>
                <a:spcPts val="600"/>
              </a:spcBef>
              <a:buFont typeface="Arial" pitchFamily="34" charset="0"/>
              <a:buChar char="•"/>
            </a:pPr>
            <a:r>
              <a:rPr lang="en-US" sz="2200" dirty="0" smtClean="0"/>
              <a:t>Testing is the  most commonly performed QA activity.</a:t>
            </a:r>
          </a:p>
          <a:p>
            <a:pPr marL="274320" indent="-274320">
              <a:spcBef>
                <a:spcPts val="600"/>
              </a:spcBef>
              <a:buFont typeface="Arial" pitchFamily="34" charset="0"/>
              <a:buChar char="•"/>
            </a:pPr>
            <a:r>
              <a:rPr lang="en-US" sz="2200" dirty="0" smtClean="0"/>
              <a:t>Basic idea of testing involves the execution of software and the observation of its behavior or outcome. </a:t>
            </a:r>
          </a:p>
          <a:p>
            <a:pPr marL="274320" indent="-274320">
              <a:spcBef>
                <a:spcPts val="600"/>
              </a:spcBef>
              <a:buFont typeface="Arial" pitchFamily="34" charset="0"/>
              <a:buChar char="•"/>
            </a:pPr>
            <a:r>
              <a:rPr lang="en-US" sz="2200" dirty="0" smtClean="0"/>
              <a:t>If a failure is observed, the execution record is analyzed to locate and fix the fault(s) that caused the failure. Otherwise, we gain some confidence that the software under test is more likely to fulfill its designated functions</a:t>
            </a:r>
            <a:r>
              <a:rPr lang="en-US" sz="2200" dirty="0" smtClean="0"/>
              <a:t>. </a:t>
            </a:r>
            <a:endParaRPr lang="en-US" sz="22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	Seven Principles of Testing</a:t>
            </a:r>
            <a:endParaRPr lang="en-US" sz="4000" dirty="0">
              <a:latin typeface="+mn-lt"/>
            </a:endParaRPr>
          </a:p>
        </p:txBody>
      </p:sp>
      <p:sp>
        <p:nvSpPr>
          <p:cNvPr id="4" name="Rectangle 3"/>
          <p:cNvSpPr/>
          <p:nvPr/>
        </p:nvSpPr>
        <p:spPr>
          <a:xfrm>
            <a:off x="290711" y="1992013"/>
            <a:ext cx="8526716" cy="4185761"/>
          </a:xfrm>
          <a:prstGeom prst="rect">
            <a:avLst/>
          </a:prstGeom>
        </p:spPr>
        <p:txBody>
          <a:bodyPr wrap="square">
            <a:spAutoFit/>
          </a:bodyPr>
          <a:lstStyle/>
          <a:p>
            <a:pPr marL="274320" indent="-274320">
              <a:spcBef>
                <a:spcPts val="600"/>
              </a:spcBef>
              <a:buFont typeface="Wingdings" pitchFamily="2" charset="2"/>
              <a:buChar char="§"/>
            </a:pPr>
            <a:r>
              <a:rPr lang="en-US" sz="2800" b="1" dirty="0" smtClean="0">
                <a:solidFill>
                  <a:srgbClr val="FF0000"/>
                </a:solidFill>
              </a:rPr>
              <a:t>Testing Principles</a:t>
            </a:r>
            <a:r>
              <a:rPr lang="en-US" sz="2800" b="1" dirty="0" smtClean="0">
                <a:solidFill>
                  <a:srgbClr val="FF0000"/>
                </a:solidFill>
              </a:rPr>
              <a:t>: </a:t>
            </a:r>
            <a:r>
              <a:rPr lang="en-US" sz="2800" dirty="0" smtClean="0"/>
              <a:t>A number of testing principles have been suggested over the past 40 years and offer general guidelines common for all testing.</a:t>
            </a:r>
          </a:p>
          <a:p>
            <a:pPr marL="274320" indent="-274320">
              <a:spcBef>
                <a:spcPts val="600"/>
              </a:spcBef>
              <a:buFont typeface="Arial" pitchFamily="34" charset="0"/>
              <a:buChar char="•"/>
            </a:pPr>
            <a:r>
              <a:rPr lang="en-US" sz="2800" b="1" dirty="0" smtClean="0">
                <a:solidFill>
                  <a:srgbClr val="FF0000"/>
                </a:solidFill>
              </a:rPr>
              <a:t>Principle 1 – Testing shows presence of defects</a:t>
            </a:r>
          </a:p>
          <a:p>
            <a:pPr marL="731520" lvl="2" indent="-274320">
              <a:spcBef>
                <a:spcPts val="600"/>
              </a:spcBef>
            </a:pPr>
            <a:r>
              <a:rPr lang="en-US" sz="2400" dirty="0" smtClean="0">
                <a:sym typeface="Symbol"/>
              </a:rPr>
              <a:t> </a:t>
            </a:r>
            <a:r>
              <a:rPr lang="en-US" sz="2400" dirty="0" smtClean="0"/>
              <a:t>Testing </a:t>
            </a:r>
            <a:r>
              <a:rPr lang="en-US" sz="2400" dirty="0" smtClean="0"/>
              <a:t>can prove the presence of defects, but cannot prove the absence of defects. Even after testing the application or product thoroughly we cannot say that the product is 100% defect free. Testing reduces the probability of undiscovered defects remaining in the software but, even if no defects are found, it is not a proof of correctness. </a:t>
            </a:r>
            <a:r>
              <a:rPr lang="en-US" sz="2400" dirty="0" smtClean="0"/>
              <a:t> </a:t>
            </a:r>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	Seven Principles of Testing</a:t>
            </a:r>
            <a:endParaRPr lang="en-US" sz="4000" dirty="0">
              <a:latin typeface="+mn-lt"/>
            </a:endParaRPr>
          </a:p>
        </p:txBody>
      </p:sp>
      <p:sp>
        <p:nvSpPr>
          <p:cNvPr id="4" name="Rectangle 3"/>
          <p:cNvSpPr/>
          <p:nvPr/>
        </p:nvSpPr>
        <p:spPr>
          <a:xfrm>
            <a:off x="290711" y="2073433"/>
            <a:ext cx="8513653" cy="4124206"/>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Principle 2 – Complete/Exhaustive testing is impossible</a:t>
            </a:r>
          </a:p>
          <a:p>
            <a:pPr marL="274320" lvl="1" indent="-274320">
              <a:spcBef>
                <a:spcPts val="600"/>
              </a:spcBef>
            </a:pPr>
            <a:r>
              <a:rPr lang="en-US" sz="2200" dirty="0" smtClean="0"/>
              <a:t>	</a:t>
            </a:r>
            <a:r>
              <a:rPr lang="en-US" sz="2200" b="1" dirty="0" smtClean="0">
                <a:sym typeface="Symbol"/>
              </a:rPr>
              <a:t> </a:t>
            </a:r>
            <a:r>
              <a:rPr lang="en-US" sz="2000" b="1" dirty="0" smtClean="0">
                <a:solidFill>
                  <a:srgbClr val="0000FF"/>
                </a:solidFill>
                <a:sym typeface="Symbol"/>
              </a:rPr>
              <a:t></a:t>
            </a:r>
            <a:r>
              <a:rPr lang="en-US" sz="2000" b="1" dirty="0" smtClean="0">
                <a:sym typeface="Symbol"/>
              </a:rPr>
              <a:t> </a:t>
            </a:r>
            <a:r>
              <a:rPr lang="en-US" sz="2000" dirty="0" smtClean="0">
                <a:solidFill>
                  <a:srgbClr val="0000FF"/>
                </a:solidFill>
                <a:sym typeface="Symbol"/>
              </a:rPr>
              <a:t>Complete testing means testing a software with sorts of inputs  </a:t>
            </a:r>
          </a:p>
          <a:p>
            <a:pPr marL="274320" lvl="1" indent="-274320">
              <a:spcBef>
                <a:spcPts val="600"/>
              </a:spcBef>
            </a:pPr>
            <a:r>
              <a:rPr lang="en-US" sz="2000" dirty="0" smtClean="0">
                <a:solidFill>
                  <a:srgbClr val="0000FF"/>
                </a:solidFill>
                <a:sym typeface="Symbol"/>
              </a:rPr>
              <a:t> </a:t>
            </a:r>
            <a:r>
              <a:rPr lang="en-US" sz="2000" dirty="0" smtClean="0">
                <a:solidFill>
                  <a:srgbClr val="0000FF"/>
                </a:solidFill>
                <a:sym typeface="Symbol"/>
              </a:rPr>
              <a:t>        (valid and invalid ) under all execution environments.</a:t>
            </a:r>
          </a:p>
          <a:p>
            <a:pPr marL="274320" lvl="1" indent="-274320">
              <a:spcBef>
                <a:spcPts val="600"/>
              </a:spcBef>
            </a:pPr>
            <a:r>
              <a:rPr lang="en-US" sz="2000" dirty="0" smtClean="0">
                <a:solidFill>
                  <a:srgbClr val="0000FF"/>
                </a:solidFill>
                <a:sym typeface="Symbol"/>
              </a:rPr>
              <a:t>	</a:t>
            </a:r>
            <a:r>
              <a:rPr lang="en-US" sz="2000" b="1" dirty="0" smtClean="0">
                <a:solidFill>
                  <a:srgbClr val="0000FF"/>
                </a:solidFill>
                <a:sym typeface="Symbol"/>
              </a:rPr>
              <a:t> </a:t>
            </a:r>
            <a:r>
              <a:rPr lang="en-US" sz="2000" b="1" dirty="0" smtClean="0">
                <a:sym typeface="Symbol"/>
              </a:rPr>
              <a:t> </a:t>
            </a:r>
            <a:r>
              <a:rPr lang="en-US" sz="2000" dirty="0" smtClean="0">
                <a:solidFill>
                  <a:srgbClr val="0000FF"/>
                </a:solidFill>
                <a:sym typeface="Symbol"/>
              </a:rPr>
              <a:t>For most of the systems, the input domain is huge, sometimes infinite</a:t>
            </a:r>
            <a:r>
              <a:rPr lang="en-US" sz="2000" dirty="0" smtClean="0">
                <a:solidFill>
                  <a:srgbClr val="0000FF"/>
                </a:solidFill>
                <a:sym typeface="Symbol"/>
              </a:rPr>
              <a:t>. </a:t>
            </a:r>
            <a:r>
              <a:rPr lang="en-US" sz="2000" dirty="0" smtClean="0"/>
              <a:t>	</a:t>
            </a:r>
          </a:p>
          <a:p>
            <a:pPr marL="274320" lvl="1" indent="-274320">
              <a:spcBef>
                <a:spcPts val="600"/>
              </a:spcBef>
            </a:pPr>
            <a:r>
              <a:rPr lang="en-US" sz="2000" b="1" dirty="0" smtClean="0">
                <a:sym typeface="Symbol"/>
              </a:rPr>
              <a:t>	</a:t>
            </a:r>
            <a:r>
              <a:rPr lang="en-US" sz="2000" b="1" dirty="0" smtClean="0">
                <a:sym typeface="Symbol"/>
              </a:rPr>
              <a:t> </a:t>
            </a:r>
            <a:r>
              <a:rPr lang="en-US" sz="2000" dirty="0" smtClean="0"/>
              <a:t>Testing </a:t>
            </a:r>
            <a:r>
              <a:rPr lang="en-US" sz="2000" dirty="0" smtClean="0"/>
              <a:t>everything (all combinations of inputs and </a:t>
            </a:r>
            <a:r>
              <a:rPr lang="en-US" sz="2000" dirty="0" smtClean="0"/>
              <a:t>preconditions</a:t>
            </a:r>
            <a:r>
              <a:rPr lang="en-US" sz="2000" dirty="0" smtClean="0"/>
              <a:t>) is </a:t>
            </a:r>
            <a:r>
              <a:rPr lang="en-US" sz="2000" dirty="0" smtClean="0"/>
              <a:t>not </a:t>
            </a:r>
          </a:p>
          <a:p>
            <a:pPr marL="274320" lvl="1" indent="-274320">
              <a:spcBef>
                <a:spcPts val="600"/>
              </a:spcBef>
            </a:pPr>
            <a:r>
              <a:rPr lang="en-US" sz="2000" dirty="0" smtClean="0"/>
              <a:t> </a:t>
            </a:r>
            <a:r>
              <a:rPr lang="en-US" sz="2000" dirty="0" smtClean="0"/>
              <a:t>        feasible</a:t>
            </a:r>
            <a:r>
              <a:rPr lang="en-US" sz="2000" dirty="0" smtClean="0"/>
              <a:t>. 	</a:t>
            </a:r>
            <a:endParaRPr lang="en-US" sz="2000" dirty="0" smtClean="0"/>
          </a:p>
          <a:p>
            <a:pPr marL="274320" lvl="1" indent="-274320">
              <a:spcBef>
                <a:spcPts val="600"/>
              </a:spcBef>
            </a:pPr>
            <a:r>
              <a:rPr lang="en-US" sz="2000" dirty="0" smtClean="0"/>
              <a:t>	</a:t>
            </a:r>
            <a:r>
              <a:rPr lang="en-US" sz="2000" b="1" dirty="0" smtClean="0">
                <a:sym typeface="Symbol"/>
              </a:rPr>
              <a:t>  </a:t>
            </a:r>
            <a:r>
              <a:rPr lang="en-US" sz="2000" dirty="0" smtClean="0"/>
              <a:t>Instead </a:t>
            </a:r>
            <a:r>
              <a:rPr lang="en-US" sz="2000" dirty="0" smtClean="0"/>
              <a:t>of exhaustive testing, risk analysis, time &amp; cost </a:t>
            </a:r>
            <a:r>
              <a:rPr lang="en-US" sz="2000" dirty="0" smtClean="0"/>
              <a:t>and </a:t>
            </a:r>
            <a:r>
              <a:rPr lang="en-US" sz="2000" dirty="0" smtClean="0"/>
              <a:t>priorities should </a:t>
            </a:r>
            <a:endParaRPr lang="en-US" sz="2000" dirty="0" smtClean="0"/>
          </a:p>
          <a:p>
            <a:pPr marL="274320" lvl="1" indent="-274320">
              <a:spcBef>
                <a:spcPts val="600"/>
              </a:spcBef>
            </a:pPr>
            <a:r>
              <a:rPr lang="en-US" sz="2000" dirty="0" smtClean="0"/>
              <a:t> </a:t>
            </a:r>
            <a:r>
              <a:rPr lang="en-US" sz="2000" dirty="0" smtClean="0"/>
              <a:t>        be </a:t>
            </a:r>
            <a:r>
              <a:rPr lang="en-US" sz="2000" dirty="0" smtClean="0"/>
              <a:t>used to focus testing efforts</a:t>
            </a:r>
            <a:r>
              <a:rPr lang="en-US" sz="2000" dirty="0" smtClean="0"/>
              <a:t>.</a:t>
            </a:r>
            <a:endParaRPr lang="en-US" sz="2400" dirty="0" smtClean="0"/>
          </a:p>
          <a:p>
            <a:pPr marL="274320" lvl="1" indent="-274320">
              <a:spcBef>
                <a:spcPts val="600"/>
              </a:spcBef>
            </a:pPr>
            <a:endParaRPr lang="en-US" sz="24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	Seven Principles of Testing</a:t>
            </a:r>
            <a:endParaRPr lang="en-US" sz="4000" dirty="0">
              <a:latin typeface="+mn-lt"/>
            </a:endParaRPr>
          </a:p>
        </p:txBody>
      </p:sp>
      <p:sp>
        <p:nvSpPr>
          <p:cNvPr id="4" name="Rectangle 3"/>
          <p:cNvSpPr/>
          <p:nvPr/>
        </p:nvSpPr>
        <p:spPr>
          <a:xfrm>
            <a:off x="303774" y="2193626"/>
            <a:ext cx="8565906" cy="2554545"/>
          </a:xfrm>
          <a:prstGeom prst="rect">
            <a:avLst/>
          </a:prstGeom>
        </p:spPr>
        <p:txBody>
          <a:bodyPr wrap="square">
            <a:spAutoFit/>
          </a:bodyPr>
          <a:lstStyle/>
          <a:p>
            <a:pPr marL="274320" indent="-274320">
              <a:spcBef>
                <a:spcPts val="600"/>
              </a:spcBef>
              <a:buFont typeface="Arial" pitchFamily="34" charset="0"/>
              <a:buChar char="•"/>
            </a:pPr>
            <a:r>
              <a:rPr lang="en-US" sz="2500" b="1" dirty="0" smtClean="0">
                <a:solidFill>
                  <a:srgbClr val="FF0000"/>
                </a:solidFill>
              </a:rPr>
              <a:t>Principle 3 – Early testing</a:t>
            </a:r>
          </a:p>
          <a:p>
            <a:pPr marL="274320" lvl="1" indent="-274320">
              <a:spcBef>
                <a:spcPts val="600"/>
              </a:spcBef>
            </a:pPr>
            <a:r>
              <a:rPr lang="en-US" sz="2200" dirty="0" smtClean="0"/>
              <a:t>	</a:t>
            </a:r>
            <a:r>
              <a:rPr lang="en-US" sz="2200" b="1" dirty="0" smtClean="0">
                <a:sym typeface="Symbol"/>
              </a:rPr>
              <a:t>  </a:t>
            </a:r>
            <a:r>
              <a:rPr lang="en-US" sz="2200" dirty="0" smtClean="0"/>
              <a:t>To find defects early, testing activities should be started as early as </a:t>
            </a:r>
          </a:p>
          <a:p>
            <a:pPr marL="274320" lvl="1" indent="-274320">
              <a:spcBef>
                <a:spcPts val="600"/>
              </a:spcBef>
            </a:pPr>
            <a:r>
              <a:rPr lang="en-US" sz="2200" dirty="0" smtClean="0"/>
              <a:t>         possible in the software development life cycle, and should be </a:t>
            </a:r>
          </a:p>
          <a:p>
            <a:pPr marL="274320" lvl="1" indent="-274320">
              <a:spcBef>
                <a:spcPts val="600"/>
              </a:spcBef>
            </a:pPr>
            <a:r>
              <a:rPr lang="en-US" sz="2200" dirty="0" smtClean="0"/>
              <a:t>         focused on defined objectives</a:t>
            </a:r>
            <a:r>
              <a:rPr lang="en-US" sz="2200" dirty="0" smtClean="0"/>
              <a:t>.</a:t>
            </a:r>
          </a:p>
          <a:p>
            <a:pPr marL="274320" lvl="1" indent="-274320">
              <a:spcBef>
                <a:spcPts val="600"/>
              </a:spcBef>
            </a:pPr>
            <a:r>
              <a:rPr lang="en-US" sz="2200" dirty="0" smtClean="0"/>
              <a:t>	</a:t>
            </a:r>
            <a:r>
              <a:rPr lang="en-US" sz="2200" b="1" dirty="0" smtClean="0">
                <a:sym typeface="Symbol"/>
              </a:rPr>
              <a:t>  </a:t>
            </a:r>
            <a:r>
              <a:rPr lang="en-US" sz="2200" dirty="0" smtClean="0"/>
              <a:t>When defects are found earlier in the lifecycle, they are much </a:t>
            </a:r>
            <a:r>
              <a:rPr lang="en-US" sz="2200" b="1" dirty="0" smtClean="0"/>
              <a:t>easier</a:t>
            </a:r>
            <a:r>
              <a:rPr lang="en-US" sz="2200" dirty="0" smtClean="0"/>
              <a:t>   </a:t>
            </a:r>
          </a:p>
          <a:p>
            <a:pPr marL="274320" lvl="1" indent="-274320">
              <a:spcBef>
                <a:spcPts val="600"/>
              </a:spcBef>
            </a:pPr>
            <a:r>
              <a:rPr lang="en-US" sz="2200" dirty="0" smtClean="0"/>
              <a:t>         and </a:t>
            </a:r>
            <a:r>
              <a:rPr lang="en-US" sz="2200" b="1" dirty="0" smtClean="0"/>
              <a:t>cheaper</a:t>
            </a:r>
            <a:r>
              <a:rPr lang="en-US" sz="2200" dirty="0" smtClean="0"/>
              <a:t> to fix </a:t>
            </a:r>
            <a:r>
              <a:rPr lang="en-US" sz="2200" dirty="0" smtClean="0"/>
              <a:t> </a:t>
            </a:r>
            <a:endParaRPr lang="en-US" sz="22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	Seven Principle of Testing</a:t>
            </a:r>
            <a:endParaRPr lang="en-US" sz="4000" dirty="0">
              <a:latin typeface="+mn-lt"/>
            </a:endParaRPr>
          </a:p>
        </p:txBody>
      </p:sp>
      <p:sp>
        <p:nvSpPr>
          <p:cNvPr id="4" name="Rectangle 3"/>
          <p:cNvSpPr/>
          <p:nvPr/>
        </p:nvSpPr>
        <p:spPr>
          <a:xfrm>
            <a:off x="222068" y="2093999"/>
            <a:ext cx="8634549" cy="420115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Principle 4 – Defect clustering</a:t>
            </a:r>
          </a:p>
          <a:p>
            <a:pPr marL="731520" lvl="3" indent="-274320">
              <a:spcBef>
                <a:spcPts val="600"/>
              </a:spcBef>
            </a:pPr>
            <a:r>
              <a:rPr lang="en-US" sz="2800" b="1" dirty="0" smtClean="0">
                <a:sym typeface="Symbol"/>
              </a:rPr>
              <a:t></a:t>
            </a:r>
            <a:r>
              <a:rPr lang="en-US" sz="2800" dirty="0" smtClean="0">
                <a:sym typeface="Symbol"/>
              </a:rPr>
              <a:t> </a:t>
            </a:r>
            <a:r>
              <a:rPr lang="en-US" sz="2800" dirty="0" smtClean="0"/>
              <a:t>A </a:t>
            </a:r>
            <a:r>
              <a:rPr lang="en-US" sz="2800" dirty="0" smtClean="0"/>
              <a:t>small number of modules usually contains most of the defects discovered during pre-release testing, or is responsible for most of the operational failures.</a:t>
            </a:r>
          </a:p>
          <a:p>
            <a:pPr marL="731520" lvl="3" indent="-274320">
              <a:spcBef>
                <a:spcPts val="600"/>
              </a:spcBef>
            </a:pPr>
            <a:r>
              <a:rPr lang="en-US" sz="2800" b="1" dirty="0" smtClean="0">
                <a:sym typeface="Symbol"/>
              </a:rPr>
              <a:t> </a:t>
            </a:r>
            <a:r>
              <a:rPr lang="en-US" sz="2800" dirty="0" smtClean="0"/>
              <a:t>There </a:t>
            </a:r>
            <a:r>
              <a:rPr lang="en-US" sz="2800" dirty="0" smtClean="0"/>
              <a:t>is NO equal distribution of defects within one test object. The place where defect occurs, it’s likely to find some more. The testing process must be flexible and respond to this behavior</a:t>
            </a:r>
            <a:r>
              <a:rPr lang="en-US" sz="2800" dirty="0" smtClean="0"/>
              <a:t>.</a:t>
            </a:r>
          </a:p>
          <a:p>
            <a:pPr marL="731520" lvl="3" indent="-274320">
              <a:spcBef>
                <a:spcPts val="600"/>
              </a:spcBef>
            </a:pPr>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	Seven Principle of Testing</a:t>
            </a:r>
            <a:endParaRPr lang="en-US" sz="4000" dirty="0">
              <a:latin typeface="+mn-lt"/>
            </a:endParaRPr>
          </a:p>
        </p:txBody>
      </p:sp>
      <p:sp>
        <p:nvSpPr>
          <p:cNvPr id="4" name="Rectangle 3"/>
          <p:cNvSpPr/>
          <p:nvPr/>
        </p:nvSpPr>
        <p:spPr>
          <a:xfrm>
            <a:off x="293323" y="2185390"/>
            <a:ext cx="8419601" cy="4216539"/>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Principle 5 – Pesticide paradox</a:t>
            </a:r>
          </a:p>
          <a:p>
            <a:pPr marL="731520" lvl="2" indent="-274320">
              <a:spcBef>
                <a:spcPts val="600"/>
              </a:spcBef>
            </a:pPr>
            <a:r>
              <a:rPr lang="en-US" sz="2400" b="1" dirty="0" smtClean="0">
                <a:sym typeface="Symbol"/>
              </a:rPr>
              <a:t> </a:t>
            </a:r>
            <a:r>
              <a:rPr lang="en-US" sz="2400" dirty="0" smtClean="0"/>
              <a:t>If </a:t>
            </a:r>
            <a:r>
              <a:rPr lang="en-US" sz="2400" dirty="0" smtClean="0"/>
              <a:t>the same tests are repeated over and over again, eventually the same set of test cases will no longer find any new defects. </a:t>
            </a:r>
            <a:endParaRPr lang="en-US" sz="2400" dirty="0" smtClean="0"/>
          </a:p>
          <a:p>
            <a:pPr marL="731520" lvl="2" indent="-274320">
              <a:spcBef>
                <a:spcPts val="600"/>
              </a:spcBef>
            </a:pPr>
            <a:r>
              <a:rPr lang="en-US" sz="2400" b="1" dirty="0" smtClean="0">
                <a:sym typeface="Symbol"/>
              </a:rPr>
              <a:t> </a:t>
            </a:r>
            <a:r>
              <a:rPr lang="en-US" sz="2400" dirty="0" smtClean="0"/>
              <a:t>To </a:t>
            </a:r>
            <a:r>
              <a:rPr lang="en-US" sz="2400" dirty="0" smtClean="0"/>
              <a:t>overcome this “</a:t>
            </a:r>
            <a:r>
              <a:rPr lang="en-US" sz="2400" dirty="0" smtClean="0">
                <a:solidFill>
                  <a:srgbClr val="FF0000"/>
                </a:solidFill>
              </a:rPr>
              <a:t>pesticide paradox”, test cases need to be regularly reviewed and revised, </a:t>
            </a:r>
            <a:r>
              <a:rPr lang="en-US" sz="2400" dirty="0" smtClean="0"/>
              <a:t>and new and different tests need to be written to exercise different parts of the software or system to find potentially more defects. </a:t>
            </a:r>
            <a:r>
              <a:rPr lang="en-US" sz="2400" dirty="0" smtClean="0"/>
              <a:t> </a:t>
            </a:r>
          </a:p>
          <a:p>
            <a:pPr marL="731520" lvl="2" indent="-274320">
              <a:spcBef>
                <a:spcPts val="600"/>
              </a:spcBef>
            </a:pPr>
            <a:endParaRPr lang="en-US" sz="2400" dirty="0" smtClean="0"/>
          </a:p>
          <a:p>
            <a:pPr marL="731520" lvl="2" indent="-274320">
              <a:spcBef>
                <a:spcPts val="600"/>
              </a:spcBef>
            </a:pPr>
            <a:endParaRPr lang="en-US" sz="24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445</TotalTime>
  <Words>1165</Words>
  <Application>Microsoft Office PowerPoint</Application>
  <PresentationFormat>On-screen Show (4:3)</PresentationFormat>
  <Paragraphs>120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Spectrum</vt:lpstr>
      <vt:lpstr>Testing Overview</vt:lpstr>
      <vt:lpstr>Lecture Outline</vt:lpstr>
      <vt:lpstr>Objectives and Outcomes</vt:lpstr>
      <vt:lpstr>Software Testing</vt:lpstr>
      <vt:lpstr> Seven Principles of Testing</vt:lpstr>
      <vt:lpstr> Seven Principles of Testing</vt:lpstr>
      <vt:lpstr> Seven Principles of Testing</vt:lpstr>
      <vt:lpstr> Seven Principle of Testing</vt:lpstr>
      <vt:lpstr> Seven Principle of Testing</vt:lpstr>
      <vt:lpstr> Seven Principle of Testing</vt:lpstr>
      <vt:lpstr> Seven Principle of Testing</vt:lpstr>
      <vt:lpstr>What is Test Plan?</vt:lpstr>
      <vt:lpstr>What is Test Case?</vt:lpstr>
      <vt:lpstr>What is the difference between  Test Plan &amp; Test Case?</vt:lpstr>
      <vt:lpstr>What is a Test Scenario?</vt:lpstr>
      <vt:lpstr>Examples of  Test Scenario &amp; Test Case</vt:lpstr>
      <vt:lpstr>Examples of  Test Scenario &amp; Test Case </vt:lpstr>
      <vt:lpstr>What is a Test Suite?</vt:lpstr>
      <vt:lpstr>Testing Levels</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ASUS</cp:lastModifiedBy>
  <cp:revision>155</cp:revision>
  <dcterms:created xsi:type="dcterms:W3CDTF">2020-04-21T14:08:46Z</dcterms:created>
  <dcterms:modified xsi:type="dcterms:W3CDTF">2020-05-02T18:17:09Z</dcterms:modified>
</cp:coreProperties>
</file>