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3" r:id="rId4"/>
    <p:sldId id="275" r:id="rId5"/>
    <p:sldId id="276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264" r:id="rId34"/>
    <p:sldId id="26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724"/>
  </p:normalViewPr>
  <p:slideViewPr>
    <p:cSldViewPr snapToGrid="0" snapToObjects="1">
      <p:cViewPr varScale="1">
        <p:scale>
          <a:sx n="73" d="100"/>
          <a:sy n="73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39657"/>
            <a:ext cx="7808976" cy="74072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Testing Overview (cont.)</a:t>
            </a:r>
            <a:endParaRPr lang="en-US" sz="36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CSC4133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429860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</a:t>
                      </a:r>
                      <a:r>
                        <a:rPr lang="en-US" i="1" baseline="0" dirty="0" smtClean="0"/>
                        <a:t>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Software Quality and Testing</a:t>
            </a:r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 Testing: Why?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2071" y="2253622"/>
            <a:ext cx="8804366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The purpose of software testing is to ensure that the software systems would work as expected when they are used by their target customers and users.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Most natural way to show fulfillment of expectations is to demonstrate their operation through some “dry-runs” or controlled experimentation in laboratory settings before the products are released/delivered.</a:t>
            </a:r>
          </a:p>
          <a:p>
            <a:pPr marL="274320" lvl="2" indent="-274320">
              <a:spcBef>
                <a:spcPts val="600"/>
              </a:spcBef>
            </a:pPr>
            <a:r>
              <a:rPr lang="en-US" sz="2400" dirty="0" smtClean="0">
                <a:sym typeface="Symbol"/>
              </a:rPr>
              <a:t>	      </a:t>
            </a:r>
            <a:r>
              <a:rPr lang="en-US" sz="2400" dirty="0" smtClean="0"/>
              <a:t>Such </a:t>
            </a:r>
            <a:r>
              <a:rPr lang="en-US" sz="2400" dirty="0" smtClean="0"/>
              <a:t>controlled experimentation through program execution is </a:t>
            </a:r>
            <a:endParaRPr lang="en-US" sz="2400" dirty="0" smtClean="0"/>
          </a:p>
          <a:p>
            <a:pPr marL="274320" lvl="2" indent="-274320">
              <a:spcBef>
                <a:spcPts val="600"/>
              </a:spcBef>
            </a:pPr>
            <a:r>
              <a:rPr lang="en-US" sz="2400" dirty="0" smtClean="0"/>
              <a:t>	</a:t>
            </a:r>
            <a:r>
              <a:rPr lang="en-US" sz="2400" dirty="0" smtClean="0"/>
              <a:t>  	generally </a:t>
            </a:r>
            <a:r>
              <a:rPr lang="en-US" sz="2400" dirty="0" smtClean="0"/>
              <a:t>called </a:t>
            </a:r>
            <a:r>
              <a:rPr lang="en-US" sz="2400" dirty="0" smtClean="0"/>
              <a:t>testing 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Testing: Why?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6837" y="2068765"/>
            <a:ext cx="8513653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u="sng" dirty="0" smtClean="0">
                <a:solidFill>
                  <a:srgbClr val="FF0000"/>
                </a:solidFill>
              </a:rPr>
              <a:t>Original/primary purpose</a:t>
            </a:r>
            <a:r>
              <a:rPr lang="en-US" sz="2400" dirty="0" smtClean="0">
                <a:solidFill>
                  <a:srgbClr val="FF0000"/>
                </a:solidFill>
              </a:rPr>
              <a:t>: Demonstration of proper behavior or quality demonstration</a:t>
            </a:r>
          </a:p>
          <a:p>
            <a:pPr lvl="1"/>
            <a:r>
              <a:rPr lang="en-US" sz="2400" b="1" dirty="0" smtClean="0">
                <a:sym typeface="Symbol"/>
              </a:rPr>
              <a:t></a:t>
            </a:r>
            <a:r>
              <a:rPr lang="en-US" sz="2400" dirty="0" smtClean="0"/>
              <a:t> “</a:t>
            </a:r>
            <a:r>
              <a:rPr lang="en-US" sz="2400" dirty="0" smtClean="0"/>
              <a:t>Testing” in traditional settings </a:t>
            </a:r>
          </a:p>
          <a:p>
            <a:pPr lvl="1"/>
            <a:r>
              <a:rPr lang="en-US" sz="2400" b="1" dirty="0" smtClean="0">
                <a:sym typeface="Symbol"/>
              </a:rPr>
              <a:t> </a:t>
            </a:r>
            <a:r>
              <a:rPr lang="en-US" sz="2400" dirty="0" smtClean="0"/>
              <a:t> Provide </a:t>
            </a:r>
            <a:r>
              <a:rPr lang="en-US" sz="2400" dirty="0" smtClean="0"/>
              <a:t>evidence of quality in the context of QA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u="sng" dirty="0" smtClean="0">
                <a:solidFill>
                  <a:srgbClr val="FF0000"/>
                </a:solidFill>
              </a:rPr>
              <a:t>New purpose</a:t>
            </a:r>
            <a:r>
              <a:rPr lang="en-US" sz="2400" dirty="0" smtClean="0">
                <a:solidFill>
                  <a:srgbClr val="FF0000"/>
                </a:solidFill>
              </a:rPr>
              <a:t>: Defect detection &amp; removal</a:t>
            </a:r>
          </a:p>
          <a:p>
            <a:pPr lvl="1">
              <a:buFont typeface="Symbol"/>
              <a:buChar char="-"/>
            </a:pPr>
            <a:r>
              <a:rPr lang="en-US" sz="2400" dirty="0" smtClean="0"/>
              <a:t> Mostly </a:t>
            </a:r>
            <a:r>
              <a:rPr lang="en-US" sz="2400" dirty="0" smtClean="0"/>
              <a:t>defect-free software development vs. traditional 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 smtClean="0"/>
              <a:t>   development</a:t>
            </a:r>
            <a:endParaRPr lang="en-US" sz="2400" dirty="0" smtClean="0"/>
          </a:p>
          <a:p>
            <a:pPr lvl="1"/>
            <a:r>
              <a:rPr lang="en-US" sz="2400" b="1" dirty="0" smtClean="0">
                <a:sym typeface="Symbol"/>
              </a:rPr>
              <a:t> 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dirty="0" smtClean="0"/>
              <a:t>Flexibility </a:t>
            </a:r>
            <a:r>
              <a:rPr lang="en-US" sz="2400" dirty="0" smtClean="0"/>
              <a:t>of software ( ease of change)</a:t>
            </a:r>
          </a:p>
          <a:p>
            <a:pPr lvl="1"/>
            <a:r>
              <a:rPr lang="en-US" sz="2400" b="1" dirty="0" smtClean="0">
                <a:sym typeface="Symbol"/>
              </a:rPr>
              <a:t> 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dirty="0" smtClean="0"/>
              <a:t>Failure </a:t>
            </a:r>
            <a:r>
              <a:rPr lang="en-US" sz="2400" dirty="0" smtClean="0"/>
              <a:t>observation </a:t>
            </a:r>
            <a:r>
              <a:rPr lang="en-US" sz="2400" dirty="0" smtClean="0">
                <a:sym typeface="Wingdings" pitchFamily="2" charset="2"/>
              </a:rPr>
              <a:t>==&gt; fault removal</a:t>
            </a:r>
          </a:p>
          <a:p>
            <a:pPr lvl="1"/>
            <a:r>
              <a:rPr lang="en-US" sz="2400" b="1" dirty="0" smtClean="0">
                <a:sym typeface="Symbol"/>
              </a:rPr>
              <a:t> 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dirty="0" smtClean="0">
                <a:sym typeface="Wingdings" pitchFamily="2" charset="2"/>
              </a:rPr>
              <a:t>defect </a:t>
            </a:r>
            <a:r>
              <a:rPr lang="en-US" sz="2400" dirty="0" smtClean="0">
                <a:sym typeface="Wingdings" pitchFamily="2" charset="2"/>
              </a:rPr>
              <a:t>detection ==&gt; defect fixing</a:t>
            </a:r>
          </a:p>
          <a:p>
            <a:pPr lvl="1"/>
            <a:r>
              <a:rPr lang="en-US" sz="2400" b="1" dirty="0" smtClean="0">
                <a:sym typeface="Symbol"/>
              </a:rPr>
              <a:t> 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dirty="0" smtClean="0">
                <a:sym typeface="Wingdings" pitchFamily="2" charset="2"/>
              </a:rPr>
              <a:t>Eclipsing </a:t>
            </a:r>
            <a:r>
              <a:rPr lang="en-US" sz="2400" dirty="0" smtClean="0">
                <a:sym typeface="Wingdings" pitchFamily="2" charset="2"/>
              </a:rPr>
              <a:t>original </a:t>
            </a:r>
            <a:r>
              <a:rPr lang="en-US" sz="2400" dirty="0" smtClean="0">
                <a:sym typeface="Wingdings" pitchFamily="2" charset="2"/>
              </a:rPr>
              <a:t>purpose 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Testing: Why?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585" y="2170876"/>
            <a:ext cx="850059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Summary: </a:t>
            </a:r>
            <a:r>
              <a:rPr lang="en-US" sz="2800" dirty="0" smtClean="0"/>
              <a:t>Testing fulfills two primary purposes:</a:t>
            </a:r>
          </a:p>
          <a:p>
            <a:pPr marL="971550" lvl="2" indent="-365760">
              <a:spcBef>
                <a:spcPts val="600"/>
              </a:spcBef>
              <a:buFont typeface="+mj-lt"/>
              <a:buAutoNum type="arabicParenR"/>
              <a:defRPr/>
            </a:pPr>
            <a:r>
              <a:rPr lang="en-US" sz="2800" dirty="0" smtClean="0"/>
              <a:t>To demonstrate quality or proper behavior</a:t>
            </a:r>
          </a:p>
          <a:p>
            <a:pPr marL="971550" lvl="2" indent="-365760">
              <a:spcBef>
                <a:spcPts val="600"/>
              </a:spcBef>
              <a:buFont typeface="+mj-lt"/>
              <a:buAutoNum type="arabicParenR"/>
              <a:defRPr/>
            </a:pPr>
            <a:r>
              <a:rPr lang="en-US" sz="2800" dirty="0" smtClean="0"/>
              <a:t>To detect and fix </a:t>
            </a:r>
            <a:r>
              <a:rPr lang="en-US" sz="2800" dirty="0" smtClean="0"/>
              <a:t>problems (defects/bugs)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endParaRPr lang="en-US" sz="2800" dirty="0" smtClean="0"/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endParaRPr lang="en-US" sz="2800" dirty="0" smtClean="0"/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endParaRPr lang="en-US" sz="2800" dirty="0" smtClean="0"/>
          </a:p>
          <a:p>
            <a:pPr marL="274320" lvl="1" indent="-274320">
              <a:spcBef>
                <a:spcPts val="600"/>
              </a:spcBef>
              <a:defRPr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Testing: How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396" y="2444657"/>
            <a:ext cx="8513653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How</a:t>
            </a:r>
            <a:r>
              <a:rPr lang="en-US" sz="2800" dirty="0" smtClean="0">
                <a:solidFill>
                  <a:srgbClr val="FF0000"/>
                </a:solidFill>
              </a:rPr>
              <a:t>?  </a:t>
            </a:r>
            <a:r>
              <a:rPr lang="en-US" sz="2800" b="1" dirty="0" smtClean="0">
                <a:solidFill>
                  <a:srgbClr val="0000FF"/>
                </a:solidFill>
              </a:rPr>
              <a:t>Run </a:t>
            </a:r>
            <a:r>
              <a:rPr lang="en-US" sz="2800" dirty="0" smtClean="0">
                <a:sym typeface="Wingdings" pitchFamily="2" charset="2"/>
              </a:rPr>
              <a:t>==&gt; </a:t>
            </a:r>
            <a:r>
              <a:rPr lang="en-US" sz="2800" b="1" dirty="0" smtClean="0">
                <a:solidFill>
                  <a:srgbClr val="0000FF"/>
                </a:solidFill>
                <a:sym typeface="Wingdings" pitchFamily="2" charset="2"/>
              </a:rPr>
              <a:t>O</a:t>
            </a:r>
            <a:r>
              <a:rPr lang="en-US" sz="2800" b="1" dirty="0" smtClean="0">
                <a:solidFill>
                  <a:srgbClr val="0000FF"/>
                </a:solidFill>
              </a:rPr>
              <a:t>bserve </a:t>
            </a:r>
            <a:r>
              <a:rPr lang="en-US" sz="2800" dirty="0" smtClean="0"/>
              <a:t>==&gt; </a:t>
            </a:r>
            <a:r>
              <a:rPr lang="en-US" sz="2800" b="1" dirty="0" smtClean="0">
                <a:solidFill>
                  <a:srgbClr val="0000FF"/>
                </a:solidFill>
              </a:rPr>
              <a:t>Follow-up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/>
              <a:t>		(</a:t>
            </a:r>
            <a:r>
              <a:rPr lang="en-US" sz="2800" dirty="0" smtClean="0"/>
              <a:t>particularly in case of failure observations)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Refinement  </a:t>
            </a:r>
            <a:r>
              <a:rPr lang="en-US" sz="2800" dirty="0" smtClean="0">
                <a:sym typeface="Wingdings" pitchFamily="2" charset="2"/>
              </a:rPr>
              <a:t>==&gt; </a:t>
            </a:r>
            <a:r>
              <a:rPr lang="en-US" sz="2800" b="1" dirty="0" smtClean="0">
                <a:solidFill>
                  <a:srgbClr val="0000FF"/>
                </a:solidFill>
                <a:sym typeface="Wingdings" pitchFamily="2" charset="2"/>
              </a:rPr>
              <a:t>generic testing process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>
              <a:sym typeface="Wingdings" pitchFamily="2" charset="2"/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ym typeface="Wingdings" pitchFamily="2" charset="2"/>
              </a:rPr>
              <a:t>Generic testing process as instantiation of SQE </a:t>
            </a:r>
            <a:r>
              <a:rPr lang="en-US" sz="2800" dirty="0" smtClean="0">
                <a:sym typeface="Wingdings" pitchFamily="2" charset="2"/>
              </a:rPr>
              <a:t>process 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Generic Testing Process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6837" y="2149243"/>
            <a:ext cx="8513653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 smtClean="0"/>
              <a:t>Major test activities include the following in roughly chronological order:</a:t>
            </a:r>
          </a:p>
          <a:p>
            <a:pPr marL="971550" lvl="3" indent="-514350">
              <a:spcBef>
                <a:spcPts val="600"/>
              </a:spcBef>
              <a:buFont typeface="+mj-lt"/>
              <a:buAutoNum type="arabicParenR"/>
            </a:pPr>
            <a:r>
              <a:rPr lang="en-US" sz="2800" dirty="0" smtClean="0">
                <a:solidFill>
                  <a:srgbClr val="0000FF"/>
                </a:solidFill>
              </a:rPr>
              <a:t>Test planning and preparation</a:t>
            </a:r>
          </a:p>
          <a:p>
            <a:pPr marL="971550" lvl="3" indent="-514350">
              <a:spcBef>
                <a:spcPts val="600"/>
              </a:spcBef>
              <a:buFont typeface="+mj-lt"/>
              <a:buAutoNum type="arabicParenR"/>
            </a:pPr>
            <a:r>
              <a:rPr lang="en-US" sz="2800" dirty="0" smtClean="0">
                <a:solidFill>
                  <a:srgbClr val="0000FF"/>
                </a:solidFill>
              </a:rPr>
              <a:t>Test Execution</a:t>
            </a:r>
          </a:p>
          <a:p>
            <a:pPr marL="971550" lvl="3" indent="-514350">
              <a:spcBef>
                <a:spcPts val="600"/>
              </a:spcBef>
              <a:buFont typeface="+mj-lt"/>
              <a:buAutoNum type="arabicParenR"/>
            </a:pPr>
            <a:r>
              <a:rPr lang="en-US" sz="2800" dirty="0" smtClean="0">
                <a:solidFill>
                  <a:srgbClr val="0000FF"/>
                </a:solidFill>
              </a:rPr>
              <a:t>Analysis and </a:t>
            </a:r>
            <a:r>
              <a:rPr lang="en-US" sz="2800" dirty="0" smtClean="0">
                <a:solidFill>
                  <a:srgbClr val="0000FF"/>
                </a:solidFill>
              </a:rPr>
              <a:t>follow-up </a:t>
            </a:r>
          </a:p>
          <a:p>
            <a:pPr marL="274320" lvl="2" indent="-274320">
              <a:spcBef>
                <a:spcPts val="600"/>
              </a:spcBef>
            </a:pPr>
            <a:endParaRPr lang="en-US" sz="2800" dirty="0" smtClean="0">
              <a:solidFill>
                <a:srgbClr val="0000FF"/>
              </a:solidFill>
            </a:endParaRPr>
          </a:p>
          <a:p>
            <a:pPr marL="274320" lvl="2" indent="-274320">
              <a:spcBef>
                <a:spcPts val="600"/>
              </a:spcBef>
              <a:buFont typeface="Calibri" pitchFamily="34" charset="0"/>
              <a:buAutoNum type="arabicParenR"/>
            </a:pPr>
            <a:endParaRPr lang="en-US" sz="2800" dirty="0" smtClean="0">
              <a:solidFill>
                <a:srgbClr val="0000FF"/>
              </a:solidFill>
            </a:endParaRPr>
          </a:p>
          <a:p>
            <a:pPr marL="274320" lvl="2" indent="-274320">
              <a:spcBef>
                <a:spcPts val="600"/>
              </a:spcBef>
            </a:pPr>
            <a:endParaRPr lang="en-US" sz="28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Activities in </a:t>
            </a:r>
            <a:r>
              <a:rPr lang="en-US" sz="3200" dirty="0" smtClean="0">
                <a:latin typeface="+mn-lt"/>
              </a:rPr>
              <a:t>Generic Testing </a:t>
            </a:r>
            <a:r>
              <a:rPr lang="en-US" sz="3200" dirty="0" smtClean="0">
                <a:latin typeface="+mn-lt"/>
              </a:rPr>
              <a:t>Process </a:t>
            </a:r>
            <a:endParaRPr lang="en-US" sz="32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63" y="2072908"/>
            <a:ext cx="851365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Major testing activities : The Generic Testing Process</a:t>
            </a:r>
          </a:p>
          <a:p>
            <a:pPr marL="914400" lvl="1" indent="-457200">
              <a:buFont typeface="Calibri" pitchFamily="34" charset="0"/>
              <a:buAutoNum type="arabicParenR"/>
            </a:pPr>
            <a:r>
              <a:rPr lang="en-US" sz="2400" dirty="0" smtClean="0">
                <a:solidFill>
                  <a:srgbClr val="FF0000"/>
                </a:solidFill>
              </a:rPr>
              <a:t>Test planning and preparation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ym typeface="Wingdings" pitchFamily="2" charset="2"/>
              </a:rPr>
              <a:t> Sets the goals for testing, select an overall testing strategy, and prepare specific test cases and the general test procedure 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914400" lvl="1" indent="-457200">
              <a:buFont typeface="Calibri" pitchFamily="34" charset="0"/>
              <a:buAutoNum type="arabicParenR"/>
            </a:pPr>
            <a:r>
              <a:rPr lang="en-US" sz="2400" dirty="0" smtClean="0">
                <a:solidFill>
                  <a:srgbClr val="FF0000"/>
                </a:solidFill>
              </a:rPr>
              <a:t>Test Execution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ym typeface="Wingdings" pitchFamily="2" charset="2"/>
              </a:rPr>
              <a:t> Include related observation &amp; measurement of product behavior 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914400" lvl="1" indent="-457200">
              <a:buFont typeface="Calibri" pitchFamily="34" charset="0"/>
              <a:buAutoNum type="arabicParenR"/>
            </a:pPr>
            <a:r>
              <a:rPr lang="en-US" sz="2400" dirty="0" smtClean="0">
                <a:solidFill>
                  <a:srgbClr val="FF0000"/>
                </a:solidFill>
              </a:rPr>
              <a:t>Analysis and follow-up</a:t>
            </a:r>
            <a:r>
              <a:rPr lang="en-US" sz="2400" dirty="0" smtClean="0">
                <a:sym typeface="Wingdings" pitchFamily="2" charset="2"/>
              </a:rPr>
              <a:t>  Include result checking and analysis to determine if a failure has been observed, and if so, follow-up activities are initiated &amp; monitored to ensure removal of the underlying causes/faults, that led to the observed failures in the first place. </a:t>
            </a:r>
            <a:r>
              <a:rPr lang="en-US" sz="2400" dirty="0" smtClean="0">
                <a:sym typeface="Wingdings" pitchFamily="2" charset="2"/>
              </a:rPr>
              <a:t> 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1</a:t>
            </a:r>
            <a:r>
              <a:rPr lang="en-US" sz="3600" dirty="0" smtClean="0">
                <a:latin typeface="+mn-lt"/>
              </a:rPr>
              <a:t>) Test Planning and Preparation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7648" y="2068698"/>
            <a:ext cx="8539779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b="1" dirty="0" smtClean="0">
                <a:solidFill>
                  <a:srgbClr val="FF0000"/>
                </a:solidFill>
              </a:rPr>
              <a:t>Test planning:</a:t>
            </a:r>
          </a:p>
          <a:p>
            <a:pPr marL="731520" lvl="2" indent="-274320">
              <a:spcBef>
                <a:spcPts val="600"/>
              </a:spcBef>
              <a:defRPr/>
            </a:pPr>
            <a:r>
              <a:rPr lang="en-US" sz="2400" b="1" dirty="0" smtClean="0">
                <a:sym typeface="Symbol"/>
              </a:rPr>
              <a:t>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/>
              <a:t>Goal </a:t>
            </a:r>
            <a:r>
              <a:rPr lang="en-US" sz="2400" dirty="0" smtClean="0"/>
              <a:t>setting based on customer’s quality perspectives &amp; expectations</a:t>
            </a:r>
          </a:p>
          <a:p>
            <a:pPr marL="731520" lvl="2" indent="-274320">
              <a:spcBef>
                <a:spcPts val="600"/>
              </a:spcBef>
              <a:defRPr/>
            </a:pPr>
            <a:r>
              <a:rPr lang="en-US" sz="2400" b="1" dirty="0" smtClean="0">
                <a:sym typeface="Symbol"/>
              </a:rPr>
              <a:t> </a:t>
            </a:r>
            <a:r>
              <a:rPr lang="en-US" sz="2400" dirty="0" smtClean="0"/>
              <a:t>Overall </a:t>
            </a:r>
            <a:r>
              <a:rPr lang="en-US" sz="2400" dirty="0" smtClean="0"/>
              <a:t>strategy based on the above and product/environment characteristics.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b="1" dirty="0" smtClean="0">
                <a:solidFill>
                  <a:srgbClr val="FF0000"/>
                </a:solidFill>
              </a:rPr>
              <a:t>Test preparation:</a:t>
            </a:r>
          </a:p>
          <a:p>
            <a:pPr marL="731520" lvl="2" indent="-274320">
              <a:spcBef>
                <a:spcPts val="600"/>
              </a:spcBef>
              <a:defRPr/>
            </a:pPr>
            <a:r>
              <a:rPr lang="en-US" sz="2400" b="1" dirty="0" smtClean="0">
                <a:sym typeface="Symbol"/>
              </a:rPr>
              <a:t> </a:t>
            </a:r>
            <a:r>
              <a:rPr lang="en-US" sz="2400" dirty="0" smtClean="0"/>
              <a:t>Preparing </a:t>
            </a:r>
            <a:r>
              <a:rPr lang="en-US" sz="2400" dirty="0" smtClean="0"/>
              <a:t>test cases &amp; test suites</a:t>
            </a:r>
          </a:p>
          <a:p>
            <a:pPr marL="731520" lvl="2" indent="-274320">
              <a:spcBef>
                <a:spcPts val="600"/>
              </a:spcBef>
              <a:defRPr/>
            </a:pPr>
            <a:r>
              <a:rPr lang="en-US" sz="2400" b="1" dirty="0" smtClean="0">
                <a:sym typeface="Symbol"/>
              </a:rPr>
              <a:t> </a:t>
            </a:r>
            <a:r>
              <a:rPr lang="en-US" sz="2400" dirty="0" smtClean="0"/>
              <a:t>Prepare </a:t>
            </a:r>
            <a:r>
              <a:rPr lang="en-US" sz="2400" dirty="0" smtClean="0"/>
              <a:t>test </a:t>
            </a:r>
            <a:r>
              <a:rPr lang="en-US" sz="2400" dirty="0" smtClean="0"/>
              <a:t>procedure 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2) Test Execution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6837" y="2102027"/>
            <a:ext cx="8474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General steps in test execution: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/>
              <a:t>Allocating </a:t>
            </a:r>
            <a:r>
              <a:rPr lang="en-US" sz="2400" dirty="0" smtClean="0"/>
              <a:t>test time ( &amp; resources)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 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dirty="0" smtClean="0"/>
              <a:t>Invoking </a:t>
            </a:r>
            <a:r>
              <a:rPr lang="en-US" sz="2400" dirty="0" smtClean="0"/>
              <a:t>test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 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dirty="0" smtClean="0"/>
              <a:t>Identifying </a:t>
            </a:r>
            <a:r>
              <a:rPr lang="en-US" sz="2400" dirty="0" smtClean="0"/>
              <a:t>system failures ( &amp; gathering information for follow-up actions)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u="sng" dirty="0" smtClean="0"/>
              <a:t>Key to execution</a:t>
            </a:r>
            <a:r>
              <a:rPr lang="en-US" sz="2400" dirty="0" smtClean="0"/>
              <a:t>: Handling both normal vs. abnormal cases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Activities closely related to execution: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 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dirty="0" smtClean="0"/>
              <a:t>Failure </a:t>
            </a:r>
            <a:r>
              <a:rPr lang="en-US" sz="2400" dirty="0" smtClean="0"/>
              <a:t>identification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 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dirty="0" smtClean="0"/>
              <a:t>Data </a:t>
            </a:r>
            <a:r>
              <a:rPr lang="en-US" sz="2400" dirty="0" smtClean="0"/>
              <a:t>capturing &amp; other measurement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3) Test Analysis and Follow-up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774" y="2037604"/>
            <a:ext cx="8487528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Analysis of testing results: 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Result checking ( as part of execution)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Further result analyses</a:t>
            </a:r>
          </a:p>
          <a:p>
            <a:pPr marL="1188720" lvl="5" indent="-274320">
              <a:spcBef>
                <a:spcPts val="600"/>
              </a:spcBef>
            </a:pPr>
            <a:r>
              <a:rPr lang="en-US" sz="2000" b="1" dirty="0" smtClean="0">
                <a:sym typeface="Symbol"/>
              </a:rPr>
              <a:t> </a:t>
            </a:r>
            <a:r>
              <a:rPr lang="en-US" sz="2000" dirty="0" smtClean="0"/>
              <a:t>Defect/reliability</a:t>
            </a:r>
            <a:r>
              <a:rPr lang="en-US" sz="2000" dirty="0" smtClean="0"/>
              <a:t>/ etc. analyses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Follow-up activities: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Feedback </a:t>
            </a:r>
            <a:r>
              <a:rPr lang="en-US" sz="2000" dirty="0" smtClean="0"/>
              <a:t>based on analysis results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sng" dirty="0" smtClean="0">
                <a:solidFill>
                  <a:srgbClr val="0000FF"/>
                </a:solidFill>
              </a:rPr>
              <a:t>Immediate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0000FF"/>
                </a:solidFill>
              </a:rPr>
              <a:t>Defect removal ( &amp; re-test)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Other follow-up( </a:t>
            </a:r>
            <a:r>
              <a:rPr lang="en-US" sz="2000" u="sng" dirty="0" smtClean="0">
                <a:solidFill>
                  <a:srgbClr val="0000FF"/>
                </a:solidFill>
              </a:rPr>
              <a:t>longer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u="sng" dirty="0" smtClean="0">
                <a:solidFill>
                  <a:srgbClr val="0000FF"/>
                </a:solidFill>
              </a:rPr>
              <a:t>term</a:t>
            </a:r>
            <a:r>
              <a:rPr lang="en-US" sz="2000" dirty="0" smtClean="0"/>
              <a:t>):</a:t>
            </a:r>
          </a:p>
          <a:p>
            <a:pPr marL="1188720" lvl="4" indent="-274320">
              <a:spcBef>
                <a:spcPts val="600"/>
              </a:spcBef>
            </a:pPr>
            <a:r>
              <a:rPr lang="en-US" b="1" dirty="0" smtClean="0">
                <a:solidFill>
                  <a:srgbClr val="0000FF"/>
                </a:solidFill>
                <a:sym typeface="Symbol"/>
              </a:rPr>
              <a:t> </a:t>
            </a:r>
            <a:r>
              <a:rPr lang="en-US" dirty="0" smtClean="0">
                <a:solidFill>
                  <a:srgbClr val="0000FF"/>
                </a:solidFill>
              </a:rPr>
              <a:t>Decision </a:t>
            </a:r>
            <a:r>
              <a:rPr lang="en-US" dirty="0" smtClean="0">
                <a:solidFill>
                  <a:srgbClr val="0000FF"/>
                </a:solidFill>
              </a:rPr>
              <a:t>making ( exit testing, etc.)</a:t>
            </a:r>
          </a:p>
          <a:p>
            <a:pPr marL="1188720" lvl="4" indent="-274320">
              <a:spcBef>
                <a:spcPts val="600"/>
              </a:spcBef>
            </a:pPr>
            <a:r>
              <a:rPr lang="en-US" b="1" dirty="0" smtClean="0">
                <a:solidFill>
                  <a:srgbClr val="0000FF"/>
                </a:solidFill>
                <a:sym typeface="Symbol"/>
              </a:rPr>
              <a:t> </a:t>
            </a:r>
            <a:r>
              <a:rPr lang="en-US" dirty="0" smtClean="0">
                <a:solidFill>
                  <a:srgbClr val="0000FF"/>
                </a:solidFill>
              </a:rPr>
              <a:t>Test </a:t>
            </a:r>
            <a:r>
              <a:rPr lang="en-US" dirty="0" smtClean="0">
                <a:solidFill>
                  <a:srgbClr val="0000FF"/>
                </a:solidFill>
              </a:rPr>
              <a:t>process </a:t>
            </a:r>
            <a:r>
              <a:rPr lang="en-US" dirty="0" smtClean="0">
                <a:solidFill>
                  <a:srgbClr val="0000FF"/>
                </a:solidFill>
              </a:rPr>
              <a:t>improvement </a:t>
            </a:r>
          </a:p>
          <a:p>
            <a:pPr marL="1188720" lvl="4" indent="-274320">
              <a:spcBef>
                <a:spcPts val="600"/>
              </a:spcBef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Testing: How?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774" y="1955082"/>
            <a:ext cx="8513653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How to </a:t>
            </a:r>
            <a:r>
              <a:rPr lang="en-US" sz="2400" dirty="0" smtClean="0"/>
              <a:t>test?</a:t>
            </a:r>
          </a:p>
          <a:p>
            <a:pPr marL="274320" indent="-274320">
              <a:spcBef>
                <a:spcPts val="600"/>
              </a:spcBef>
              <a:defRPr/>
            </a:pPr>
            <a:r>
              <a:rPr lang="en-US" sz="2400" dirty="0" smtClean="0"/>
              <a:t>	</a:t>
            </a:r>
            <a:r>
              <a:rPr lang="en-US" sz="2400" b="1" dirty="0" smtClean="0">
                <a:sym typeface="Symbol"/>
              </a:rPr>
              <a:t>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000" dirty="0" smtClean="0"/>
              <a:t>Refine </a:t>
            </a:r>
            <a:r>
              <a:rPr lang="en-US" sz="2000" dirty="0" smtClean="0"/>
              <a:t>into three sets of questions</a:t>
            </a:r>
          </a:p>
          <a:p>
            <a:pPr lvl="2" indent="-274320">
              <a:spcBef>
                <a:spcPts val="600"/>
              </a:spcBef>
              <a:buFont typeface="+mj-lt"/>
              <a:buAutoNum type="romanLcPeriod"/>
              <a:defRPr/>
            </a:pPr>
            <a:r>
              <a:rPr lang="en-US" sz="2000" dirty="0" smtClean="0"/>
              <a:t> </a:t>
            </a:r>
            <a:r>
              <a:rPr lang="en-US" dirty="0" smtClean="0"/>
              <a:t>Basic questions</a:t>
            </a:r>
          </a:p>
          <a:p>
            <a:pPr lvl="2" indent="-274320">
              <a:spcBef>
                <a:spcPts val="600"/>
              </a:spcBef>
              <a:buFont typeface="+mj-lt"/>
              <a:buAutoNum type="romanLcPeriod"/>
              <a:defRPr/>
            </a:pPr>
            <a:r>
              <a:rPr lang="en-US" dirty="0" smtClean="0"/>
              <a:t> Testing technique questions</a:t>
            </a:r>
          </a:p>
          <a:p>
            <a:pPr lvl="2" indent="-274320">
              <a:spcBef>
                <a:spcPts val="600"/>
              </a:spcBef>
              <a:buFont typeface="+mj-lt"/>
              <a:buAutoNum type="romanLcPeriod"/>
              <a:defRPr/>
            </a:pPr>
            <a:r>
              <a:rPr lang="en-US" dirty="0" smtClean="0"/>
              <a:t> Activity/management questions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Basic questions</a:t>
            </a:r>
          </a:p>
          <a:p>
            <a:pPr marL="731520" lvl="2" indent="-274320">
              <a:spcBef>
                <a:spcPts val="600"/>
              </a:spcBef>
              <a:defRPr/>
            </a:pPr>
            <a:r>
              <a:rPr lang="en-US" sz="2000" b="1" dirty="0" smtClean="0">
                <a:sym typeface="Symbol"/>
              </a:rPr>
              <a:t> </a:t>
            </a:r>
            <a:r>
              <a:rPr lang="en-US" sz="2000" dirty="0" smtClean="0"/>
              <a:t>What </a:t>
            </a:r>
            <a:r>
              <a:rPr lang="en-US" sz="2000" dirty="0" smtClean="0"/>
              <a:t>artifacts are tested?</a:t>
            </a:r>
          </a:p>
          <a:p>
            <a:pPr marL="731520" lvl="2" indent="-274320">
              <a:spcBef>
                <a:spcPts val="600"/>
              </a:spcBef>
              <a:defRPr/>
            </a:pPr>
            <a:r>
              <a:rPr lang="en-US" sz="2000" b="1" dirty="0" smtClean="0">
                <a:sym typeface="Symbol"/>
              </a:rPr>
              <a:t> </a:t>
            </a:r>
            <a:r>
              <a:rPr lang="en-US" sz="2000" dirty="0" smtClean="0"/>
              <a:t>What </a:t>
            </a:r>
            <a:r>
              <a:rPr lang="en-US" sz="2000" dirty="0" smtClean="0"/>
              <a:t>to test?</a:t>
            </a:r>
          </a:p>
          <a:p>
            <a:pPr marL="1188720" lvl="4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From which view?</a:t>
            </a:r>
          </a:p>
          <a:p>
            <a:pPr marL="1188720" lvl="4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Related: type of faults found</a:t>
            </a:r>
          </a:p>
          <a:p>
            <a:pPr marL="731520" lvl="2" indent="-274320">
              <a:spcBef>
                <a:spcPts val="600"/>
              </a:spcBef>
              <a:defRPr/>
            </a:pPr>
            <a:r>
              <a:rPr lang="en-US" sz="2000" b="1" dirty="0" smtClean="0">
                <a:solidFill>
                  <a:srgbClr val="FF0000"/>
                </a:solidFill>
                <a:sym typeface="Symbol"/>
              </a:rPr>
              <a:t></a:t>
            </a:r>
            <a:r>
              <a:rPr lang="en-US" sz="2000" b="1" dirty="0" smtClean="0">
                <a:sym typeface="Symbol"/>
              </a:rPr>
              <a:t> </a:t>
            </a:r>
            <a:r>
              <a:rPr lang="en-US" sz="2000" b="1" dirty="0" smtClean="0">
                <a:sym typeface="Symbol"/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When </a:t>
            </a:r>
            <a:r>
              <a:rPr lang="en-US" sz="2000" dirty="0" smtClean="0">
                <a:solidFill>
                  <a:srgbClr val="FF0000"/>
                </a:solidFill>
              </a:rPr>
              <a:t>to stop testing</a:t>
            </a:r>
            <a:r>
              <a:rPr lang="en-US" sz="2000" dirty="0" smtClean="0">
                <a:solidFill>
                  <a:srgbClr val="FF0000"/>
                </a:solidFill>
              </a:rPr>
              <a:t>? 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508" y="2272486"/>
            <a:ext cx="8464798" cy="3867055"/>
          </a:xfrm>
        </p:spPr>
        <p:txBody>
          <a:bodyPr>
            <a:normAutofit/>
          </a:bodyPr>
          <a:lstStyle/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Testing vs. Debugging</a:t>
            </a:r>
          </a:p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Testing Related Questions</a:t>
            </a:r>
          </a:p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Major Testing Techniques</a:t>
            </a:r>
          </a:p>
          <a:p>
            <a:pPr marL="274320" indent="-640080">
              <a:buClrTx/>
              <a:buSzPct val="100000"/>
            </a:pPr>
            <a:r>
              <a:rPr lang="en-US" sz="2800" dirty="0" smtClean="0">
                <a:solidFill>
                  <a:schemeClr val="tx1"/>
                </a:solidFill>
              </a:rPr>
              <a:t>	 </a:t>
            </a:r>
            <a:r>
              <a:rPr lang="en-US" sz="2800" b="1" dirty="0" smtClean="0">
                <a:solidFill>
                  <a:schemeClr val="tx1"/>
                </a:solidFill>
                <a:sym typeface="Symbol"/>
              </a:rPr>
              <a:t></a:t>
            </a:r>
            <a:r>
              <a:rPr lang="en-US" sz="2800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Black-box testing</a:t>
            </a:r>
          </a:p>
          <a:p>
            <a:pPr marL="274320" indent="-640080">
              <a:buClrTx/>
              <a:buSzPct val="100000"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sym typeface="Symbol"/>
              </a:rPr>
              <a:t>  </a:t>
            </a:r>
            <a:r>
              <a:rPr lang="en-US" sz="2400" dirty="0" smtClean="0">
                <a:solidFill>
                  <a:schemeClr val="tx1"/>
                </a:solidFill>
              </a:rPr>
              <a:t>White-box testing</a:t>
            </a:r>
          </a:p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When to stop testing?</a:t>
            </a:r>
          </a:p>
          <a:p>
            <a:pPr marL="274320" indent="-640080">
              <a:spcBef>
                <a:spcPts val="600"/>
              </a:spcBef>
              <a:buClrTx/>
              <a:buSzPct val="100000"/>
            </a:pPr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  <a:sym typeface="Symbol"/>
              </a:rPr>
              <a:t>  </a:t>
            </a:r>
            <a:r>
              <a:rPr lang="en-US" sz="2400" dirty="0" smtClean="0">
                <a:solidFill>
                  <a:schemeClr val="tx1"/>
                </a:solidFill>
              </a:rPr>
              <a:t>Resource-based </a:t>
            </a:r>
            <a:r>
              <a:rPr lang="en-US" sz="2400" dirty="0" smtClean="0">
                <a:solidFill>
                  <a:schemeClr val="tx1"/>
                </a:solidFill>
              </a:rPr>
              <a:t>criteria</a:t>
            </a:r>
          </a:p>
          <a:p>
            <a:pPr marL="274320" indent="-640080">
              <a:spcBef>
                <a:spcPts val="600"/>
              </a:spcBef>
              <a:buClrTx/>
              <a:buSzPct val="100000"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sym typeface="Symbol"/>
              </a:rPr>
              <a:t>  </a:t>
            </a:r>
            <a:r>
              <a:rPr lang="en-US" sz="2400" dirty="0" smtClean="0">
                <a:solidFill>
                  <a:schemeClr val="tx1"/>
                </a:solidFill>
              </a:rPr>
              <a:t>Quality-based criteria</a:t>
            </a:r>
          </a:p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Functional </a:t>
            </a:r>
            <a:r>
              <a:rPr lang="en-US" sz="3600" b="1" i="1" dirty="0" smtClean="0">
                <a:latin typeface="+mn-lt"/>
              </a:rPr>
              <a:t>vs.</a:t>
            </a:r>
            <a:r>
              <a:rPr lang="en-US" sz="3600" dirty="0" smtClean="0">
                <a:latin typeface="+mn-lt"/>
              </a:rPr>
              <a:t> Structural Testing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7648" y="2100051"/>
            <a:ext cx="8539779" cy="413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Key distinction</a:t>
            </a:r>
            <a:r>
              <a:rPr lang="en-US" sz="2800" dirty="0" smtClean="0"/>
              <a:t>: Perspective on what need to be checked/tested.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b="1" u="sng" dirty="0" smtClean="0">
                <a:solidFill>
                  <a:srgbClr val="FF0000"/>
                </a:solidFill>
              </a:rPr>
              <a:t>Functional testing: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/>
              <a:t>Tests </a:t>
            </a:r>
            <a:r>
              <a:rPr lang="en-US" sz="2400" dirty="0" smtClean="0"/>
              <a:t>external functions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 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dirty="0" smtClean="0"/>
              <a:t>As </a:t>
            </a:r>
            <a:r>
              <a:rPr lang="en-US" sz="2400" dirty="0" smtClean="0"/>
              <a:t>described by external specs.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 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dirty="0" smtClean="0"/>
              <a:t>Black-box</a:t>
            </a:r>
            <a:r>
              <a:rPr lang="en-US" sz="2400" dirty="0" smtClean="0"/>
              <a:t> </a:t>
            </a:r>
            <a:r>
              <a:rPr lang="en-US" sz="2400" dirty="0" smtClean="0"/>
              <a:t>in nature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 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dirty="0" smtClean="0"/>
              <a:t>Functional </a:t>
            </a:r>
            <a:r>
              <a:rPr lang="en-US" sz="2400" dirty="0" smtClean="0"/>
              <a:t>mapping:  </a:t>
            </a:r>
            <a:r>
              <a:rPr lang="en-US" sz="2400" dirty="0" smtClean="0">
                <a:solidFill>
                  <a:srgbClr val="0000FF"/>
                </a:solidFill>
              </a:rPr>
              <a:t>Input ==&gt; Output</a:t>
            </a:r>
          </a:p>
          <a:p>
            <a:pPr marL="731520" lvl="2" indent="-274320">
              <a:spcBef>
                <a:spcPts val="600"/>
              </a:spcBef>
              <a:buFont typeface="Symbol"/>
              <a:buChar char="-"/>
            </a:pPr>
            <a:r>
              <a:rPr lang="en-US" sz="2400" dirty="0" smtClean="0"/>
              <a:t>Without </a:t>
            </a:r>
            <a:r>
              <a:rPr lang="en-US" sz="2400" dirty="0" smtClean="0"/>
              <a:t>involving internal </a:t>
            </a:r>
            <a:r>
              <a:rPr lang="en-US" sz="2400" dirty="0" smtClean="0"/>
              <a:t>knowledge</a:t>
            </a:r>
          </a:p>
          <a:p>
            <a:pPr marL="731520" lvl="2" indent="-274320">
              <a:spcBef>
                <a:spcPts val="600"/>
              </a:spcBef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Functional </a:t>
            </a:r>
            <a:r>
              <a:rPr lang="en-US" sz="3600" b="1" i="1" dirty="0" smtClean="0">
                <a:latin typeface="+mn-lt"/>
              </a:rPr>
              <a:t>vs.</a:t>
            </a:r>
            <a:r>
              <a:rPr lang="en-US" sz="3600" dirty="0" smtClean="0">
                <a:latin typeface="+mn-lt"/>
              </a:rPr>
              <a:t> Structural Testing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774" y="2174811"/>
            <a:ext cx="8500590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b="1" u="sng" dirty="0" smtClean="0">
                <a:solidFill>
                  <a:srgbClr val="FF0000"/>
                </a:solidFill>
              </a:rPr>
              <a:t>Structural testing: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800" b="1" dirty="0" smtClean="0">
                <a:sym typeface="Symbol"/>
              </a:rPr>
              <a:t> </a:t>
            </a:r>
            <a:r>
              <a:rPr lang="en-US" sz="2800" dirty="0" smtClean="0"/>
              <a:t>Tests </a:t>
            </a:r>
            <a:r>
              <a:rPr lang="en-US" sz="2800" dirty="0" smtClean="0"/>
              <a:t>internal implementations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800" b="1" dirty="0" smtClean="0">
                <a:sym typeface="Symbol"/>
              </a:rPr>
              <a:t> </a:t>
            </a:r>
            <a:r>
              <a:rPr lang="en-US" sz="2800" dirty="0" smtClean="0"/>
              <a:t>Components </a:t>
            </a:r>
            <a:r>
              <a:rPr lang="en-US" sz="2800" dirty="0" smtClean="0"/>
              <a:t>and structures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800" b="1" dirty="0" smtClean="0">
                <a:sym typeface="Symbol"/>
              </a:rPr>
              <a:t> </a:t>
            </a:r>
            <a:r>
              <a:rPr lang="en-US" sz="2800" b="1" dirty="0" smtClean="0"/>
              <a:t>White-box</a:t>
            </a:r>
            <a:r>
              <a:rPr lang="en-US" sz="2800" dirty="0" smtClean="0"/>
              <a:t> </a:t>
            </a:r>
            <a:r>
              <a:rPr lang="en-US" sz="2800" dirty="0" smtClean="0"/>
              <a:t>in nature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800" b="1" dirty="0" smtClean="0">
                <a:sym typeface="Symbol"/>
              </a:rPr>
              <a:t> </a:t>
            </a:r>
            <a:r>
              <a:rPr lang="en-US" sz="2800" dirty="0" smtClean="0"/>
              <a:t>“</a:t>
            </a:r>
            <a:r>
              <a:rPr lang="en-US" sz="2800" dirty="0" smtClean="0">
                <a:solidFill>
                  <a:srgbClr val="0000FF"/>
                </a:solidFill>
              </a:rPr>
              <a:t>white</a:t>
            </a:r>
            <a:r>
              <a:rPr lang="en-US" sz="2800" dirty="0" smtClean="0"/>
              <a:t>” here ==&gt; seeing through </a:t>
            </a:r>
            <a:r>
              <a:rPr lang="en-US" sz="2800" dirty="0" smtClean="0">
                <a:solidFill>
                  <a:srgbClr val="0000FF"/>
                </a:solidFill>
                <a:sym typeface="Wingdings" pitchFamily="2" charset="2"/>
              </a:rPr>
              <a:t>==&gt; internal elements visible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800" b="1" dirty="0" smtClean="0">
                <a:sym typeface="Symbol"/>
              </a:rPr>
              <a:t> </a:t>
            </a:r>
            <a:r>
              <a:rPr lang="en-US" sz="2800" dirty="0" smtClean="0">
                <a:sym typeface="Wingdings" pitchFamily="2" charset="2"/>
              </a:rPr>
              <a:t>Really </a:t>
            </a:r>
            <a:r>
              <a:rPr lang="en-US" sz="2800" dirty="0" smtClean="0">
                <a:sym typeface="Wingdings" pitchFamily="2" charset="2"/>
              </a:rPr>
              <a:t>clear/glass/transparent box </a:t>
            </a:r>
            <a:r>
              <a:rPr lang="en-US" sz="2800" dirty="0" smtClean="0">
                <a:sym typeface="Wingdings" pitchFamily="2" charset="2"/>
              </a:rPr>
              <a:t> 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Black-Box </a:t>
            </a:r>
            <a:r>
              <a:rPr lang="en-US" sz="4000" b="1" i="1" dirty="0" smtClean="0">
                <a:latin typeface="+mn-lt"/>
              </a:rPr>
              <a:t>vs.</a:t>
            </a:r>
            <a:r>
              <a:rPr lang="en-US" sz="4000" dirty="0" smtClean="0">
                <a:latin typeface="+mn-lt"/>
              </a:rPr>
              <a:t> White-Box View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1257" y="2086096"/>
            <a:ext cx="86214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Object abstraction/representation:</a:t>
            </a:r>
          </a:p>
          <a:p>
            <a:pPr marL="731520" lvl="1" indent="-274320">
              <a:spcBef>
                <a:spcPts val="600"/>
              </a:spcBef>
              <a:buBlip>
                <a:blip r:embed="rId2"/>
              </a:buBlip>
            </a:pPr>
            <a:r>
              <a:rPr lang="en-US" sz="2000" u="sng" dirty="0" smtClean="0">
                <a:solidFill>
                  <a:srgbClr val="FF0000"/>
                </a:solidFill>
              </a:rPr>
              <a:t>High-level</a:t>
            </a:r>
            <a:r>
              <a:rPr lang="en-US" sz="2000" dirty="0" smtClean="0">
                <a:solidFill>
                  <a:srgbClr val="FF0000"/>
                </a:solidFill>
              </a:rPr>
              <a:t>: </a:t>
            </a:r>
            <a:r>
              <a:rPr lang="en-US" sz="2000" dirty="0" smtClean="0"/>
              <a:t>Whole system ==&gt; </a:t>
            </a:r>
            <a:r>
              <a:rPr lang="en-US" sz="2000" dirty="0" smtClean="0">
                <a:solidFill>
                  <a:srgbClr val="FF0000"/>
                </a:solidFill>
              </a:rPr>
              <a:t>black-box</a:t>
            </a:r>
          </a:p>
          <a:p>
            <a:pPr marL="731520" lvl="1" indent="-274320">
              <a:spcBef>
                <a:spcPts val="600"/>
              </a:spcBef>
              <a:buBlip>
                <a:blip r:embed="rId2"/>
              </a:buBlip>
            </a:pPr>
            <a:r>
              <a:rPr lang="en-US" sz="2000" u="sng" dirty="0" smtClean="0">
                <a:solidFill>
                  <a:srgbClr val="FF0000"/>
                </a:solidFill>
              </a:rPr>
              <a:t>Low –level</a:t>
            </a:r>
            <a:r>
              <a:rPr lang="en-US" sz="2000" dirty="0" smtClean="0">
                <a:solidFill>
                  <a:srgbClr val="FF0000"/>
                </a:solidFill>
              </a:rPr>
              <a:t>: </a:t>
            </a:r>
            <a:r>
              <a:rPr lang="en-US" sz="2000" dirty="0" smtClean="0"/>
              <a:t>Individual statements, data, and other elements ==&gt;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white-box</a:t>
            </a:r>
          </a:p>
          <a:p>
            <a:pPr marL="731520" lvl="1" indent="-274320">
              <a:spcBef>
                <a:spcPts val="600"/>
              </a:spcBef>
              <a:buBlip>
                <a:blip r:embed="rId2"/>
              </a:buBlip>
            </a:pPr>
            <a:r>
              <a:rPr lang="en-US" sz="2000" u="sng" dirty="0" smtClean="0">
                <a:solidFill>
                  <a:srgbClr val="FF0000"/>
                </a:solidFill>
              </a:rPr>
              <a:t>Middle-levels </a:t>
            </a:r>
            <a:r>
              <a:rPr lang="en-US" sz="2000" u="sng" dirty="0" smtClean="0"/>
              <a:t>of </a:t>
            </a:r>
            <a:r>
              <a:rPr lang="en-US" sz="2000" u="sng" dirty="0" smtClean="0"/>
              <a:t>abstraction </a:t>
            </a:r>
            <a:r>
              <a:rPr lang="en-US" sz="2000" dirty="0" smtClean="0"/>
              <a:t>  ==&gt; </a:t>
            </a:r>
            <a:r>
              <a:rPr lang="en-US" sz="2000" dirty="0" smtClean="0">
                <a:solidFill>
                  <a:srgbClr val="FF0000"/>
                </a:solidFill>
              </a:rPr>
              <a:t>Gray-box</a:t>
            </a:r>
          </a:p>
          <a:p>
            <a:pPr marL="1188720" lvl="3" indent="-274320">
              <a:spcBef>
                <a:spcPts val="600"/>
              </a:spcBef>
            </a:pPr>
            <a:r>
              <a:rPr lang="en-US" sz="2000" b="1" dirty="0" smtClean="0">
                <a:sym typeface="Symbol"/>
              </a:rPr>
              <a:t> </a:t>
            </a:r>
            <a:r>
              <a:rPr lang="en-US" sz="2000" dirty="0" smtClean="0"/>
              <a:t>Functional/subroutine/procedure</a:t>
            </a:r>
            <a:r>
              <a:rPr lang="en-US" sz="2000" dirty="0" smtClean="0"/>
              <a:t>, module , subsystem etc.</a:t>
            </a:r>
          </a:p>
          <a:p>
            <a:pPr marL="1188720" lvl="3" indent="-274320">
              <a:spcBef>
                <a:spcPts val="600"/>
              </a:spcBef>
            </a:pPr>
            <a:r>
              <a:rPr lang="en-US" sz="2000" b="1" dirty="0" smtClean="0">
                <a:sym typeface="Symbol"/>
              </a:rPr>
              <a:t> </a:t>
            </a:r>
            <a:r>
              <a:rPr lang="en-US" sz="2000" dirty="0" smtClean="0"/>
              <a:t>Method</a:t>
            </a:r>
            <a:r>
              <a:rPr lang="en-US" sz="2000" dirty="0" smtClean="0"/>
              <a:t>, class, super-class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Gray-box ( mixed black-box  &amp; white-box ) testing:</a:t>
            </a:r>
          </a:p>
          <a:p>
            <a:pPr marL="731520" lvl="2" indent="-274320">
              <a:spcBef>
                <a:spcPts val="600"/>
              </a:spcBef>
              <a:buBlip>
                <a:blip r:embed="rId2"/>
              </a:buBlip>
            </a:pPr>
            <a:r>
              <a:rPr lang="en-US" sz="2000" dirty="0" smtClean="0"/>
              <a:t>Many of the middle levels of testing</a:t>
            </a:r>
          </a:p>
          <a:p>
            <a:pPr marL="731520" lvl="2" indent="-274320">
              <a:spcBef>
                <a:spcPts val="600"/>
              </a:spcBef>
              <a:buBlip>
                <a:blip r:embed="rId2"/>
              </a:buBlip>
            </a:pPr>
            <a:r>
              <a:rPr lang="en-US" sz="2000" u="sng" dirty="0" smtClean="0"/>
              <a:t>Example</a:t>
            </a:r>
            <a:r>
              <a:rPr lang="en-US" sz="2000" dirty="0" smtClean="0"/>
              <a:t>: procedures in modules</a:t>
            </a:r>
          </a:p>
          <a:p>
            <a:pPr marL="1188720" lvl="4" indent="-274320">
              <a:spcBef>
                <a:spcPts val="600"/>
              </a:spcBef>
            </a:pPr>
            <a:r>
              <a:rPr lang="en-US" sz="2000" b="1" dirty="0" smtClean="0">
                <a:sym typeface="Symbol"/>
              </a:rPr>
              <a:t> </a:t>
            </a:r>
            <a:r>
              <a:rPr lang="en-US" sz="2000" dirty="0" smtClean="0"/>
              <a:t>Procedures </a:t>
            </a:r>
            <a:r>
              <a:rPr lang="en-US" sz="2000" dirty="0" smtClean="0"/>
              <a:t>individually as black box,</a:t>
            </a:r>
          </a:p>
          <a:p>
            <a:pPr marL="1188720" lvl="4" indent="-274320">
              <a:spcBef>
                <a:spcPts val="600"/>
              </a:spcBef>
            </a:pPr>
            <a:r>
              <a:rPr lang="en-US" sz="2000" b="1" dirty="0" smtClean="0">
                <a:sym typeface="Symbol"/>
              </a:rPr>
              <a:t> </a:t>
            </a:r>
            <a:r>
              <a:rPr lang="en-US" sz="2000" dirty="0" smtClean="0"/>
              <a:t>Procedure </a:t>
            </a:r>
            <a:r>
              <a:rPr lang="en-US" sz="2000" dirty="0" smtClean="0"/>
              <a:t>interconnection  </a:t>
            </a:r>
            <a:r>
              <a:rPr lang="en-US" sz="2000" dirty="0" smtClean="0">
                <a:sym typeface="Wingdings" pitchFamily="2" charset="2"/>
              </a:rPr>
              <a:t> white box at module </a:t>
            </a:r>
            <a:r>
              <a:rPr lang="en-US" sz="2000" dirty="0" smtClean="0">
                <a:sym typeface="Wingdings" pitchFamily="2" charset="2"/>
              </a:rPr>
              <a:t>level 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White-Box Testing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6837" y="2070515"/>
            <a:ext cx="8565905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smtClean="0"/>
              <a:t>Program component/structure </a:t>
            </a:r>
            <a:r>
              <a:rPr lang="en-US" sz="2200" dirty="0" smtClean="0"/>
              <a:t>knowledge ( </a:t>
            </a:r>
            <a:r>
              <a:rPr lang="en-US" sz="2200" dirty="0" smtClean="0"/>
              <a:t>or implementation details)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200" b="1" dirty="0" smtClean="0">
                <a:sym typeface="Symbol"/>
              </a:rPr>
              <a:t></a:t>
            </a:r>
            <a:r>
              <a:rPr lang="en-US" sz="2200" dirty="0" smtClean="0">
                <a:sym typeface="Symbol"/>
              </a:rPr>
              <a:t> </a:t>
            </a:r>
            <a:r>
              <a:rPr lang="en-US" sz="2200" dirty="0" smtClean="0"/>
              <a:t>Statement/component </a:t>
            </a:r>
            <a:r>
              <a:rPr lang="en-US" sz="2200" dirty="0" smtClean="0"/>
              <a:t>checklist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200" b="1" dirty="0" smtClean="0">
                <a:sym typeface="Symbol"/>
              </a:rPr>
              <a:t> </a:t>
            </a:r>
            <a:r>
              <a:rPr lang="en-US" sz="2200" dirty="0" smtClean="0"/>
              <a:t>Path </a:t>
            </a:r>
            <a:r>
              <a:rPr lang="en-US" sz="2200" dirty="0" smtClean="0"/>
              <a:t>(control flow) testing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200" b="1" dirty="0" smtClean="0">
                <a:sym typeface="Symbol"/>
              </a:rPr>
              <a:t> </a:t>
            </a:r>
            <a:r>
              <a:rPr lang="en-US" sz="2200" dirty="0" smtClean="0"/>
              <a:t>Data </a:t>
            </a:r>
            <a:r>
              <a:rPr lang="en-US" sz="2200" dirty="0" smtClean="0"/>
              <a:t>(flow) dependency testing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0000FF"/>
                </a:solidFill>
              </a:rPr>
              <a:t>Applicability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200" b="1" dirty="0" smtClean="0">
                <a:sym typeface="Symbol"/>
              </a:rPr>
              <a:t> </a:t>
            </a:r>
            <a:r>
              <a:rPr lang="en-US" sz="2200" dirty="0" smtClean="0">
                <a:solidFill>
                  <a:srgbClr val="0000FF"/>
                </a:solidFill>
              </a:rPr>
              <a:t>Test </a:t>
            </a:r>
            <a:r>
              <a:rPr lang="en-US" sz="2200" dirty="0" smtClean="0">
                <a:solidFill>
                  <a:srgbClr val="0000FF"/>
                </a:solidFill>
              </a:rPr>
              <a:t>in the small/early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200" b="1" dirty="0" smtClean="0">
                <a:sym typeface="Symbol"/>
              </a:rPr>
              <a:t> </a:t>
            </a:r>
            <a:r>
              <a:rPr lang="en-US" sz="2200" dirty="0" smtClean="0">
                <a:solidFill>
                  <a:srgbClr val="0000FF"/>
                </a:solidFill>
              </a:rPr>
              <a:t>Dual </a:t>
            </a:r>
            <a:r>
              <a:rPr lang="en-US" sz="2200" dirty="0" smtClean="0">
                <a:solidFill>
                  <a:srgbClr val="0000FF"/>
                </a:solidFill>
              </a:rPr>
              <a:t>role of programmers/testers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u="sng" dirty="0" smtClean="0"/>
              <a:t>Criterion for stopping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200" b="1" dirty="0" smtClean="0">
                <a:sym typeface="Symbol"/>
              </a:rPr>
              <a:t> </a:t>
            </a:r>
            <a:r>
              <a:rPr lang="en-US" sz="2200" dirty="0" smtClean="0"/>
              <a:t>Mostly </a:t>
            </a:r>
            <a:r>
              <a:rPr lang="en-US" sz="2200" dirty="0" smtClean="0"/>
              <a:t>coverage goals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200" b="1" dirty="0" smtClean="0">
                <a:sym typeface="Symbol"/>
              </a:rPr>
              <a:t> </a:t>
            </a:r>
            <a:r>
              <a:rPr lang="en-US" sz="2200" dirty="0" smtClean="0"/>
              <a:t>Occasionally </a:t>
            </a:r>
            <a:r>
              <a:rPr lang="en-US" sz="2200" dirty="0" smtClean="0"/>
              <a:t>quality/reliability </a:t>
            </a:r>
            <a:r>
              <a:rPr lang="en-US" sz="2200" dirty="0" smtClean="0"/>
              <a:t>goals </a:t>
            </a:r>
            <a:endParaRPr lang="en-US" sz="22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Black-Box Testing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774" y="2183973"/>
            <a:ext cx="853977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Input/output relations or external functional behavior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/>
              <a:t>Specification </a:t>
            </a:r>
            <a:r>
              <a:rPr lang="en-US" sz="2400" dirty="0" smtClean="0"/>
              <a:t>checklist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 </a:t>
            </a:r>
            <a:r>
              <a:rPr lang="en-US" sz="2400" dirty="0" smtClean="0"/>
              <a:t>Testing </a:t>
            </a:r>
            <a:r>
              <a:rPr lang="en-US" sz="2400" dirty="0" smtClean="0"/>
              <a:t>expected/specified behavior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Applicability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 </a:t>
            </a:r>
            <a:r>
              <a:rPr lang="en-US" sz="2400" dirty="0" smtClean="0">
                <a:solidFill>
                  <a:srgbClr val="FF0000"/>
                </a:solidFill>
              </a:rPr>
              <a:t>Late </a:t>
            </a:r>
            <a:r>
              <a:rPr lang="en-US" sz="2400" dirty="0" smtClean="0">
                <a:solidFill>
                  <a:srgbClr val="FF0000"/>
                </a:solidFill>
              </a:rPr>
              <a:t>in testing</a:t>
            </a:r>
            <a:r>
              <a:rPr lang="en-US" sz="2400" dirty="0" smtClean="0"/>
              <a:t>: system testing etc.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 </a:t>
            </a:r>
            <a:r>
              <a:rPr lang="en-US" sz="2400" dirty="0" smtClean="0">
                <a:solidFill>
                  <a:srgbClr val="FF0000"/>
                </a:solidFill>
              </a:rPr>
              <a:t>Suitable </a:t>
            </a:r>
            <a:r>
              <a:rPr lang="en-US" sz="2400" dirty="0" smtClean="0">
                <a:solidFill>
                  <a:srgbClr val="FF0000"/>
                </a:solidFill>
              </a:rPr>
              <a:t>for </a:t>
            </a:r>
            <a:r>
              <a:rPr lang="en-US" sz="2400" b="1" dirty="0" smtClean="0">
                <a:solidFill>
                  <a:srgbClr val="FF0000"/>
                </a:solidFill>
              </a:rPr>
              <a:t>IV&amp;V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u="sng" dirty="0" smtClean="0"/>
              <a:t>Criteria: when to stop 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 </a:t>
            </a:r>
            <a:r>
              <a:rPr lang="en-US" sz="2400" dirty="0" smtClean="0"/>
              <a:t>Traditional</a:t>
            </a:r>
            <a:r>
              <a:rPr lang="en-US" sz="2400" dirty="0" smtClean="0"/>
              <a:t>: functional coverage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 </a:t>
            </a:r>
            <a:r>
              <a:rPr lang="en-US" sz="2400" dirty="0" smtClean="0"/>
              <a:t>Usage-based</a:t>
            </a:r>
            <a:r>
              <a:rPr lang="en-US" sz="2400" dirty="0" smtClean="0"/>
              <a:t>: reliability </a:t>
            </a:r>
            <a:r>
              <a:rPr lang="en-US" sz="2400" dirty="0" smtClean="0"/>
              <a:t>target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Comparing BBT with </a:t>
            </a:r>
            <a:r>
              <a:rPr lang="en-US" sz="4400" dirty="0" smtClean="0">
                <a:latin typeface="+mn-lt"/>
              </a:rPr>
              <a:t>WBT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197894"/>
            <a:ext cx="8474465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u="sng" dirty="0" smtClean="0">
                <a:solidFill>
                  <a:srgbClr val="FF0000"/>
                </a:solidFill>
              </a:rPr>
              <a:t>Perspective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</a:p>
          <a:p>
            <a:pPr marL="274320" lvl="1" indent="-274320">
              <a:spcBef>
                <a:spcPts val="600"/>
              </a:spcBef>
            </a:pPr>
            <a:r>
              <a:rPr lang="en-US" sz="2800" b="1" dirty="0" smtClean="0">
                <a:solidFill>
                  <a:srgbClr val="0000FF"/>
                </a:solidFill>
              </a:rPr>
              <a:t>	</a:t>
            </a:r>
            <a:r>
              <a:rPr lang="en-US" sz="2800" dirty="0" smtClean="0">
                <a:solidFill>
                  <a:srgbClr val="0000FF"/>
                </a:solidFill>
                <a:sym typeface="Symbol"/>
              </a:rPr>
              <a:t></a:t>
            </a:r>
            <a:r>
              <a:rPr lang="en-US" sz="2800" b="1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BBT</a:t>
            </a:r>
            <a:r>
              <a:rPr lang="en-US" sz="2800" dirty="0" smtClean="0"/>
              <a:t> </a:t>
            </a:r>
            <a:r>
              <a:rPr lang="en-US" sz="2800" dirty="0" smtClean="0"/>
              <a:t>views the objects of testing as a </a:t>
            </a:r>
            <a:r>
              <a:rPr lang="en-US" sz="2800" dirty="0" smtClean="0">
                <a:solidFill>
                  <a:srgbClr val="0000FF"/>
                </a:solidFill>
              </a:rPr>
              <a:t>black-box</a:t>
            </a:r>
            <a:r>
              <a:rPr lang="en-US" sz="2800" dirty="0" smtClean="0"/>
              <a:t> while </a:t>
            </a:r>
            <a:endParaRPr lang="en-US" sz="2800" dirty="0" smtClean="0"/>
          </a:p>
          <a:p>
            <a:pPr marL="274320" lvl="1" indent="-274320">
              <a:spcBef>
                <a:spcPts val="600"/>
              </a:spcBef>
            </a:pPr>
            <a:r>
              <a:rPr lang="en-US" sz="2800" dirty="0" smtClean="0"/>
              <a:t> </a:t>
            </a:r>
            <a:r>
              <a:rPr lang="en-US" sz="2800" dirty="0" smtClean="0"/>
              <a:t>      focusing </a:t>
            </a:r>
            <a:r>
              <a:rPr lang="en-US" sz="2800" dirty="0" smtClean="0"/>
              <a:t>on testing the input-output relations or </a:t>
            </a:r>
            <a:endParaRPr lang="en-US" sz="2800" dirty="0" smtClean="0"/>
          </a:p>
          <a:p>
            <a:pPr marL="274320" lvl="1" indent="-274320">
              <a:spcBef>
                <a:spcPts val="600"/>
              </a:spcBef>
            </a:pPr>
            <a:r>
              <a:rPr lang="en-US" sz="2800" dirty="0" smtClean="0"/>
              <a:t> </a:t>
            </a:r>
            <a:r>
              <a:rPr lang="en-US" sz="2800" dirty="0" smtClean="0"/>
              <a:t>      external </a:t>
            </a:r>
            <a:r>
              <a:rPr lang="en-US" sz="2800" dirty="0" smtClean="0"/>
              <a:t>functional behavior </a:t>
            </a:r>
            <a:endParaRPr lang="en-US" sz="2800" dirty="0" smtClean="0"/>
          </a:p>
          <a:p>
            <a:pPr marL="274320" lvl="1" indent="-274320">
              <a:spcBef>
                <a:spcPts val="600"/>
              </a:spcBef>
            </a:pPr>
            <a:endParaRPr lang="en-US" sz="2800" dirty="0" smtClean="0"/>
          </a:p>
          <a:p>
            <a:pPr marL="274320" lvl="1" indent="-274320">
              <a:spcBef>
                <a:spcPts val="600"/>
              </a:spcBef>
            </a:pPr>
            <a:r>
              <a:rPr lang="en-US" sz="2800" b="1" dirty="0" smtClean="0">
                <a:solidFill>
                  <a:srgbClr val="0000FF"/>
                </a:solidFill>
              </a:rPr>
              <a:t>	</a:t>
            </a:r>
            <a:r>
              <a:rPr lang="en-US" sz="2800" dirty="0" smtClean="0">
                <a:solidFill>
                  <a:srgbClr val="0000FF"/>
                </a:solidFill>
                <a:sym typeface="Symbol"/>
              </a:rPr>
              <a:t>  </a:t>
            </a:r>
            <a:r>
              <a:rPr lang="en-US" sz="2800" b="1" dirty="0" smtClean="0">
                <a:solidFill>
                  <a:srgbClr val="0000FF"/>
                </a:solidFill>
              </a:rPr>
              <a:t>WBT</a:t>
            </a:r>
            <a:r>
              <a:rPr lang="en-US" sz="2800" dirty="0" smtClean="0"/>
              <a:t> </a:t>
            </a:r>
            <a:r>
              <a:rPr lang="en-US" sz="2800" dirty="0" smtClean="0"/>
              <a:t>views the objects as a </a:t>
            </a:r>
            <a:r>
              <a:rPr lang="en-US" sz="2800" dirty="0" smtClean="0">
                <a:solidFill>
                  <a:srgbClr val="0000FF"/>
                </a:solidFill>
              </a:rPr>
              <a:t>glass-box</a:t>
            </a:r>
            <a:r>
              <a:rPr lang="en-US" sz="2800" dirty="0" smtClean="0"/>
              <a:t> where internal </a:t>
            </a:r>
            <a:endParaRPr lang="en-US" sz="2800" dirty="0" smtClean="0"/>
          </a:p>
          <a:p>
            <a:pPr marL="274320" lvl="1" indent="-274320">
              <a:spcBef>
                <a:spcPts val="600"/>
              </a:spcBef>
            </a:pPr>
            <a:r>
              <a:rPr lang="en-US" sz="2800" dirty="0" smtClean="0"/>
              <a:t> </a:t>
            </a:r>
            <a:r>
              <a:rPr lang="en-US" sz="2800" dirty="0" smtClean="0"/>
              <a:t>       implementation </a:t>
            </a:r>
            <a:r>
              <a:rPr lang="en-US" sz="2800" dirty="0" smtClean="0"/>
              <a:t>details are visible &amp; </a:t>
            </a:r>
            <a:r>
              <a:rPr lang="en-US" sz="2800" dirty="0" smtClean="0"/>
              <a:t>tested </a:t>
            </a:r>
            <a:endParaRPr lang="en-US" sz="2800" dirty="0" smtClean="0"/>
          </a:p>
          <a:p>
            <a:pPr marL="274320" lvl="1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>
                <a:latin typeface="+mn-lt"/>
              </a:rPr>
              <a:t>Comparing BBT with WBT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711" y="1932400"/>
            <a:ext cx="8513653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u="sng" dirty="0" smtClean="0">
                <a:solidFill>
                  <a:srgbClr val="FF0000"/>
                </a:solidFill>
              </a:rPr>
              <a:t>Objects: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 </a:t>
            </a:r>
            <a:r>
              <a:rPr lang="en-US" sz="2400" b="1" dirty="0" smtClean="0">
                <a:solidFill>
                  <a:srgbClr val="0000FF"/>
                </a:solidFill>
              </a:rPr>
              <a:t>WBT</a:t>
            </a:r>
            <a:r>
              <a:rPr lang="en-US" sz="2400" dirty="0" smtClean="0"/>
              <a:t> </a:t>
            </a:r>
            <a:r>
              <a:rPr lang="en-US" sz="2400" dirty="0" smtClean="0"/>
              <a:t>is generally used to test </a:t>
            </a:r>
            <a:r>
              <a:rPr lang="en-US" sz="2400" b="1" dirty="0" smtClean="0"/>
              <a:t>small</a:t>
            </a:r>
            <a:r>
              <a:rPr lang="en-US" sz="2400" dirty="0" smtClean="0"/>
              <a:t> </a:t>
            </a:r>
            <a:r>
              <a:rPr lang="en-US" sz="2400" b="1" dirty="0" smtClean="0"/>
              <a:t>objects</a:t>
            </a:r>
            <a:r>
              <a:rPr lang="en-US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smtClean="0"/>
              <a:t>e.g., </a:t>
            </a:r>
            <a:r>
              <a:rPr lang="en-US" sz="2400" b="1" dirty="0" smtClean="0">
                <a:solidFill>
                  <a:srgbClr val="0000FF"/>
                </a:solidFill>
              </a:rPr>
              <a:t>small</a:t>
            </a:r>
            <a:r>
              <a:rPr lang="en-US" sz="2400" dirty="0" smtClean="0"/>
              <a:t> software products or small units of large software products)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 </a:t>
            </a:r>
            <a:r>
              <a:rPr lang="en-US" sz="2400" b="1" dirty="0" smtClean="0">
                <a:solidFill>
                  <a:srgbClr val="0000FF"/>
                </a:solidFill>
              </a:rPr>
              <a:t>BBT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i</a:t>
            </a:r>
            <a:r>
              <a:rPr lang="en-US" sz="2400" dirty="0" smtClean="0"/>
              <a:t>s generally more suitable for </a:t>
            </a:r>
            <a:r>
              <a:rPr lang="en-US" sz="2400" b="1" dirty="0" smtClean="0">
                <a:solidFill>
                  <a:srgbClr val="0000FF"/>
                </a:solidFill>
              </a:rPr>
              <a:t>large</a:t>
            </a:r>
            <a:r>
              <a:rPr lang="en-US" sz="2400" dirty="0" smtClean="0"/>
              <a:t> software systems or substantial parts of them as a whole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u="sng" dirty="0" smtClean="0">
                <a:solidFill>
                  <a:srgbClr val="FF0000"/>
                </a:solidFill>
              </a:rPr>
              <a:t>Timeline: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 </a:t>
            </a:r>
            <a:r>
              <a:rPr lang="en-US" sz="2400" b="1" dirty="0" smtClean="0">
                <a:solidFill>
                  <a:srgbClr val="0000FF"/>
                </a:solidFill>
              </a:rPr>
              <a:t>WBT</a:t>
            </a:r>
            <a:r>
              <a:rPr lang="en-US" sz="2400" dirty="0" smtClean="0"/>
              <a:t> </a:t>
            </a:r>
            <a:r>
              <a:rPr lang="en-US" sz="2400" dirty="0" smtClean="0"/>
              <a:t>is used more in </a:t>
            </a:r>
            <a:r>
              <a:rPr lang="en-US" sz="2400" dirty="0" smtClean="0">
                <a:solidFill>
                  <a:srgbClr val="0000FF"/>
                </a:solidFill>
              </a:rPr>
              <a:t>early </a:t>
            </a:r>
            <a:r>
              <a:rPr lang="en-US" sz="2400" dirty="0" smtClean="0">
                <a:solidFill>
                  <a:srgbClr val="0000FF"/>
                </a:solidFill>
              </a:rPr>
              <a:t>sub-phases </a:t>
            </a:r>
            <a:r>
              <a:rPr lang="en-US" sz="2400" dirty="0" smtClean="0"/>
              <a:t>(</a:t>
            </a:r>
            <a:r>
              <a:rPr lang="en-US" sz="2400" dirty="0" smtClean="0"/>
              <a:t>e.g., unit and component testing)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 </a:t>
            </a:r>
            <a:r>
              <a:rPr lang="en-US" sz="2400" b="1" dirty="0" smtClean="0">
                <a:solidFill>
                  <a:srgbClr val="0000FF"/>
                </a:solidFill>
              </a:rPr>
              <a:t>BBT</a:t>
            </a:r>
            <a:r>
              <a:rPr lang="en-US" sz="2400" dirty="0" smtClean="0"/>
              <a:t> </a:t>
            </a:r>
            <a:r>
              <a:rPr lang="en-US" sz="2400" dirty="0" smtClean="0"/>
              <a:t>is used more in the </a:t>
            </a:r>
            <a:r>
              <a:rPr lang="en-US" sz="2400" dirty="0" smtClean="0">
                <a:solidFill>
                  <a:srgbClr val="0000FF"/>
                </a:solidFill>
              </a:rPr>
              <a:t>late sub-phases </a:t>
            </a:r>
            <a:r>
              <a:rPr lang="en-US" sz="2400" dirty="0" smtClean="0"/>
              <a:t>(e.g., system and acceptance testing</a:t>
            </a:r>
            <a:r>
              <a:rPr lang="en-US" sz="2400" dirty="0" smtClean="0"/>
              <a:t>) 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Comparing BBT with WBT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943" y="2132996"/>
            <a:ext cx="8765177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u="sng" dirty="0" smtClean="0">
                <a:solidFill>
                  <a:srgbClr val="FF0000"/>
                </a:solidFill>
              </a:rPr>
              <a:t>Defect Focus: 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/>
              <a:t>In </a:t>
            </a:r>
            <a:r>
              <a:rPr lang="en-US" sz="2400" b="1" dirty="0" smtClean="0"/>
              <a:t>BBT</a:t>
            </a:r>
            <a:r>
              <a:rPr lang="en-US" sz="2400" dirty="0" smtClean="0"/>
              <a:t>, failures related to specific external functions can be observed, leading to corresponding faults being detected &amp; removed. </a:t>
            </a:r>
            <a:r>
              <a:rPr lang="en-US" sz="2400" i="1" u="sng" dirty="0" smtClean="0">
                <a:solidFill>
                  <a:srgbClr val="0000FF"/>
                </a:solidFill>
              </a:rPr>
              <a:t>Emphasis</a:t>
            </a:r>
            <a:r>
              <a:rPr lang="en-US" sz="2400" dirty="0" smtClean="0"/>
              <a:t> ==&gt; </a:t>
            </a:r>
            <a:r>
              <a:rPr lang="en-US" sz="2400" dirty="0" smtClean="0">
                <a:solidFill>
                  <a:srgbClr val="0000FF"/>
                </a:solidFill>
              </a:rPr>
              <a:t>Reduce chances of encountering functional problems by target customers</a:t>
            </a:r>
            <a:r>
              <a:rPr lang="en-US" sz="2400" dirty="0" smtClean="0"/>
              <a:t>.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 </a:t>
            </a:r>
            <a:r>
              <a:rPr lang="en-US" sz="2400" dirty="0" smtClean="0"/>
              <a:t>In </a:t>
            </a:r>
            <a:r>
              <a:rPr lang="en-US" sz="2400" b="1" dirty="0" smtClean="0"/>
              <a:t>WBT</a:t>
            </a:r>
            <a:r>
              <a:rPr lang="en-US" sz="2400" dirty="0" smtClean="0"/>
              <a:t>, failures related to internal implementations can be observed, leading to corresponding faults being detected &amp; removed directly. </a:t>
            </a:r>
            <a:r>
              <a:rPr lang="en-US" sz="2400" i="1" u="sng" dirty="0" smtClean="0">
                <a:solidFill>
                  <a:srgbClr val="0000FF"/>
                </a:solidFill>
              </a:rPr>
              <a:t>Emphasis</a:t>
            </a:r>
            <a:r>
              <a:rPr lang="en-US" sz="2400" dirty="0" smtClean="0"/>
              <a:t> ==&gt; </a:t>
            </a:r>
            <a:r>
              <a:rPr lang="en-US" sz="2400" dirty="0" smtClean="0">
                <a:solidFill>
                  <a:srgbClr val="0000FF"/>
                </a:solidFill>
              </a:rPr>
              <a:t>Reduce internal faults so that there is less chance for failures later on</a:t>
            </a:r>
            <a:r>
              <a:rPr lang="en-US" sz="2400" dirty="0" smtClean="0">
                <a:solidFill>
                  <a:srgbClr val="0000FF"/>
                </a:solidFill>
              </a:rPr>
              <a:t>. </a:t>
            </a:r>
            <a:endParaRPr lang="en-US" sz="24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Comparing BBT with WBT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2" y="2025399"/>
            <a:ext cx="8552842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u="sng" dirty="0" smtClean="0">
                <a:solidFill>
                  <a:srgbClr val="FF0000"/>
                </a:solidFill>
              </a:rPr>
              <a:t>Defect detection &amp; Fixing: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/>
              <a:t>Defects </a:t>
            </a:r>
            <a:r>
              <a:rPr lang="en-US" sz="2400" dirty="0" smtClean="0"/>
              <a:t>detected through </a:t>
            </a:r>
            <a:r>
              <a:rPr lang="en-US" sz="2400" b="1" dirty="0" smtClean="0">
                <a:solidFill>
                  <a:srgbClr val="0000FF"/>
                </a:solidFill>
              </a:rPr>
              <a:t>WBT</a:t>
            </a:r>
            <a:r>
              <a:rPr lang="en-US" sz="2400" dirty="0" smtClean="0"/>
              <a:t> are </a:t>
            </a:r>
            <a:r>
              <a:rPr lang="en-US" sz="2400" dirty="0" smtClean="0">
                <a:solidFill>
                  <a:srgbClr val="0000FF"/>
                </a:solidFill>
              </a:rPr>
              <a:t>easier to fix </a:t>
            </a:r>
            <a:r>
              <a:rPr lang="en-US" sz="2400" dirty="0" smtClean="0"/>
              <a:t>than those through BBT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 </a:t>
            </a:r>
            <a:r>
              <a:rPr lang="en-US" sz="2400" b="1" dirty="0" smtClean="0">
                <a:solidFill>
                  <a:srgbClr val="0000FF"/>
                </a:solidFill>
              </a:rPr>
              <a:t>WBT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may miss certain types of defects </a:t>
            </a:r>
            <a:r>
              <a:rPr lang="en-US" sz="2400" dirty="0" smtClean="0"/>
              <a:t>(e.g., omission &amp; design problems) </a:t>
            </a:r>
            <a:r>
              <a:rPr lang="en-US" sz="2400" dirty="0" smtClean="0">
                <a:solidFill>
                  <a:srgbClr val="0000FF"/>
                </a:solidFill>
              </a:rPr>
              <a:t>which could be detected by </a:t>
            </a:r>
            <a:r>
              <a:rPr lang="en-US" sz="2400" b="1" dirty="0" smtClean="0">
                <a:solidFill>
                  <a:srgbClr val="0000FF"/>
                </a:solidFill>
              </a:rPr>
              <a:t>BBT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i="1" u="sng" dirty="0" smtClean="0">
                <a:solidFill>
                  <a:srgbClr val="0000FF"/>
                </a:solidFill>
              </a:rPr>
              <a:t>In general</a:t>
            </a:r>
            <a:r>
              <a:rPr lang="en-US" sz="2400" dirty="0" smtClean="0"/>
              <a:t>: </a:t>
            </a:r>
            <a:r>
              <a:rPr lang="en-US" sz="2400" b="1" dirty="0" smtClean="0"/>
              <a:t>BBT</a:t>
            </a:r>
            <a:r>
              <a:rPr lang="en-US" sz="2400" dirty="0" smtClean="0"/>
              <a:t> is effective in detecting &amp; fixing problems of interfaces &amp; interactions, </a:t>
            </a:r>
            <a:r>
              <a:rPr lang="en-US" sz="2400" i="1" dirty="0" smtClean="0">
                <a:solidFill>
                  <a:srgbClr val="0000FF"/>
                </a:solidFill>
              </a:rPr>
              <a:t>while</a:t>
            </a:r>
            <a:r>
              <a:rPr lang="en-US" sz="2400" dirty="0" smtClean="0"/>
              <a:t> </a:t>
            </a:r>
            <a:r>
              <a:rPr lang="en-US" sz="2400" b="1" dirty="0" smtClean="0"/>
              <a:t>WBT</a:t>
            </a:r>
            <a:r>
              <a:rPr lang="en-US" sz="2400" dirty="0" smtClean="0"/>
              <a:t> is effective for problems localized within a small unit</a:t>
            </a:r>
            <a:r>
              <a:rPr lang="en-US" sz="2400" dirty="0" smtClean="0"/>
              <a:t>. 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Comparing BBT with WBT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5131" y="2259876"/>
            <a:ext cx="8843554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sz="2800" u="sng" dirty="0" smtClean="0">
                <a:solidFill>
                  <a:srgbClr val="FF0000"/>
                </a:solidFill>
              </a:rPr>
              <a:t>Techniques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</a:p>
          <a:p>
            <a:pPr marL="274320" lvl="1" indent="-274320">
              <a:spcBef>
                <a:spcPts val="600"/>
              </a:spcBef>
              <a:defRPr/>
            </a:pPr>
            <a:r>
              <a:rPr lang="en-US" sz="2800" dirty="0" smtClean="0"/>
              <a:t>	</a:t>
            </a:r>
            <a:r>
              <a:rPr lang="en-US" sz="2800" b="1" dirty="0" smtClean="0">
                <a:sym typeface="Symbol"/>
              </a:rPr>
              <a:t>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smtClean="0"/>
              <a:t>A </a:t>
            </a:r>
            <a:r>
              <a:rPr lang="en-US" sz="2800" dirty="0" smtClean="0"/>
              <a:t>specific technique is </a:t>
            </a:r>
            <a:r>
              <a:rPr lang="en-US" sz="2800" b="1" dirty="0" smtClean="0"/>
              <a:t>BBT</a:t>
            </a:r>
            <a:r>
              <a:rPr lang="en-US" sz="2800" dirty="0" smtClean="0"/>
              <a:t> if </a:t>
            </a:r>
            <a:r>
              <a:rPr lang="en-US" sz="2800" dirty="0" smtClean="0">
                <a:solidFill>
                  <a:srgbClr val="0000FF"/>
                </a:solidFill>
              </a:rPr>
              <a:t>external functions </a:t>
            </a:r>
            <a:r>
              <a:rPr lang="en-US" sz="2800" dirty="0" smtClean="0"/>
              <a:t>are modeled</a:t>
            </a:r>
          </a:p>
          <a:p>
            <a:pPr marL="274320" lvl="1" indent="-274320">
              <a:spcBef>
                <a:spcPts val="600"/>
              </a:spcBef>
              <a:defRPr/>
            </a:pPr>
            <a:r>
              <a:rPr lang="en-US" sz="2800" dirty="0" smtClean="0"/>
              <a:t>	</a:t>
            </a:r>
            <a:r>
              <a:rPr lang="en-US" sz="2800" b="1" dirty="0" smtClean="0">
                <a:sym typeface="Symbol"/>
              </a:rPr>
              <a:t>  </a:t>
            </a:r>
            <a:r>
              <a:rPr lang="en-US" sz="2800" dirty="0" smtClean="0"/>
              <a:t>A </a:t>
            </a:r>
            <a:r>
              <a:rPr lang="en-US" sz="2800" dirty="0" smtClean="0"/>
              <a:t>specific technique is </a:t>
            </a:r>
            <a:r>
              <a:rPr lang="en-US" sz="2800" b="1" dirty="0" smtClean="0"/>
              <a:t>WBT</a:t>
            </a:r>
            <a:r>
              <a:rPr lang="en-US" sz="2800" dirty="0" smtClean="0"/>
              <a:t> if </a:t>
            </a:r>
            <a:r>
              <a:rPr lang="en-US" sz="2800" dirty="0" smtClean="0">
                <a:solidFill>
                  <a:srgbClr val="0000FF"/>
                </a:solidFill>
              </a:rPr>
              <a:t>internal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implementations</a:t>
            </a:r>
            <a:r>
              <a:rPr lang="en-US" sz="2800" dirty="0" smtClean="0"/>
              <a:t> are modeled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+mn-lt"/>
              </a:rPr>
              <a:t>Objectives and Outcomes</a:t>
            </a:r>
            <a:endParaRPr lang="en-US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341" y="2103123"/>
            <a:ext cx="83951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SzPct val="10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Objectives</a:t>
            </a:r>
            <a:r>
              <a:rPr lang="en-US" sz="2400" dirty="0" smtClean="0"/>
              <a:t>: To understand the difference between testing and debugging, to understand the key considerations in testing, to understand the difference between white-box testing and black-box testing, to understand the criteria when to stop testing in a software development project.</a:t>
            </a:r>
          </a:p>
          <a:p>
            <a:pPr marL="274320" indent="-274320">
              <a:spcBef>
                <a:spcPts val="600"/>
              </a:spcBef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Outcomes</a:t>
            </a:r>
            <a:r>
              <a:rPr lang="en-US" sz="2400" dirty="0" smtClean="0"/>
              <a:t>: Students are expected to be able to explain how testing is different from debugging, be able to distinguish between white-box and black-box testing, be able to explain the stopping criteria of testing in a </a:t>
            </a:r>
            <a:r>
              <a:rPr lang="en-US" sz="2400" dirty="0" smtClean="0"/>
              <a:t>software development project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>
                <a:latin typeface="+mn-lt"/>
              </a:rPr>
              <a:t>Comparing BBT with WBT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585" y="2205763"/>
            <a:ext cx="843527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u="sng" dirty="0" smtClean="0">
                <a:solidFill>
                  <a:srgbClr val="FF0000"/>
                </a:solidFill>
              </a:rPr>
              <a:t>Tester</a:t>
            </a:r>
            <a:r>
              <a:rPr lang="en-US" sz="2800" b="1" u="sng" dirty="0" smtClean="0">
                <a:solidFill>
                  <a:srgbClr val="FF0000"/>
                </a:solidFill>
              </a:rPr>
              <a:t>: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274320" lvl="1" indent="-274320">
              <a:spcBef>
                <a:spcPts val="600"/>
              </a:spcBef>
            </a:pPr>
            <a:r>
              <a:rPr lang="en-US" sz="2800" b="1" dirty="0" smtClean="0">
                <a:solidFill>
                  <a:srgbClr val="0000FF"/>
                </a:solidFill>
                <a:sym typeface="Symbol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</a:t>
            </a:r>
            <a:r>
              <a:rPr lang="en-US" sz="2400" b="1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BBT</a:t>
            </a:r>
            <a:r>
              <a:rPr lang="en-US" sz="2400" dirty="0" smtClean="0"/>
              <a:t> </a:t>
            </a:r>
            <a:r>
              <a:rPr lang="en-US" sz="2400" dirty="0" smtClean="0"/>
              <a:t>is typically performed by </a:t>
            </a:r>
            <a:r>
              <a:rPr lang="en-US" sz="2400" dirty="0" smtClean="0">
                <a:solidFill>
                  <a:srgbClr val="0000FF"/>
                </a:solidFill>
              </a:rPr>
              <a:t>dedicated professional </a:t>
            </a:r>
            <a:r>
              <a:rPr lang="en-US" sz="2400" b="1" dirty="0" smtClean="0">
                <a:solidFill>
                  <a:srgbClr val="0000FF"/>
                </a:solidFill>
              </a:rPr>
              <a:t>testers</a:t>
            </a:r>
            <a:r>
              <a:rPr lang="en-US" sz="2400" dirty="0" smtClean="0"/>
              <a:t>, </a:t>
            </a:r>
            <a:r>
              <a:rPr lang="en-US" sz="2400" dirty="0" smtClean="0"/>
              <a:t> </a:t>
            </a:r>
          </a:p>
          <a:p>
            <a:pPr marL="274320" lvl="1" indent="-274320">
              <a:spcBef>
                <a:spcPts val="600"/>
              </a:spcBef>
            </a:pPr>
            <a:r>
              <a:rPr lang="en-US" sz="2400" dirty="0" smtClean="0"/>
              <a:t> </a:t>
            </a:r>
            <a:r>
              <a:rPr lang="en-US" sz="2400" dirty="0" smtClean="0"/>
              <a:t>      and </a:t>
            </a:r>
            <a:r>
              <a:rPr lang="en-US" sz="2400" dirty="0" smtClean="0"/>
              <a:t>could also be performed by third-party personnel in a </a:t>
            </a:r>
            <a:endParaRPr lang="en-US" sz="2400" dirty="0" smtClean="0"/>
          </a:p>
          <a:p>
            <a:pPr marL="274320" lvl="1" indent="-274320">
              <a:spcBef>
                <a:spcPts val="600"/>
              </a:spcBef>
            </a:pPr>
            <a:r>
              <a:rPr lang="en-US" sz="2400" dirty="0" smtClean="0"/>
              <a:t> </a:t>
            </a:r>
            <a:r>
              <a:rPr lang="en-US" sz="2400" dirty="0" smtClean="0"/>
              <a:t>      setting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0000FF"/>
                </a:solidFill>
              </a:rPr>
              <a:t>IV&amp;V</a:t>
            </a:r>
          </a:p>
          <a:p>
            <a:pPr marL="274320" lvl="1" indent="-274320">
              <a:spcBef>
                <a:spcPts val="600"/>
              </a:spcBef>
            </a:pPr>
            <a:endParaRPr lang="en-US" sz="2400" b="1" dirty="0" smtClean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600"/>
              </a:spcBef>
            </a:pPr>
            <a:r>
              <a:rPr lang="en-US" sz="2400" b="1" dirty="0" smtClean="0">
                <a:solidFill>
                  <a:srgbClr val="0000FF"/>
                </a:solidFill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 </a:t>
            </a:r>
            <a:r>
              <a:rPr lang="en-US" sz="2400" b="1" dirty="0" smtClean="0">
                <a:solidFill>
                  <a:srgbClr val="0000FF"/>
                </a:solidFill>
              </a:rPr>
              <a:t>WBT</a:t>
            </a:r>
            <a:r>
              <a:rPr lang="en-US" sz="2400" dirty="0" smtClean="0"/>
              <a:t> </a:t>
            </a:r>
            <a:r>
              <a:rPr lang="en-US" sz="2400" dirty="0" smtClean="0"/>
              <a:t>is often performed by </a:t>
            </a:r>
            <a:r>
              <a:rPr lang="en-US" sz="2400" b="1" dirty="0" smtClean="0">
                <a:solidFill>
                  <a:srgbClr val="0000FF"/>
                </a:solidFill>
              </a:rPr>
              <a:t>developers</a:t>
            </a:r>
            <a:r>
              <a:rPr lang="en-US" sz="2400" dirty="0" smtClean="0"/>
              <a:t> </a:t>
            </a:r>
            <a:r>
              <a:rPr lang="en-US" sz="2400" dirty="0" smtClean="0"/>
              <a:t>(programmers) </a:t>
            </a:r>
          </a:p>
          <a:p>
            <a:pPr marL="274320" lvl="1" indent="-274320">
              <a:spcBef>
                <a:spcPts val="600"/>
              </a:spcBef>
            </a:pPr>
            <a:r>
              <a:rPr lang="en-US" sz="2400" dirty="0" smtClean="0"/>
              <a:t> </a:t>
            </a:r>
            <a:r>
              <a:rPr lang="en-US" sz="2400" dirty="0" smtClean="0"/>
              <a:t>        themselves  </a:t>
            </a:r>
          </a:p>
          <a:p>
            <a:pPr marL="274320" lvl="1" indent="-274320">
              <a:spcBef>
                <a:spcPts val="600"/>
              </a:spcBef>
            </a:pPr>
            <a:endParaRPr lang="en-US" sz="2400" dirty="0" smtClean="0"/>
          </a:p>
          <a:p>
            <a:pPr marL="274320" lvl="1" indent="-274320">
              <a:spcBef>
                <a:spcPts val="600"/>
              </a:spcBef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When to Stop Testing?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7648" y="2157271"/>
            <a:ext cx="8343836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Exit Criteria</a:t>
            </a:r>
          </a:p>
          <a:p>
            <a:pPr marL="274320" lvl="1" indent="-274320">
              <a:spcBef>
                <a:spcPts val="600"/>
              </a:spcBef>
            </a:pPr>
            <a:r>
              <a:rPr lang="en-US" sz="2800" dirty="0" smtClean="0"/>
              <a:t>	</a:t>
            </a:r>
            <a:r>
              <a:rPr lang="en-US" sz="2800" b="1" dirty="0" smtClean="0">
                <a:sym typeface="Symbol"/>
              </a:rPr>
              <a:t>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smtClean="0"/>
              <a:t>Not </a:t>
            </a:r>
            <a:r>
              <a:rPr lang="en-US" sz="2800" dirty="0" smtClean="0"/>
              <a:t>finding(any more) defects is </a:t>
            </a:r>
            <a:r>
              <a:rPr lang="en-US" sz="2800" b="1" dirty="0" smtClean="0">
                <a:solidFill>
                  <a:srgbClr val="FF0000"/>
                </a:solidFill>
              </a:rPr>
              <a:t>NOT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an appropriate </a:t>
            </a:r>
            <a:endParaRPr lang="en-US" sz="2800" dirty="0" smtClean="0"/>
          </a:p>
          <a:p>
            <a:pPr marL="274320" lvl="1" indent="-274320">
              <a:spcBef>
                <a:spcPts val="600"/>
              </a:spcBef>
            </a:pPr>
            <a:r>
              <a:rPr lang="en-US" sz="2800" dirty="0" smtClean="0"/>
              <a:t> </a:t>
            </a:r>
            <a:r>
              <a:rPr lang="en-US" sz="2800" dirty="0" smtClean="0"/>
              <a:t>      criteria </a:t>
            </a:r>
            <a:r>
              <a:rPr lang="en-US" sz="2800" dirty="0" smtClean="0"/>
              <a:t>to stop testing activities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Why?!</a:t>
            </a:r>
            <a:r>
              <a:rPr lang="en-US" sz="2800" dirty="0" smtClean="0">
                <a:solidFill>
                  <a:srgbClr val="FF0000"/>
                </a:solidFill>
              </a:rPr>
              <a:t>?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When to stop testing in a software development project?</a:t>
            </a:r>
            <a:endParaRPr lang="en-US" sz="2800" dirty="0" smtClean="0"/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/>
              <a:t>  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When to Stop Testing?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6837" y="2143000"/>
            <a:ext cx="8513653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b="1" u="sng" dirty="0" smtClean="0">
                <a:solidFill>
                  <a:srgbClr val="FF0000"/>
                </a:solidFill>
              </a:rPr>
              <a:t>Resource-based criteria</a:t>
            </a:r>
            <a:r>
              <a:rPr lang="en-US" sz="2000" dirty="0" smtClean="0">
                <a:solidFill>
                  <a:srgbClr val="FF0000"/>
                </a:solidFill>
              </a:rPr>
              <a:t>: </a:t>
            </a:r>
            <a:r>
              <a:rPr lang="en-US" sz="2000" dirty="0" smtClean="0"/>
              <a:t>A decision is made based on resource consumptions.</a:t>
            </a:r>
          </a:p>
          <a:p>
            <a:pPr marL="731520" lvl="2" indent="-274320">
              <a:spcBef>
                <a:spcPts val="600"/>
              </a:spcBef>
              <a:buBlip>
                <a:blip r:embed="rId2"/>
              </a:buBlip>
            </a:pPr>
            <a:r>
              <a:rPr lang="en-US" sz="2000" dirty="0" smtClean="0">
                <a:solidFill>
                  <a:srgbClr val="0000FF"/>
                </a:solidFill>
              </a:rPr>
              <a:t>Stop when you run out of time</a:t>
            </a:r>
          </a:p>
          <a:p>
            <a:pPr marL="731520" lvl="2" indent="-274320">
              <a:spcBef>
                <a:spcPts val="600"/>
              </a:spcBef>
              <a:buBlip>
                <a:blip r:embed="rId2"/>
              </a:buBlip>
            </a:pPr>
            <a:r>
              <a:rPr lang="en-US" sz="2000" dirty="0" smtClean="0">
                <a:solidFill>
                  <a:srgbClr val="0000FF"/>
                </a:solidFill>
              </a:rPr>
              <a:t>Stop when you run out of money</a:t>
            </a:r>
          </a:p>
          <a:p>
            <a:pPr marL="731520" lvl="2" indent="-274320">
              <a:spcBef>
                <a:spcPts val="600"/>
              </a:spcBef>
              <a:buFont typeface="Arial" charset="0"/>
              <a:buChar char="•"/>
            </a:pPr>
            <a:r>
              <a:rPr lang="en-US" sz="2000" dirty="0" smtClean="0"/>
              <a:t>Such criteria are irresponsible, as far as product quality is concerned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b="1" u="sng" dirty="0" smtClean="0">
                <a:solidFill>
                  <a:srgbClr val="FF0000"/>
                </a:solidFill>
              </a:rPr>
              <a:t>Quality-based criteria</a:t>
            </a:r>
            <a:r>
              <a:rPr lang="en-US" sz="2000" b="1" dirty="0" smtClean="0">
                <a:solidFill>
                  <a:srgbClr val="FF0000"/>
                </a:solidFill>
              </a:rPr>
              <a:t>:</a:t>
            </a:r>
          </a:p>
          <a:p>
            <a:pPr marL="731520" lvl="2" indent="-274320">
              <a:spcBef>
                <a:spcPts val="600"/>
              </a:spcBef>
              <a:buBlip>
                <a:blip r:embed="rId2"/>
              </a:buBlip>
            </a:pPr>
            <a:r>
              <a:rPr lang="en-US" sz="2000" dirty="0" smtClean="0">
                <a:solidFill>
                  <a:srgbClr val="0000FF"/>
                </a:solidFill>
              </a:rPr>
              <a:t>Stop when quality goals reached</a:t>
            </a:r>
          </a:p>
          <a:p>
            <a:pPr marL="1188720" lvl="4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Direct  quality measure: reliability</a:t>
            </a:r>
          </a:p>
          <a:p>
            <a:pPr marL="1645920" lvl="6" indent="-274320">
              <a:spcBef>
                <a:spcPts val="600"/>
              </a:spcBef>
            </a:pPr>
            <a:r>
              <a:rPr lang="en-US" sz="2000" dirty="0" smtClean="0">
                <a:sym typeface="Symbol"/>
              </a:rPr>
              <a:t> </a:t>
            </a:r>
            <a:r>
              <a:rPr lang="en-US" sz="2000" dirty="0" smtClean="0"/>
              <a:t>Resemble </a:t>
            </a:r>
            <a:r>
              <a:rPr lang="en-US" sz="2000" dirty="0" smtClean="0"/>
              <a:t>actual customer usages</a:t>
            </a:r>
          </a:p>
          <a:p>
            <a:pPr marL="1188720" lvl="4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Indirect quality measure: coverage</a:t>
            </a:r>
          </a:p>
          <a:p>
            <a:pPr marL="731520" lvl="2" indent="-274320">
              <a:spcBef>
                <a:spcPts val="600"/>
              </a:spcBef>
              <a:buBlip>
                <a:blip r:embed="rId2"/>
              </a:buBlip>
            </a:pPr>
            <a:r>
              <a:rPr lang="en-US" sz="2000" b="1" dirty="0" smtClean="0">
                <a:solidFill>
                  <a:srgbClr val="0000FF"/>
                </a:solidFill>
              </a:rPr>
              <a:t>Other surrogate: </a:t>
            </a:r>
            <a:r>
              <a:rPr lang="en-US" sz="2000" dirty="0" smtClean="0">
                <a:solidFill>
                  <a:srgbClr val="0000FF"/>
                </a:solidFill>
              </a:rPr>
              <a:t>Activity completion (“stop when you complete planned test activities</a:t>
            </a:r>
            <a:r>
              <a:rPr lang="en-US" sz="2000" dirty="0" smtClean="0">
                <a:solidFill>
                  <a:srgbClr val="0000FF"/>
                </a:solidFill>
              </a:rPr>
              <a:t>”) 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623351" y="1681918"/>
            <a:ext cx="7895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sz="2000" i="1" dirty="0" smtClean="0"/>
              <a:t>Software Quality Engineering: Testing, Quality Assurance and Quantifiable Improvement</a:t>
            </a:r>
            <a:r>
              <a:rPr lang="en-US" sz="2000" dirty="0" smtClean="0"/>
              <a:t>, by Jeff </a:t>
            </a:r>
            <a:r>
              <a:rPr lang="en-US" sz="2000" dirty="0" err="1" smtClean="0"/>
              <a:t>Tian</a:t>
            </a:r>
            <a:r>
              <a:rPr lang="en-US" sz="2000" dirty="0" smtClean="0"/>
              <a:t> </a:t>
            </a:r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3382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B69590A-0F27-460B-8CF7-B418C91383C5}"/>
              </a:ext>
            </a:extLst>
          </p:cNvPr>
          <p:cNvSpPr txBox="1"/>
          <p:nvPr/>
        </p:nvSpPr>
        <p:spPr>
          <a:xfrm>
            <a:off x="623351" y="1681918"/>
            <a:ext cx="78950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Software Testing and Quality Assurance: Theory and Practice</a:t>
            </a:r>
            <a:r>
              <a:rPr lang="en-US" sz="2000" dirty="0" smtClean="0"/>
              <a:t>, by </a:t>
            </a:r>
            <a:r>
              <a:rPr lang="en-US" sz="2000" dirty="0" err="1" smtClean="0"/>
              <a:t>Kshirasagar</a:t>
            </a:r>
            <a:r>
              <a:rPr lang="en-US" sz="2000" dirty="0" smtClean="0"/>
              <a:t> </a:t>
            </a:r>
            <a:r>
              <a:rPr lang="en-US" sz="2000" dirty="0" err="1" smtClean="0"/>
              <a:t>Naik</a:t>
            </a:r>
            <a:r>
              <a:rPr lang="en-US" sz="2000" dirty="0" smtClean="0"/>
              <a:t>, </a:t>
            </a:r>
            <a:r>
              <a:rPr lang="en-US" sz="2000" dirty="0" err="1" smtClean="0"/>
              <a:t>Priyadarshi</a:t>
            </a:r>
            <a:r>
              <a:rPr lang="en-US" sz="2000" dirty="0" smtClean="0"/>
              <a:t> </a:t>
            </a:r>
            <a:r>
              <a:rPr lang="en-US" sz="2000" dirty="0" err="1" smtClean="0"/>
              <a:t>Tripathy</a:t>
            </a:r>
            <a:endParaRPr lang="en-US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Software Quality Assurance: From Theory to Implementation</a:t>
            </a:r>
            <a:r>
              <a:rPr lang="en-US" sz="2000" dirty="0" smtClean="0"/>
              <a:t>, by Daniel </a:t>
            </a:r>
            <a:r>
              <a:rPr lang="en-US" sz="2000" dirty="0" err="1" smtClean="0"/>
              <a:t>Galin</a:t>
            </a:r>
            <a:endParaRPr lang="en-US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Software Testing and Continuous Quality Improvement</a:t>
            </a:r>
            <a:r>
              <a:rPr lang="en-US" sz="2000" dirty="0" smtClean="0"/>
              <a:t>, by William E. Lewis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The Art of Software Testing</a:t>
            </a:r>
            <a:r>
              <a:rPr lang="en-US" sz="2000" dirty="0" smtClean="0"/>
              <a:t>, by </a:t>
            </a:r>
            <a:r>
              <a:rPr lang="en-US" sz="2000" dirty="0" err="1" smtClean="0"/>
              <a:t>Glenford</a:t>
            </a:r>
            <a:r>
              <a:rPr lang="en-US" sz="2000" dirty="0" smtClean="0"/>
              <a:t> J. Myers, Corey Sandler and Tom </a:t>
            </a:r>
            <a:r>
              <a:rPr lang="en-US" sz="2000" dirty="0" err="1" smtClean="0"/>
              <a:t>Badgett</a:t>
            </a:r>
            <a:endParaRPr lang="en-US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Software Testing Fundamentals: Methods and Metrics </a:t>
            </a:r>
            <a:r>
              <a:rPr lang="en-US" sz="2000" dirty="0" smtClean="0"/>
              <a:t>by </a:t>
            </a:r>
            <a:r>
              <a:rPr lang="en-US" sz="2000" dirty="0" err="1" smtClean="0"/>
              <a:t>Marnie</a:t>
            </a:r>
            <a:r>
              <a:rPr lang="en-US" sz="2000" dirty="0" smtClean="0"/>
              <a:t> L. Hutcheson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24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+mn-lt"/>
              </a:rPr>
              <a:t>Testing vs. Debugging</a:t>
            </a:r>
            <a:endParaRPr lang="en-US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73787C8-8990-4123-822A-0510525CCC2F}"/>
              </a:ext>
            </a:extLst>
          </p:cNvPr>
          <p:cNvSpPr/>
          <p:nvPr/>
        </p:nvSpPr>
        <p:spPr>
          <a:xfrm>
            <a:off x="259571" y="2131150"/>
            <a:ext cx="8531729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Debugging and testing are different</a:t>
            </a:r>
            <a:r>
              <a:rPr lang="en-US" sz="2400" dirty="0" smtClean="0"/>
              <a:t>. Dynamic testing can show failures that are caused by defects. Debugging is the development activity that finds, analyses and removes the cause of the failure.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u="sng" dirty="0" smtClean="0">
                <a:solidFill>
                  <a:srgbClr val="0000FF"/>
                </a:solidFill>
              </a:rPr>
              <a:t>Test and re-test </a:t>
            </a:r>
            <a:r>
              <a:rPr lang="en-US" sz="2400" dirty="0" smtClean="0">
                <a:solidFill>
                  <a:srgbClr val="0000FF"/>
                </a:solidFill>
              </a:rPr>
              <a:t>are </a:t>
            </a:r>
            <a:r>
              <a:rPr lang="en-US" sz="2400" u="sng" dirty="0" smtClean="0">
                <a:solidFill>
                  <a:srgbClr val="0000FF"/>
                </a:solidFill>
              </a:rPr>
              <a:t>test activities 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000" dirty="0" smtClean="0"/>
              <a:t>Testing shows system failures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000" b="1" dirty="0" smtClean="0">
                <a:sym typeface="Symbol"/>
              </a:rPr>
              <a:t> </a:t>
            </a:r>
            <a:r>
              <a:rPr lang="en-US" sz="2000" dirty="0" smtClean="0"/>
              <a:t>Re-testing proves, that the defect has been corrected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u="sng" dirty="0" smtClean="0">
                <a:solidFill>
                  <a:srgbClr val="0000FF"/>
                </a:solidFill>
              </a:rPr>
              <a:t>Debugging and correcting defects </a:t>
            </a:r>
            <a:r>
              <a:rPr lang="en-US" sz="2400" dirty="0" smtClean="0">
                <a:solidFill>
                  <a:srgbClr val="0000FF"/>
                </a:solidFill>
              </a:rPr>
              <a:t>are </a:t>
            </a:r>
            <a:r>
              <a:rPr lang="en-US" sz="2400" u="sng" dirty="0" smtClean="0">
                <a:solidFill>
                  <a:srgbClr val="0000FF"/>
                </a:solidFill>
              </a:rPr>
              <a:t>developer activities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 </a:t>
            </a:r>
            <a:r>
              <a:rPr lang="en-US" sz="2000" dirty="0" smtClean="0"/>
              <a:t>Through debugging, developers can reproduce failures, investigate the state of programs and find the corresponding defect in order to correct it. </a:t>
            </a:r>
          </a:p>
        </p:txBody>
      </p:sp>
    </p:spTree>
    <p:extLst>
      <p:ext uri="{BB962C8B-B14F-4D97-AF65-F5344CB8AC3E}">
        <p14:creationId xmlns:p14="http://schemas.microsoft.com/office/powerpoint/2010/main" xmlns="" val="370044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+mn-lt"/>
              </a:rPr>
              <a:t>Testing vs. Debugging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D7A12D-1358-4D76-9389-93FC35277C05}"/>
              </a:ext>
            </a:extLst>
          </p:cNvPr>
          <p:cNvSpPr txBox="1">
            <a:spLocks/>
          </p:cNvSpPr>
          <p:nvPr/>
        </p:nvSpPr>
        <p:spPr>
          <a:xfrm>
            <a:off x="803787" y="2524484"/>
            <a:ext cx="1371600" cy="685800"/>
          </a:xfrm>
          <a:prstGeom prst="rect">
            <a:avLst/>
          </a:prstGeom>
          <a:solidFill>
            <a:srgbClr val="99FF6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charset="0"/>
              <a:buNone/>
              <a:defRPr/>
            </a:pPr>
            <a:r>
              <a:rPr lang="en-US" sz="2200" b="1">
                <a:solidFill>
                  <a:schemeClr val="tx1"/>
                </a:solidFill>
              </a:rPr>
              <a:t>Test 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A7130DF-3B9F-4D43-B841-B917BF94F416}"/>
              </a:ext>
            </a:extLst>
          </p:cNvPr>
          <p:cNvSpPr/>
          <p:nvPr/>
        </p:nvSpPr>
        <p:spPr>
          <a:xfrm>
            <a:off x="2708787" y="2524484"/>
            <a:ext cx="1524000" cy="685800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tx1"/>
                </a:solidFill>
              </a:rPr>
              <a:t>Debugging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070D800-6216-4934-B1EB-DFAC762951D8}"/>
              </a:ext>
            </a:extLst>
          </p:cNvPr>
          <p:cNvSpPr/>
          <p:nvPr/>
        </p:nvSpPr>
        <p:spPr>
          <a:xfrm>
            <a:off x="4689987" y="2524484"/>
            <a:ext cx="1447800" cy="685800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tx1"/>
                </a:solidFill>
              </a:rPr>
              <a:t>Correcting Defects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DD67435-E91A-4F2E-A1D1-9A1645A06D25}"/>
              </a:ext>
            </a:extLst>
          </p:cNvPr>
          <p:cNvSpPr/>
          <p:nvPr/>
        </p:nvSpPr>
        <p:spPr>
          <a:xfrm>
            <a:off x="6594987" y="2524484"/>
            <a:ext cx="1447800" cy="685800"/>
          </a:xfrm>
          <a:prstGeom prst="rect">
            <a:avLst/>
          </a:prstGeom>
          <a:solidFill>
            <a:srgbClr val="99FF6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tx1"/>
                </a:solidFill>
              </a:rPr>
              <a:t>Re-test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E5338375-936D-4007-BF21-D46F494B81AA}"/>
              </a:ext>
            </a:extLst>
          </p:cNvPr>
          <p:cNvCxnSpPr/>
          <p:nvPr/>
        </p:nvCxnSpPr>
        <p:spPr>
          <a:xfrm>
            <a:off x="2175387" y="2829284"/>
            <a:ext cx="533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E16F9C08-D2C6-49DC-BEB3-4AA52D4FA487}"/>
              </a:ext>
            </a:extLst>
          </p:cNvPr>
          <p:cNvCxnSpPr/>
          <p:nvPr/>
        </p:nvCxnSpPr>
        <p:spPr>
          <a:xfrm>
            <a:off x="4232787" y="2829284"/>
            <a:ext cx="457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4A3C868D-9EA7-4463-89BA-F7C3E42F9518}"/>
              </a:ext>
            </a:extLst>
          </p:cNvPr>
          <p:cNvCxnSpPr/>
          <p:nvPr/>
        </p:nvCxnSpPr>
        <p:spPr>
          <a:xfrm>
            <a:off x="6137787" y="2829284"/>
            <a:ext cx="457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xmlns="" id="{F29CA061-E5FF-46CC-8D67-FFB1B62B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787" y="3734972"/>
            <a:ext cx="6477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 Test and re-test are </a:t>
            </a:r>
            <a:r>
              <a:rPr lang="en-US" sz="2400" b="1" i="1" u="sng" dirty="0">
                <a:solidFill>
                  <a:srgbClr val="00B050"/>
                </a:solidFill>
              </a:rPr>
              <a:t>test</a:t>
            </a:r>
            <a:r>
              <a:rPr lang="en-US" sz="2400" i="1" u="sng" dirty="0">
                <a:solidFill>
                  <a:srgbClr val="00B050"/>
                </a:solidFill>
              </a:rPr>
              <a:t> </a:t>
            </a:r>
            <a:r>
              <a:rPr lang="en-US" sz="2400" b="1" i="1" u="sng" dirty="0" smtClean="0">
                <a:solidFill>
                  <a:srgbClr val="00B050"/>
                </a:solidFill>
              </a:rPr>
              <a:t>activities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 Test &amp; Re-test </a:t>
            </a:r>
            <a:r>
              <a:rPr lang="en-US" sz="2400" dirty="0" smtClean="0">
                <a:sym typeface="Wingdings" pitchFamily="2" charset="2"/>
              </a:rPr>
              <a:t>==&gt; done by </a:t>
            </a:r>
            <a:r>
              <a:rPr lang="en-US" sz="2400" b="1" dirty="0" smtClean="0">
                <a:sym typeface="Wingdings" pitchFamily="2" charset="2"/>
              </a:rPr>
              <a:t>Tester</a:t>
            </a:r>
            <a:r>
              <a:rPr lang="en-US" sz="2400" dirty="0" smtClean="0">
                <a:sym typeface="Wingdings" pitchFamily="2" charset="2"/>
              </a:rPr>
              <a:t> (Test Engineer)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xmlns="" id="{0300F5A5-9B2E-40C7-B079-3BF12301A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787" y="4997717"/>
            <a:ext cx="815657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Font typeface="Arial" charset="0"/>
              <a:buChar char="•"/>
            </a:pPr>
            <a:r>
              <a:rPr lang="en-US" sz="2200" b="1" dirty="0">
                <a:solidFill>
                  <a:srgbClr val="CC00CC"/>
                </a:solidFill>
              </a:rPr>
              <a:t>  </a:t>
            </a:r>
            <a:r>
              <a:rPr lang="en-US" sz="2200" b="1" dirty="0">
                <a:solidFill>
                  <a:srgbClr val="FF0000"/>
                </a:solidFill>
              </a:rPr>
              <a:t>Debugging and correcting defects are </a:t>
            </a:r>
            <a:r>
              <a:rPr lang="en-US" sz="2200" b="1" i="1" u="sng" dirty="0">
                <a:solidFill>
                  <a:srgbClr val="FF0000"/>
                </a:solidFill>
              </a:rPr>
              <a:t>developer </a:t>
            </a:r>
            <a:r>
              <a:rPr lang="en-US" sz="2200" b="1" i="1" u="sng" dirty="0" smtClean="0">
                <a:solidFill>
                  <a:srgbClr val="FF0000"/>
                </a:solidFill>
              </a:rPr>
              <a:t>activities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 Debugging &amp; correcting defect/bug </a:t>
            </a:r>
            <a:r>
              <a:rPr lang="en-US" sz="2200" dirty="0" smtClean="0">
                <a:sym typeface="Wingdings" pitchFamily="2" charset="2"/>
              </a:rPr>
              <a:t>==&gt; done by </a:t>
            </a:r>
            <a:r>
              <a:rPr lang="en-US" sz="2200" b="1" dirty="0" smtClean="0">
                <a:sym typeface="Wingdings" pitchFamily="2" charset="2"/>
              </a:rPr>
              <a:t>programmer</a:t>
            </a:r>
          </a:p>
          <a:p>
            <a:pPr>
              <a:buClr>
                <a:srgbClr val="FF0000"/>
              </a:buClr>
            </a:pPr>
            <a:r>
              <a:rPr lang="en-US" sz="2200" b="1" i="1" u="sng" dirty="0" smtClean="0">
                <a:solidFill>
                  <a:srgbClr val="FF0000"/>
                </a:solidFill>
              </a:rPr>
              <a:t> </a:t>
            </a:r>
            <a:endParaRPr lang="en-US" sz="22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939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79635"/>
            <a:ext cx="7808976" cy="108813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+mn-lt"/>
              </a:rPr>
              <a:t>Roles &amp; Responsibilities:</a:t>
            </a:r>
            <a:br>
              <a:rPr lang="en-US" sz="3600" dirty="0" smtClean="0">
                <a:latin typeface="+mn-lt"/>
              </a:rPr>
            </a:br>
            <a:r>
              <a:rPr lang="en-US" sz="3600" dirty="0" smtClean="0">
                <a:latin typeface="+mn-lt"/>
              </a:rPr>
              <a:t> </a:t>
            </a:r>
            <a:r>
              <a:rPr lang="en-US" sz="3600" b="1" dirty="0" smtClean="0">
                <a:latin typeface="+mn-lt"/>
              </a:rPr>
              <a:t>Developer</a:t>
            </a:r>
            <a:r>
              <a:rPr lang="en-US" sz="3600" dirty="0" smtClean="0">
                <a:latin typeface="+mn-lt"/>
              </a:rPr>
              <a:t> and </a:t>
            </a:r>
            <a:r>
              <a:rPr lang="en-US" sz="3600" b="1" dirty="0" smtClean="0">
                <a:latin typeface="+mn-lt"/>
              </a:rPr>
              <a:t>Tester</a:t>
            </a:r>
            <a:endParaRPr lang="en-US" sz="36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647" y="2209922"/>
            <a:ext cx="3941656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Developer Role</a:t>
            </a:r>
          </a:p>
          <a:p>
            <a:r>
              <a:rPr lang="en-US" b="1" dirty="0" smtClean="0">
                <a:sym typeface="Symbol"/>
              </a:rPr>
              <a:t></a:t>
            </a:r>
            <a:r>
              <a:rPr lang="en-US" dirty="0" smtClean="0">
                <a:sym typeface="Symbol"/>
              </a:rPr>
              <a:t> </a:t>
            </a:r>
            <a:r>
              <a:rPr lang="en-US" sz="2000" dirty="0" smtClean="0"/>
              <a:t>Implements requirements</a:t>
            </a:r>
          </a:p>
          <a:p>
            <a:r>
              <a:rPr lang="en-US" sz="2000" b="1" dirty="0" smtClean="0">
                <a:sym typeface="Symbol"/>
              </a:rPr>
              <a:t> </a:t>
            </a:r>
            <a:r>
              <a:rPr lang="en-US" sz="2000" dirty="0" smtClean="0"/>
              <a:t>Develops structures</a:t>
            </a:r>
          </a:p>
          <a:p>
            <a:r>
              <a:rPr lang="en-US" sz="2000" b="1" dirty="0" smtClean="0">
                <a:sym typeface="Symbol"/>
              </a:rPr>
              <a:t> </a:t>
            </a:r>
            <a:r>
              <a:rPr lang="en-US" sz="2000" dirty="0" smtClean="0"/>
              <a:t>Designs &amp; programs the software</a:t>
            </a:r>
          </a:p>
          <a:p>
            <a:pPr>
              <a:buFont typeface="Symbol"/>
              <a:buChar char="-"/>
            </a:pPr>
            <a:r>
              <a:rPr lang="en-US" sz="2000" dirty="0" smtClean="0"/>
              <a:t>Creating </a:t>
            </a:r>
            <a:r>
              <a:rPr lang="en-US" sz="2000" dirty="0" smtClean="0"/>
              <a:t>a product is his </a:t>
            </a:r>
            <a:r>
              <a:rPr lang="en-US" sz="2000" dirty="0" smtClean="0"/>
              <a:t>success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06683" y="2142306"/>
            <a:ext cx="4453207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Tester Role</a:t>
            </a:r>
          </a:p>
          <a:p>
            <a:r>
              <a:rPr lang="en-US" b="1" dirty="0" smtClean="0">
                <a:sym typeface="Symbol"/>
              </a:rPr>
              <a:t> </a:t>
            </a:r>
            <a:r>
              <a:rPr lang="en-US" dirty="0" smtClean="0"/>
              <a:t>Plans testing activities</a:t>
            </a:r>
          </a:p>
          <a:p>
            <a:r>
              <a:rPr lang="en-US" b="1" dirty="0" smtClean="0">
                <a:sym typeface="Symbol"/>
              </a:rPr>
              <a:t> </a:t>
            </a:r>
            <a:r>
              <a:rPr lang="en-US" dirty="0" smtClean="0"/>
              <a:t>Design test cases &amp; executes test cases</a:t>
            </a:r>
          </a:p>
          <a:p>
            <a:r>
              <a:rPr lang="en-US" b="1" dirty="0" smtClean="0">
                <a:sym typeface="Symbol"/>
              </a:rPr>
              <a:t> </a:t>
            </a:r>
            <a:r>
              <a:rPr lang="en-US" dirty="0" smtClean="0"/>
              <a:t>Is concerned </a:t>
            </a:r>
            <a:r>
              <a:rPr lang="en-US" i="1" dirty="0" smtClean="0"/>
              <a:t>only with </a:t>
            </a:r>
            <a:r>
              <a:rPr lang="en-US" dirty="0" smtClean="0"/>
              <a:t>finding defects</a:t>
            </a:r>
          </a:p>
          <a:p>
            <a:r>
              <a:rPr lang="en-US" b="1" dirty="0" smtClean="0">
                <a:sym typeface="Symbol"/>
              </a:rPr>
              <a:t> </a:t>
            </a:r>
            <a:r>
              <a:rPr lang="en-US" dirty="0" smtClean="0"/>
              <a:t>Finding an error made by a developer is his </a:t>
            </a:r>
          </a:p>
          <a:p>
            <a:r>
              <a:rPr lang="en-US" dirty="0" smtClean="0"/>
              <a:t>    success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7378" y="4153603"/>
            <a:ext cx="8672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0000FF"/>
                </a:solidFill>
              </a:rPr>
              <a:t>Perception</a:t>
            </a:r>
            <a:r>
              <a:rPr lang="en-US" sz="2400" b="1" dirty="0" smtClean="0">
                <a:solidFill>
                  <a:srgbClr val="0000FF"/>
                </a:solidFill>
              </a:rPr>
              <a:t>: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 Developers </a:t>
            </a:r>
            <a:r>
              <a:rPr lang="en-US" sz="2000" dirty="0" smtClean="0">
                <a:solidFill>
                  <a:srgbClr val="0000FF"/>
                </a:solidFill>
              </a:rPr>
              <a:t>are constructive!</a:t>
            </a:r>
            <a:r>
              <a:rPr lang="en-US" sz="2000" dirty="0" smtClean="0"/>
              <a:t>			</a:t>
            </a:r>
            <a:r>
              <a:rPr lang="en-US" sz="2000" dirty="0" smtClean="0"/>
              <a:t>      </a:t>
            </a:r>
            <a:r>
              <a:rPr lang="en-US" sz="2000" dirty="0" smtClean="0">
                <a:solidFill>
                  <a:srgbClr val="0000FF"/>
                </a:solidFill>
              </a:rPr>
              <a:t>Testers </a:t>
            </a:r>
            <a:r>
              <a:rPr lang="en-US" sz="2000" dirty="0" smtClean="0">
                <a:solidFill>
                  <a:srgbClr val="0000FF"/>
                </a:solidFill>
              </a:rPr>
              <a:t>are destructive!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Wrong!</a:t>
            </a:r>
          </a:p>
          <a:p>
            <a:pPr algn="ctr"/>
            <a:r>
              <a:rPr lang="en-US" sz="2400" dirty="0" smtClean="0"/>
              <a:t>Testing is a constructive activity as well,</a:t>
            </a:r>
          </a:p>
          <a:p>
            <a:pPr algn="ctr"/>
            <a:r>
              <a:rPr lang="en-US" sz="2400" dirty="0" smtClean="0"/>
              <a:t>It aims at eliminating defects from a product!                                                                                                                                       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+mn-lt"/>
              </a:rPr>
              <a:t>Testing &amp; QA alternatives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774" y="2021865"/>
            <a:ext cx="8539779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Defect &amp; QA: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000" b="1" dirty="0" smtClean="0">
                <a:solidFill>
                  <a:srgbClr val="0000FF"/>
                </a:solidFill>
                <a:sym typeface="Symbol"/>
              </a:rPr>
              <a:t></a:t>
            </a:r>
            <a:r>
              <a:rPr lang="en-US" sz="20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Defect</a:t>
            </a:r>
            <a:r>
              <a:rPr lang="en-US" sz="2000" dirty="0" smtClean="0"/>
              <a:t>: ==&gt; </a:t>
            </a:r>
            <a:r>
              <a:rPr lang="en-US" sz="2000" dirty="0" smtClean="0">
                <a:solidFill>
                  <a:srgbClr val="0000FF"/>
                </a:solidFill>
              </a:rPr>
              <a:t>error/fault/failure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000" b="1" dirty="0" smtClean="0">
                <a:sym typeface="Symbol"/>
              </a:rPr>
              <a:t> </a:t>
            </a:r>
            <a:r>
              <a:rPr lang="en-US" sz="2000" dirty="0" smtClean="0"/>
              <a:t>Defect prevention/removal/containment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000" b="1" dirty="0" smtClean="0">
                <a:sym typeface="Symbol"/>
              </a:rPr>
              <a:t> </a:t>
            </a:r>
            <a:r>
              <a:rPr lang="en-US" sz="2000" dirty="0" smtClean="0"/>
              <a:t>Map to major QA activities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Defect prevention: 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000" b="1" dirty="0" smtClean="0">
                <a:sym typeface="Symbol"/>
              </a:rPr>
              <a:t> </a:t>
            </a:r>
            <a:r>
              <a:rPr lang="en-US" sz="2000" dirty="0" smtClean="0"/>
              <a:t>Error blocking &amp; error source removal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Defect removal: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000" b="1" dirty="0" smtClean="0">
                <a:sym typeface="Symbol"/>
              </a:rPr>
              <a:t> </a:t>
            </a:r>
            <a:r>
              <a:rPr lang="en-US" sz="2000" dirty="0" smtClean="0"/>
              <a:t>Testing, Inspection, Walkthrough etc.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Defect containment: 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000" b="1" dirty="0" smtClean="0">
                <a:sym typeface="Symbol"/>
              </a:rPr>
              <a:t> </a:t>
            </a:r>
            <a:r>
              <a:rPr lang="en-US" sz="2000" dirty="0" smtClean="0"/>
              <a:t>Fault tolerance &amp; failure containment ( safety assurance)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QA and Testing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8190" y="2202004"/>
            <a:ext cx="8530046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Testing as part of QA: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Activities focus on testing phase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QA/testing in Waterfall and  V-models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One of the most important parts of QA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Defect removal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 marL="731520" lvl="2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+mn-lt"/>
              </a:rPr>
              <a:t>Testing: Key Questions </a:t>
            </a:r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0711" y="2207623"/>
            <a:ext cx="8565905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sz="2400" b="1" dirty="0" smtClean="0"/>
              <a:t>WHY</a:t>
            </a:r>
            <a:r>
              <a:rPr lang="en-US" sz="2400" dirty="0" smtClean="0"/>
              <a:t>:    Quality demonstration </a:t>
            </a:r>
            <a:r>
              <a:rPr lang="en-US" sz="2400" i="1" dirty="0" smtClean="0"/>
              <a:t>vs</a:t>
            </a:r>
            <a:r>
              <a:rPr lang="en-US" sz="2400" dirty="0" smtClean="0"/>
              <a:t>. defect detection &amp; removal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  <a:defRPr/>
            </a:pPr>
            <a:endParaRPr lang="en-US" sz="2400" dirty="0" smtClean="0"/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sz="2400" b="1" dirty="0" smtClean="0"/>
              <a:t>HOW</a:t>
            </a:r>
            <a:r>
              <a:rPr lang="en-US" sz="2400" dirty="0" smtClean="0"/>
              <a:t>:   Techniques/activities/process/etc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274320" indent="-274320" algn="just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sz="2400" b="1" dirty="0" smtClean="0"/>
              <a:t>VIEW</a:t>
            </a:r>
            <a:r>
              <a:rPr lang="en-US" sz="2400" dirty="0" smtClean="0"/>
              <a:t>:    </a:t>
            </a:r>
            <a:r>
              <a:rPr lang="en-US" sz="2400" dirty="0" smtClean="0">
                <a:solidFill>
                  <a:srgbClr val="0000FF"/>
                </a:solidFill>
              </a:rPr>
              <a:t>Functional/external/black-box </a:t>
            </a:r>
          </a:p>
          <a:p>
            <a:pPr marL="274320" indent="-274320" algn="just">
              <a:spcBef>
                <a:spcPts val="600"/>
              </a:spcBef>
              <a:defRPr/>
            </a:pPr>
            <a:r>
              <a:rPr lang="en-US" sz="2400" dirty="0" smtClean="0">
                <a:solidFill>
                  <a:srgbClr val="C00000"/>
                </a:solidFill>
              </a:rPr>
              <a:t>		      	 </a:t>
            </a:r>
            <a:r>
              <a:rPr lang="en-US" sz="2400" b="1" i="1" dirty="0" smtClean="0">
                <a:solidFill>
                  <a:srgbClr val="FF0000"/>
                </a:solidFill>
              </a:rPr>
              <a:t>vs</a:t>
            </a:r>
            <a:r>
              <a:rPr lang="en-US" sz="2400" i="1" dirty="0" smtClean="0">
                <a:solidFill>
                  <a:srgbClr val="FF0000"/>
                </a:solidFill>
              </a:rPr>
              <a:t>. </a:t>
            </a:r>
          </a:p>
          <a:p>
            <a:pPr marL="274320" indent="-274320" algn="just">
              <a:spcBef>
                <a:spcPts val="600"/>
              </a:spcBef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		      Structural/internal/white-box</a:t>
            </a:r>
          </a:p>
          <a:p>
            <a:pPr marL="274320" indent="-274320" algn="just">
              <a:spcBef>
                <a:spcPts val="600"/>
              </a:spcBef>
              <a:defRPr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274320" indent="-274320" algn="just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sz="2400" b="1" dirty="0" smtClean="0"/>
              <a:t>EXIT</a:t>
            </a:r>
            <a:r>
              <a:rPr lang="en-US" sz="2400" dirty="0" smtClean="0"/>
              <a:t>:    </a:t>
            </a:r>
            <a:r>
              <a:rPr lang="en-US" sz="2400" dirty="0" smtClean="0">
                <a:solidFill>
                  <a:srgbClr val="0000FF"/>
                </a:solidFill>
              </a:rPr>
              <a:t>Coverage</a:t>
            </a:r>
            <a:r>
              <a:rPr lang="en-US" sz="2400" dirty="0" smtClean="0"/>
              <a:t> </a:t>
            </a:r>
            <a:r>
              <a:rPr lang="en-US" sz="2400" b="1" i="1" dirty="0" smtClean="0">
                <a:solidFill>
                  <a:srgbClr val="FF0000"/>
                </a:solidFill>
              </a:rPr>
              <a:t>vs</a:t>
            </a:r>
            <a:r>
              <a:rPr lang="en-US" sz="2400" i="1" dirty="0" smtClean="0">
                <a:solidFill>
                  <a:srgbClr val="FF0000"/>
                </a:solidFill>
              </a:rPr>
              <a:t>.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Usage-based 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1599</Words>
  <Application>Microsoft Office PowerPoint</Application>
  <PresentationFormat>On-screen Show (4:3)</PresentationFormat>
  <Paragraphs>277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Spectrum</vt:lpstr>
      <vt:lpstr>Testing Overview (cont.)</vt:lpstr>
      <vt:lpstr>Lecture Outline</vt:lpstr>
      <vt:lpstr>Objectives and Outcomes</vt:lpstr>
      <vt:lpstr>Testing vs. Debugging</vt:lpstr>
      <vt:lpstr>Testing vs. Debugging</vt:lpstr>
      <vt:lpstr>Roles &amp; Responsibilities:  Developer and Tester</vt:lpstr>
      <vt:lpstr>Testing &amp; QA alternatives</vt:lpstr>
      <vt:lpstr>QA and Testing</vt:lpstr>
      <vt:lpstr>Testing: Key Questions </vt:lpstr>
      <vt:lpstr> Testing: Why?</vt:lpstr>
      <vt:lpstr>Testing: Why?</vt:lpstr>
      <vt:lpstr>Testing: Why?</vt:lpstr>
      <vt:lpstr>Testing: How</vt:lpstr>
      <vt:lpstr>Generic Testing Process</vt:lpstr>
      <vt:lpstr>Activities in Generic Testing Process </vt:lpstr>
      <vt:lpstr>1) Test Planning and Preparation</vt:lpstr>
      <vt:lpstr>2) Test Execution</vt:lpstr>
      <vt:lpstr>3) Test Analysis and Follow-up</vt:lpstr>
      <vt:lpstr>Testing: How?</vt:lpstr>
      <vt:lpstr>Functional vs. Structural Testing</vt:lpstr>
      <vt:lpstr>Functional vs. Structural Testing</vt:lpstr>
      <vt:lpstr>Black-Box vs. White-Box View</vt:lpstr>
      <vt:lpstr>White-Box Testing</vt:lpstr>
      <vt:lpstr>Black-Box Testing</vt:lpstr>
      <vt:lpstr>Comparing BBT with WBT </vt:lpstr>
      <vt:lpstr>Comparing BBT with WBT </vt:lpstr>
      <vt:lpstr>Comparing BBT with WBT</vt:lpstr>
      <vt:lpstr>Comparing BBT with WBT</vt:lpstr>
      <vt:lpstr>Comparing BBT with WBT</vt:lpstr>
      <vt:lpstr>Comparing BBT with WBT</vt:lpstr>
      <vt:lpstr>When to Stop Testing?</vt:lpstr>
      <vt:lpstr>When to Stop Testing?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software quality assurance</dc:title>
  <dc:creator>M. Mahmudul Hasan</dc:creator>
  <cp:lastModifiedBy>ASUS</cp:lastModifiedBy>
  <cp:revision>209</cp:revision>
  <dcterms:created xsi:type="dcterms:W3CDTF">2020-04-21T14:08:46Z</dcterms:created>
  <dcterms:modified xsi:type="dcterms:W3CDTF">2020-05-03T15:36:33Z</dcterms:modified>
</cp:coreProperties>
</file>