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D66C13-2F43-4646-8F78-46408BD21448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D72C-2111-451F-8D3D-05DDD5B4A7CF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BC330F-75C5-4355-ACFE-0FFFA01132E4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688E-1800-44F5-AB86-87378C536260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435AEC-4358-455F-82AD-A1D733FC1CAD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6C60-664C-4CB2-8170-9A43EFF17B7C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EFF6-1FDA-449E-ACCB-77B68A0A3388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170-B838-4445-BD44-C7D9D4397D41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0F2E-125A-4738-8728-B6721005C49A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81B6CC-6125-4E29-9490-C293D266E19E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F89B-DCC0-47CF-A024-E7B2D2845C34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DE47D3-9766-4B4C-9CF8-613FD95C2B7F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mix.office.com/watch/1otxpj7hz6kb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REQUIREMENTS DEVELOPMENT</a:t>
            </a:r>
            <a:br>
              <a:rPr lang="en-US" dirty="0" smtClean="0"/>
            </a:br>
            <a:r>
              <a:rPr lang="en-US" smtClean="0"/>
              <a:t>2.18</a:t>
            </a:r>
            <a:r>
              <a:rPr lang="en-US" b="1" smtClean="0"/>
              <a:t> Requirements REUSE</a:t>
            </a:r>
            <a:endParaRPr lang="en-GB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requirement engineering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Repository</a:t>
            </a:r>
          </a:p>
          <a:p>
            <a:pPr lvl="1"/>
            <a:r>
              <a:rPr lang="en-GB" dirty="0"/>
              <a:t>A single network folder that contains previous requirements documents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collection of requirements stored in a requirements management tool that can be searched across projects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database that stores sets of requirements culled from projects for their reuse potential and enhanced with keywords to help </a:t>
            </a:r>
            <a:r>
              <a:rPr lang="en-GB" dirty="0" smtClean="0"/>
              <a:t>future </a:t>
            </a:r>
            <a:r>
              <a:rPr lang="en-GB" dirty="0"/>
              <a:t>BAs know their origin, judge their suitability, and learn about their </a:t>
            </a:r>
            <a:r>
              <a:rPr lang="en-GB" dirty="0" smtClean="0"/>
              <a:t>limitations</a:t>
            </a:r>
          </a:p>
          <a:p>
            <a:r>
              <a:rPr lang="en-GB" dirty="0"/>
              <a:t>Quality </a:t>
            </a:r>
            <a:endParaRPr lang="en-GB" dirty="0" smtClean="0"/>
          </a:p>
          <a:p>
            <a:r>
              <a:rPr lang="en-GB" dirty="0" smtClean="0"/>
              <a:t>Interactions</a:t>
            </a:r>
          </a:p>
          <a:p>
            <a:r>
              <a:rPr lang="en-GB" smtClean="0"/>
              <a:t>Terminology </a:t>
            </a:r>
          </a:p>
          <a:p>
            <a:r>
              <a:rPr lang="en-GB" smtClean="0"/>
              <a:t>Organizational </a:t>
            </a:r>
            <a:r>
              <a:rPr lang="en-GB" dirty="0"/>
              <a:t>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30155" y="4061949"/>
            <a:ext cx="3454400" cy="1284752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END OF</a:t>
            </a:r>
          </a:p>
          <a:p>
            <a:pPr marL="0" indent="0">
              <a:buNone/>
            </a:pPr>
            <a:r>
              <a:rPr lang="en-US" sz="2800" b="1" dirty="0" smtClean="0"/>
              <a:t>LECTURE.</a:t>
            </a:r>
            <a:endParaRPr lang="en-GB" sz="2800" b="1" dirty="0"/>
          </a:p>
        </p:txBody>
      </p:sp>
      <p:pic>
        <p:nvPicPr>
          <p:cNvPr id="9" name="Picture Placeholder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8" b="16018"/>
          <a:stretch>
            <a:fillRect/>
          </a:stretch>
        </p:blipFill>
        <p:spPr>
          <a:xfrm>
            <a:off x="538228" y="1143000"/>
            <a:ext cx="6096000" cy="4572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978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reuse requirements?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2" y="1880316"/>
            <a:ext cx="11294770" cy="4726546"/>
          </a:xfrm>
        </p:spPr>
        <p:txBody>
          <a:bodyPr>
            <a:noAutofit/>
          </a:bodyPr>
          <a:lstStyle/>
          <a:p>
            <a:r>
              <a:rPr lang="en-US" sz="1600" dirty="0" smtClean="0"/>
              <a:t>Faster delivery</a:t>
            </a:r>
          </a:p>
          <a:p>
            <a:r>
              <a:rPr lang="en-US" sz="1600" dirty="0" smtClean="0"/>
              <a:t>Lower </a:t>
            </a:r>
            <a:r>
              <a:rPr lang="en-US" sz="1600" dirty="0"/>
              <a:t>development </a:t>
            </a:r>
            <a:r>
              <a:rPr lang="en-US" sz="1600" dirty="0" smtClean="0"/>
              <a:t>costs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onsistency </a:t>
            </a:r>
            <a:r>
              <a:rPr lang="en-US" sz="1600" dirty="0"/>
              <a:t>both within and across </a:t>
            </a:r>
            <a:r>
              <a:rPr lang="en-US" sz="1600" dirty="0" smtClean="0"/>
              <a:t>applications</a:t>
            </a:r>
          </a:p>
          <a:p>
            <a:r>
              <a:rPr lang="en-US" sz="1600" dirty="0" smtClean="0"/>
              <a:t>Higher </a:t>
            </a:r>
            <a:r>
              <a:rPr lang="en-US" sz="1600" dirty="0"/>
              <a:t>team </a:t>
            </a:r>
            <a:r>
              <a:rPr lang="en-US" sz="1600" dirty="0" smtClean="0"/>
              <a:t>productivity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ewer defects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educed rework</a:t>
            </a:r>
          </a:p>
          <a:p>
            <a:r>
              <a:rPr lang="en-US" sz="1600" dirty="0" smtClean="0"/>
              <a:t>Save </a:t>
            </a:r>
            <a:r>
              <a:rPr lang="en-US" sz="1600" dirty="0"/>
              <a:t>review </a:t>
            </a:r>
            <a:r>
              <a:rPr lang="en-US" sz="1600" dirty="0" smtClean="0"/>
              <a:t>time</a:t>
            </a:r>
          </a:p>
          <a:p>
            <a:r>
              <a:rPr lang="en-US" sz="1600" dirty="0" smtClean="0"/>
              <a:t>Accelerate </a:t>
            </a:r>
            <a:r>
              <a:rPr lang="en-US" sz="1600" dirty="0"/>
              <a:t>the approval </a:t>
            </a:r>
            <a:r>
              <a:rPr lang="en-US" sz="1600" dirty="0" smtClean="0"/>
              <a:t>cycle</a:t>
            </a:r>
          </a:p>
          <a:p>
            <a:r>
              <a:rPr lang="en-US" sz="1600" dirty="0" smtClean="0"/>
              <a:t>Speed up </a:t>
            </a:r>
            <a:r>
              <a:rPr lang="en-US" sz="1600" dirty="0"/>
              <a:t>other project activities, such as </a:t>
            </a:r>
            <a:r>
              <a:rPr lang="en-US" sz="1600" dirty="0" smtClean="0"/>
              <a:t>testing</a:t>
            </a:r>
          </a:p>
          <a:p>
            <a:r>
              <a:rPr lang="en-US" sz="1600" dirty="0"/>
              <a:t>I</a:t>
            </a:r>
            <a:r>
              <a:rPr lang="en-US" sz="1600" dirty="0" smtClean="0"/>
              <a:t>mprove </a:t>
            </a:r>
            <a:r>
              <a:rPr lang="en-US" sz="1600" dirty="0"/>
              <a:t>your ability to estimate </a:t>
            </a:r>
            <a:r>
              <a:rPr lang="en-US" sz="1600" dirty="0" smtClean="0"/>
              <a:t>implementation effort </a:t>
            </a:r>
            <a:r>
              <a:rPr lang="en-US" sz="1600" dirty="0"/>
              <a:t>if you have data available from implementing the same requirements on a previous project</a:t>
            </a:r>
            <a:r>
              <a:rPr lang="en-US" sz="1600" dirty="0" smtClean="0"/>
              <a:t>. </a:t>
            </a:r>
            <a:endParaRPr lang="en-US" sz="1600" dirty="0"/>
          </a:p>
          <a:p>
            <a:r>
              <a:rPr lang="en-US" sz="1600" dirty="0"/>
              <a:t>I</a:t>
            </a:r>
            <a:r>
              <a:rPr lang="en-US" sz="1600" dirty="0" smtClean="0"/>
              <a:t>mprove </a:t>
            </a:r>
            <a:r>
              <a:rPr lang="en-US" sz="1600" dirty="0"/>
              <a:t>functional consistency across </a:t>
            </a:r>
            <a:r>
              <a:rPr lang="en-US" sz="1600" dirty="0" smtClean="0"/>
              <a:t>related members </a:t>
            </a:r>
            <a:r>
              <a:rPr lang="en-US" sz="1600" dirty="0"/>
              <a:t>of a product line or among a set of business applications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smtClean="0"/>
              <a:t>Saves </a:t>
            </a:r>
            <a:r>
              <a:rPr lang="en-US" sz="1600" dirty="0"/>
              <a:t>time for stakeholders, who then will not need to specify similar requirements repeatedly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Dimensions of requirements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9" y="1807924"/>
            <a:ext cx="10295701" cy="48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5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45" y="1921449"/>
            <a:ext cx="8727908" cy="43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requirements information to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7" y="2180496"/>
            <a:ext cx="8534404" cy="41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reuse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product </a:t>
            </a:r>
            <a:r>
              <a:rPr lang="en-GB" dirty="0" smtClean="0"/>
              <a:t>lines</a:t>
            </a:r>
          </a:p>
          <a:p>
            <a:pPr lvl="1"/>
            <a:r>
              <a:rPr lang="en-GB" dirty="0"/>
              <a:t>a set of products in a </a:t>
            </a:r>
            <a:r>
              <a:rPr lang="en-GB" dirty="0" smtClean="0"/>
              <a:t>family = a </a:t>
            </a:r>
            <a:r>
              <a:rPr lang="en-GB" dirty="0"/>
              <a:t>software product </a:t>
            </a:r>
            <a:r>
              <a:rPr lang="en-GB" dirty="0" smtClean="0"/>
              <a:t>line</a:t>
            </a:r>
          </a:p>
          <a:p>
            <a:r>
              <a:rPr lang="en-GB" dirty="0"/>
              <a:t>Reengineered and replacement </a:t>
            </a:r>
            <a:r>
              <a:rPr lang="en-GB" dirty="0" smtClean="0"/>
              <a:t>systems</a:t>
            </a:r>
          </a:p>
          <a:p>
            <a:r>
              <a:rPr lang="en-GB" dirty="0"/>
              <a:t>Other likely reuse </a:t>
            </a:r>
            <a:r>
              <a:rPr lang="en-GB" dirty="0" smtClean="0"/>
              <a:t>opportunities (next slide)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likely reuse </a:t>
            </a:r>
            <a:r>
              <a:rPr lang="en-GB" dirty="0" smtClean="0"/>
              <a:t>opportunities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4" y="1889116"/>
            <a:ext cx="6823165" cy="47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6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requirement pattern contains several </a:t>
            </a:r>
            <a:r>
              <a:rPr lang="en-GB" dirty="0" smtClean="0"/>
              <a:t>sections:</a:t>
            </a:r>
            <a:endParaRPr lang="en-GB" dirty="0"/>
          </a:p>
          <a:p>
            <a:pPr marL="666900" lvl="1" indent="-342900">
              <a:buFont typeface="+mj-lt"/>
              <a:buAutoNum type="arabicPeriod"/>
            </a:pPr>
            <a:r>
              <a:rPr lang="en-GB" dirty="0" smtClean="0"/>
              <a:t>Guidance </a:t>
            </a:r>
            <a:r>
              <a:rPr lang="en-GB" dirty="0"/>
              <a:t>Basic details about the pattern, including related patterns, situations to which it is (and is not) applicable, and a discussion of how to approach writing a requirement of this type.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dirty="0" smtClean="0"/>
              <a:t>Content </a:t>
            </a:r>
            <a:r>
              <a:rPr lang="en-GB" dirty="0"/>
              <a:t>A detailed explanation of the content that such a requirement ought to convey, item by item</a:t>
            </a:r>
            <a:r>
              <a:rPr lang="en-GB" dirty="0" smtClean="0"/>
              <a:t>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dirty="0" smtClean="0"/>
              <a:t>Template </a:t>
            </a:r>
            <a:r>
              <a:rPr lang="en-GB" dirty="0"/>
              <a:t>A requirement definition with placeholders wherever variable pieces of information need to go. This can be used as a fill-in-the-blanks starting point for writing a specific requirement of that type.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dirty="0" smtClean="0"/>
              <a:t>Examples </a:t>
            </a:r>
            <a:r>
              <a:rPr lang="en-GB" dirty="0"/>
              <a:t>One or more illustrative requirements of this type.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dirty="0" smtClean="0"/>
              <a:t>Extra </a:t>
            </a:r>
            <a:r>
              <a:rPr lang="en-GB" dirty="0"/>
              <a:t>requirements Additional requirements that can define certain aspects of the topic, or an explanation of how to write a set of detailed requirements that spell out what must be done to satisfy an original, high-level requirement.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dirty="0" smtClean="0"/>
              <a:t>Considerations </a:t>
            </a:r>
            <a:r>
              <a:rPr lang="en-GB" dirty="0"/>
              <a:t>for development and testing Factors for developers to keep in mind when implementing a requirement of the type specified by the pattern, and factors for testers to keep in mind when testing such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8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Reuse barriers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Missing or poor </a:t>
            </a:r>
            <a:r>
              <a:rPr lang="en-GB" dirty="0" smtClean="0"/>
              <a:t>requirements</a:t>
            </a:r>
            <a:endParaRPr lang="en-GB" dirty="0"/>
          </a:p>
          <a:p>
            <a:r>
              <a:rPr lang="en-GB" dirty="0"/>
              <a:t>NIH and </a:t>
            </a:r>
            <a:r>
              <a:rPr lang="en-GB" dirty="0" smtClean="0"/>
              <a:t>NAH:</a:t>
            </a:r>
          </a:p>
          <a:p>
            <a:r>
              <a:rPr lang="en-GB" dirty="0" smtClean="0"/>
              <a:t>NIH </a:t>
            </a:r>
            <a:r>
              <a:rPr lang="en-GB" dirty="0"/>
              <a:t>means “not invented </a:t>
            </a:r>
            <a:r>
              <a:rPr lang="en-GB" dirty="0" smtClean="0"/>
              <a:t>here” </a:t>
            </a:r>
          </a:p>
          <a:p>
            <a:r>
              <a:rPr lang="en-GB" dirty="0" smtClean="0"/>
              <a:t>NAH</a:t>
            </a:r>
            <a:r>
              <a:rPr lang="en-GB" dirty="0"/>
              <a:t>, or “not applicable </a:t>
            </a:r>
            <a:r>
              <a:rPr lang="en-GB" dirty="0" smtClean="0"/>
              <a:t>here”</a:t>
            </a:r>
            <a:endParaRPr lang="en-GB" dirty="0"/>
          </a:p>
          <a:p>
            <a:r>
              <a:rPr lang="en-GB" dirty="0"/>
              <a:t>Writing </a:t>
            </a:r>
            <a:r>
              <a:rPr lang="en-GB" dirty="0" smtClean="0"/>
              <a:t>style</a:t>
            </a:r>
          </a:p>
          <a:p>
            <a:r>
              <a:rPr lang="en-GB" dirty="0"/>
              <a:t>Inconsistent organization </a:t>
            </a:r>
            <a:endParaRPr lang="en-GB" dirty="0" smtClean="0"/>
          </a:p>
          <a:p>
            <a:r>
              <a:rPr lang="en-GB" dirty="0" smtClean="0"/>
              <a:t>Project type</a:t>
            </a:r>
          </a:p>
          <a:p>
            <a:r>
              <a:rPr lang="en-GB" dirty="0" smtClean="0"/>
              <a:t>Ownership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2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803</TotalTime>
  <Words>451</Words>
  <Application>Microsoft Office PowerPoint</Application>
  <PresentationFormat>Custom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2. REQUIREMENTS DEVELOPMENT 2.18 Requirements REUSE</vt:lpstr>
      <vt:lpstr>Why reuse requirements?</vt:lpstr>
      <vt:lpstr>Dimensions of requirements reuse</vt:lpstr>
      <vt:lpstr>Requirement Evolution</vt:lpstr>
      <vt:lpstr>Types of requirements information to reuse</vt:lpstr>
      <vt:lpstr>Common reuse scenarios</vt:lpstr>
      <vt:lpstr>Other likely reuse opportunities</vt:lpstr>
      <vt:lpstr>Requirement patterns</vt:lpstr>
      <vt:lpstr>Reuse barriers</vt:lpstr>
      <vt:lpstr>Reuse success factors</vt:lpstr>
      <vt:lpstr>PowerPoint Presentation</vt:lpstr>
    </vt:vector>
  </TitlesOfParts>
  <Company>AIUB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Teacher</cp:lastModifiedBy>
  <cp:revision>194</cp:revision>
  <dcterms:created xsi:type="dcterms:W3CDTF">2015-08-31T11:09:01Z</dcterms:created>
  <dcterms:modified xsi:type="dcterms:W3CDTF">2021-11-13T04:40:29Z</dcterms:modified>
</cp:coreProperties>
</file>