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91" r:id="rId3"/>
    <p:sldId id="287" r:id="rId4"/>
    <p:sldId id="288" r:id="rId5"/>
    <p:sldId id="289" r:id="rId6"/>
    <p:sldId id="290" r:id="rId7"/>
    <p:sldId id="292" r:id="rId8"/>
    <p:sldId id="293" r:id="rId9"/>
    <p:sldId id="294" r:id="rId10"/>
    <p:sldId id="295"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p:scale>
          <a:sx n="81" d="100"/>
          <a:sy n="81" d="100"/>
        </p:scale>
        <p:origin x="-9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t>13/11/2021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t>11/13/2021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t>11/13/2021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t>11/13/2021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t>11/13/2021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t>11/13/2021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t>11/13/2021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t>11/13/2021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mix.office.com/watch/1otxpj7hz6kb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2. REQUIREMENTS DEVELOPMENT</a:t>
            </a:r>
            <a:br>
              <a:rPr lang="en-US" dirty="0" smtClean="0"/>
            </a:br>
            <a:r>
              <a:rPr lang="en-US" dirty="0" smtClean="0"/>
              <a:t>2.19</a:t>
            </a:r>
            <a:r>
              <a:rPr lang="en-US" b="1" dirty="0" smtClean="0"/>
              <a:t> Beyond Requirements Development</a:t>
            </a:r>
            <a:endParaRPr lang="en-GB" sz="3100" b="1" dirty="0"/>
          </a:p>
        </p:txBody>
      </p:sp>
      <p:sp>
        <p:nvSpPr>
          <p:cNvPr id="3" name="Subtitle 2"/>
          <p:cNvSpPr>
            <a:spLocks noGrp="1"/>
          </p:cNvSpPr>
          <p:nvPr>
            <p:ph type="subTitle" idx="1"/>
          </p:nvPr>
        </p:nvSpPr>
        <p:spPr/>
        <p:txBody>
          <a:bodyPr/>
          <a:lstStyle/>
          <a:p>
            <a:r>
              <a:rPr lang="en-US" dirty="0" smtClean="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requirements to </a:t>
            </a:r>
            <a:r>
              <a:rPr lang="en-GB" dirty="0" smtClean="0"/>
              <a:t>success</a:t>
            </a:r>
            <a:endParaRPr lang="en-GB" dirty="0"/>
          </a:p>
        </p:txBody>
      </p:sp>
      <p:sp>
        <p:nvSpPr>
          <p:cNvPr id="3" name="Content Placeholder 2"/>
          <p:cNvSpPr>
            <a:spLocks noGrp="1"/>
          </p:cNvSpPr>
          <p:nvPr>
            <p:ph idx="1"/>
          </p:nvPr>
        </p:nvSpPr>
        <p:spPr/>
        <p:txBody>
          <a:bodyPr/>
          <a:lstStyle/>
          <a:p>
            <a:r>
              <a:rPr lang="en-GB" dirty="0"/>
              <a:t>Trying to understand a huge volume of even excellent requirements is certainly hard, but ignoring them is a decisive step toward project failure</a:t>
            </a:r>
            <a:r>
              <a:rPr lang="en-GB" dirty="0" smtClean="0"/>
              <a:t>.</a:t>
            </a:r>
          </a:p>
          <a:p>
            <a:endParaRPr lang="en-GB" dirty="0" smtClean="0"/>
          </a:p>
          <a:p>
            <a:r>
              <a:rPr lang="en-GB" dirty="0" smtClean="0"/>
              <a:t>A </a:t>
            </a:r>
            <a:r>
              <a:rPr lang="en-GB" dirty="0"/>
              <a:t>requirement that didn’t satisfy its test criteria was counted as a defect</a:t>
            </a:r>
            <a:r>
              <a:rPr lang="en-GB" dirty="0" smtClean="0"/>
              <a:t>.</a:t>
            </a:r>
          </a:p>
          <a:p>
            <a:endParaRPr lang="en-GB" dirty="0" smtClean="0"/>
          </a:p>
          <a:p>
            <a:r>
              <a:rPr lang="en-GB" dirty="0" smtClean="0"/>
              <a:t>The </a:t>
            </a:r>
            <a:r>
              <a:rPr lang="en-GB" dirty="0"/>
              <a:t>ultimate deliverable from a software development project is a solution that meets the customers’ needs and expectations.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28076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Text Placeholder 2"/>
          <p:cNvSpPr txBox="1">
            <a:spLocks/>
          </p:cNvSpPr>
          <p:nvPr/>
        </p:nvSpPr>
        <p:spPr>
          <a:xfrm>
            <a:off x="7630155" y="4061949"/>
            <a:ext cx="3454400" cy="1284752"/>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smtClean="0"/>
              <a:t>END OF</a:t>
            </a:r>
          </a:p>
          <a:p>
            <a:pPr marL="0" indent="0">
              <a:buNone/>
            </a:pPr>
            <a:r>
              <a:rPr lang="en-US" sz="2800" b="1" dirty="0" smtClean="0"/>
              <a:t>LECTURE.</a:t>
            </a:r>
            <a:endParaRPr lang="en-GB" sz="2800" b="1" dirty="0"/>
          </a:p>
        </p:txBody>
      </p:sp>
      <p:pic>
        <p:nvPicPr>
          <p:cNvPr id="9" name="Picture Placeholder 8">
            <a:hlinkClick r:id="rId2"/>
          </p:cNvPr>
          <p:cNvPicPr>
            <a:picLocks noChangeAspect="1"/>
          </p:cNvPicPr>
          <p:nvPr/>
        </p:nvPicPr>
        <p:blipFill>
          <a:blip r:embed="rId3">
            <a:extLst>
              <a:ext uri="{28A0092B-C50C-407E-A947-70E740481C1C}">
                <a14:useLocalDpi xmlns:a14="http://schemas.microsoft.com/office/drawing/2010/main" val="0"/>
              </a:ext>
            </a:extLst>
          </a:blip>
          <a:srcRect t="16018" b="16018"/>
          <a:stretch>
            <a:fillRect/>
          </a:stretch>
        </p:blipFill>
        <p:spPr>
          <a:xfrm>
            <a:off x="538228" y="1143000"/>
            <a:ext cx="6096000" cy="4572000"/>
          </a:xfrm>
          <a:prstGeom prst="rect">
            <a:avLst/>
          </a:prstGeom>
          <a:effectLst>
            <a:softEdge rad="63500"/>
          </a:effectLst>
        </p:spPr>
      </p:pic>
    </p:spTree>
    <p:extLst>
      <p:ext uri="{BB962C8B-B14F-4D97-AF65-F5344CB8AC3E}">
        <p14:creationId xmlns:p14="http://schemas.microsoft.com/office/powerpoint/2010/main" val="3097815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464999" y="1992055"/>
            <a:ext cx="9052201" cy="4423290"/>
          </a:xfrm>
          <a:prstGeom prst="rect">
            <a:avLst/>
          </a:prstGeom>
        </p:spPr>
      </p:pic>
    </p:spTree>
    <p:extLst>
      <p:ext uri="{BB962C8B-B14F-4D97-AF65-F5344CB8AC3E}">
        <p14:creationId xmlns:p14="http://schemas.microsoft.com/office/powerpoint/2010/main" val="367902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Estimating requirements effort</a:t>
            </a:r>
          </a:p>
        </p:txBody>
      </p:sp>
      <p:sp>
        <p:nvSpPr>
          <p:cNvPr id="3" name="Content Placeholder 2"/>
          <p:cNvSpPr>
            <a:spLocks noGrp="1"/>
          </p:cNvSpPr>
          <p:nvPr>
            <p:ph idx="1"/>
          </p:nvPr>
        </p:nvSpPr>
        <p:spPr/>
        <p:txBody>
          <a:bodyPr/>
          <a:lstStyle/>
          <a:p>
            <a:r>
              <a:rPr lang="en-GB" dirty="0" smtClean="0"/>
              <a:t>An </a:t>
            </a:r>
            <a:r>
              <a:rPr lang="en-GB" dirty="0"/>
              <a:t>effective approach for estimating a project’s requirements development </a:t>
            </a:r>
            <a:r>
              <a:rPr lang="en-GB" dirty="0" smtClean="0"/>
              <a:t>effort:</a:t>
            </a:r>
          </a:p>
          <a:p>
            <a:pPr marL="666900" lvl="1" indent="-342900">
              <a:buFont typeface="+mj-lt"/>
              <a:buAutoNum type="arabicPeriod"/>
            </a:pPr>
            <a:r>
              <a:rPr lang="en-GB" dirty="0" smtClean="0"/>
              <a:t>percent </a:t>
            </a:r>
            <a:r>
              <a:rPr lang="en-GB" dirty="0"/>
              <a:t>of total work; </a:t>
            </a:r>
            <a:endParaRPr lang="en-GB" dirty="0" smtClean="0"/>
          </a:p>
          <a:p>
            <a:pPr marL="666900" lvl="1" indent="-342900">
              <a:buFont typeface="+mj-lt"/>
              <a:buAutoNum type="arabicPeriod"/>
            </a:pPr>
            <a:r>
              <a:rPr lang="en-GB" dirty="0" smtClean="0"/>
              <a:t>a </a:t>
            </a:r>
            <a:r>
              <a:rPr lang="en-GB" dirty="0"/>
              <a:t>developer-to-BA ratio; and </a:t>
            </a:r>
            <a:endParaRPr lang="en-GB" dirty="0" smtClean="0"/>
          </a:p>
          <a:p>
            <a:pPr marL="666900" lvl="1" indent="-342900">
              <a:buFont typeface="+mj-lt"/>
              <a:buAutoNum type="arabicPeriod"/>
            </a:pPr>
            <a:r>
              <a:rPr lang="en-GB" dirty="0" smtClean="0"/>
              <a:t>an </a:t>
            </a:r>
            <a:r>
              <a:rPr lang="en-GB" dirty="0"/>
              <a:t>activity breakdown that uses basic resource costs to generate a bottom-up estimate. </a:t>
            </a:r>
            <a:endParaRPr lang="en-GB" dirty="0" smtClean="0"/>
          </a:p>
          <a:p>
            <a:r>
              <a:rPr lang="en-GB" dirty="0" smtClean="0"/>
              <a:t>Comparing </a:t>
            </a:r>
            <a:r>
              <a:rPr lang="en-GB" dirty="0"/>
              <a:t>the results from all three estimates and reconciling any significant disconnects allows the business analyst team to generate the most accurate estimates.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4155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From requirements to project </a:t>
            </a:r>
            <a:r>
              <a:rPr lang="en-GB" b="1" dirty="0" smtClean="0"/>
              <a:t>plans:</a:t>
            </a:r>
            <a:r>
              <a:rPr lang="en-GB" dirty="0" smtClean="0"/>
              <a:t/>
            </a:r>
            <a:br>
              <a:rPr lang="en-GB" dirty="0" smtClean="0"/>
            </a:br>
            <a:r>
              <a:rPr lang="en-GB" dirty="0" smtClean="0"/>
              <a:t>Estimating </a:t>
            </a:r>
            <a:r>
              <a:rPr lang="en-GB" dirty="0"/>
              <a:t>project size and effort from requirements</a:t>
            </a:r>
          </a:p>
        </p:txBody>
      </p:sp>
      <p:sp>
        <p:nvSpPr>
          <p:cNvPr id="3" name="Content Placeholder 2"/>
          <p:cNvSpPr>
            <a:spLocks noGrp="1"/>
          </p:cNvSpPr>
          <p:nvPr>
            <p:ph idx="1"/>
          </p:nvPr>
        </p:nvSpPr>
        <p:spPr/>
        <p:txBody>
          <a:bodyPr/>
          <a:lstStyle/>
          <a:p>
            <a:r>
              <a:rPr lang="en-US" dirty="0" smtClean="0"/>
              <a:t>Common </a:t>
            </a:r>
            <a:r>
              <a:rPr lang="en-US" dirty="0" err="1" smtClean="0"/>
              <a:t>Metrices</a:t>
            </a:r>
            <a:endParaRPr lang="en-GB" dirty="0" smtClean="0"/>
          </a:p>
          <a:p>
            <a:pPr lvl="1"/>
            <a:r>
              <a:rPr lang="en-GB" dirty="0" smtClean="0"/>
              <a:t>The </a:t>
            </a:r>
            <a:r>
              <a:rPr lang="en-GB" dirty="0"/>
              <a:t>number of individually testable </a:t>
            </a:r>
            <a:r>
              <a:rPr lang="en-GB" dirty="0" smtClean="0"/>
              <a:t>requirements</a:t>
            </a:r>
            <a:endParaRPr lang="en-GB" dirty="0"/>
          </a:p>
          <a:p>
            <a:pPr lvl="1"/>
            <a:r>
              <a:rPr lang="en-GB" dirty="0" smtClean="0"/>
              <a:t>Function points</a:t>
            </a:r>
          </a:p>
          <a:p>
            <a:pPr lvl="1"/>
            <a:r>
              <a:rPr lang="en-GB" dirty="0" smtClean="0"/>
              <a:t>Story points </a:t>
            </a:r>
            <a:r>
              <a:rPr lang="en-GB" dirty="0"/>
              <a:t>or use case </a:t>
            </a:r>
            <a:r>
              <a:rPr lang="en-GB" dirty="0" smtClean="0"/>
              <a:t>points</a:t>
            </a:r>
            <a:endParaRPr lang="en-GB" dirty="0"/>
          </a:p>
          <a:p>
            <a:pPr lvl="1"/>
            <a:r>
              <a:rPr lang="en-GB" dirty="0"/>
              <a:t>The number, type, and complexity of user interface elements</a:t>
            </a:r>
          </a:p>
          <a:p>
            <a:pPr lvl="1"/>
            <a:r>
              <a:rPr lang="en-GB" dirty="0" smtClean="0"/>
              <a:t>Estimated </a:t>
            </a:r>
            <a:r>
              <a:rPr lang="en-GB" dirty="0"/>
              <a:t>lines of code needed to implement specific requirements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4489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From requirements to project </a:t>
            </a:r>
            <a:r>
              <a:rPr lang="en-GB" b="1" dirty="0" smtClean="0"/>
              <a:t>plans:</a:t>
            </a:r>
            <a:r>
              <a:rPr lang="en-GB" dirty="0" smtClean="0"/>
              <a:t/>
            </a:r>
            <a:br>
              <a:rPr lang="en-GB" dirty="0" smtClean="0"/>
            </a:br>
            <a:r>
              <a:rPr lang="en-GB" dirty="0" smtClean="0"/>
              <a:t>Requirements </a:t>
            </a:r>
            <a:r>
              <a:rPr lang="en-GB" dirty="0"/>
              <a:t>and scheduling</a:t>
            </a:r>
          </a:p>
        </p:txBody>
      </p:sp>
      <p:sp>
        <p:nvSpPr>
          <p:cNvPr id="3" name="Content Placeholder 2"/>
          <p:cNvSpPr>
            <a:spLocks noGrp="1"/>
          </p:cNvSpPr>
          <p:nvPr>
            <p:ph idx="1"/>
          </p:nvPr>
        </p:nvSpPr>
        <p:spPr/>
        <p:txBody>
          <a:bodyPr>
            <a:normAutofit/>
          </a:bodyPr>
          <a:lstStyle/>
          <a:p>
            <a:r>
              <a:rPr lang="en-GB" sz="2400" dirty="0"/>
              <a:t>Effective project scheduling requires the following elements:</a:t>
            </a:r>
          </a:p>
          <a:p>
            <a:pPr lvl="1"/>
            <a:r>
              <a:rPr lang="en-GB" sz="2000" dirty="0" smtClean="0"/>
              <a:t>Estimated </a:t>
            </a:r>
            <a:r>
              <a:rPr lang="en-GB" sz="2000" dirty="0"/>
              <a:t>product size</a:t>
            </a:r>
          </a:p>
          <a:p>
            <a:pPr lvl="1"/>
            <a:r>
              <a:rPr lang="en-GB" sz="2000" dirty="0" smtClean="0"/>
              <a:t>Known </a:t>
            </a:r>
            <a:r>
              <a:rPr lang="en-GB" sz="2000" dirty="0"/>
              <a:t>productivity of the development team, based on historical performance</a:t>
            </a:r>
          </a:p>
          <a:p>
            <a:pPr lvl="1"/>
            <a:r>
              <a:rPr lang="en-GB" sz="2000" dirty="0" smtClean="0"/>
              <a:t>A </a:t>
            </a:r>
            <a:r>
              <a:rPr lang="en-GB" sz="2000" dirty="0"/>
              <a:t>list of the tasks needed to completely implement and verify a feature or use case</a:t>
            </a:r>
          </a:p>
          <a:p>
            <a:pPr lvl="1"/>
            <a:r>
              <a:rPr lang="en-GB" sz="2000" dirty="0" smtClean="0"/>
              <a:t>Reasonably </a:t>
            </a:r>
            <a:r>
              <a:rPr lang="en-GB" sz="2000" dirty="0"/>
              <a:t>stable requirements, at least for the forthcoming development iteration</a:t>
            </a:r>
          </a:p>
          <a:p>
            <a:pPr lvl="1"/>
            <a:r>
              <a:rPr lang="en-GB" sz="2000" dirty="0" smtClean="0"/>
              <a:t>Experience</a:t>
            </a:r>
            <a:r>
              <a:rPr lang="en-GB" sz="2000" dirty="0"/>
              <a:t>, which helps the project manager adjust for intangible factors and the unique aspects of each project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5821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From requirements to designs and code:</a:t>
            </a:r>
            <a:br>
              <a:rPr lang="en-GB" b="1" dirty="0"/>
            </a:br>
            <a:r>
              <a:rPr lang="en-GB" dirty="0"/>
              <a:t>Architecture and allocation</a:t>
            </a:r>
          </a:p>
        </p:txBody>
      </p:sp>
      <p:sp>
        <p:nvSpPr>
          <p:cNvPr id="3" name="Content Placeholder 2"/>
          <p:cNvSpPr>
            <a:spLocks noGrp="1"/>
          </p:cNvSpPr>
          <p:nvPr>
            <p:ph idx="1"/>
          </p:nvPr>
        </p:nvSpPr>
        <p:spPr/>
        <p:txBody>
          <a:bodyPr/>
          <a:lstStyle/>
          <a:p>
            <a:r>
              <a:rPr lang="en-GB" dirty="0"/>
              <a:t>Architecture is especially critical for systems that include both software and hardware components and for complex software-only systems. </a:t>
            </a:r>
            <a:endParaRPr lang="en-GB" dirty="0" smtClean="0"/>
          </a:p>
          <a:p>
            <a:r>
              <a:rPr lang="en-GB" dirty="0" smtClean="0"/>
              <a:t>An </a:t>
            </a:r>
            <a:r>
              <a:rPr lang="en-GB" dirty="0"/>
              <a:t>essential step is to allocate the high-level system requirements to the various subsystems and components</a:t>
            </a:r>
            <a:r>
              <a:rPr lang="en-GB" dirty="0" smtClean="0"/>
              <a:t>.</a:t>
            </a:r>
          </a:p>
          <a:p>
            <a:r>
              <a:rPr lang="en-GB" dirty="0"/>
              <a:t>Inappropriate allocation decisions can result in the software being expected to perform functions that should have been assigned to hardware components (or the reverse), in poor performance, or in the inability to replace one component easily with an improved version.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93535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From requirements to designs and </a:t>
            </a:r>
            <a:r>
              <a:rPr lang="en-GB" b="1" dirty="0" smtClean="0"/>
              <a:t>code:</a:t>
            </a:r>
            <a:r>
              <a:rPr lang="en-GB" dirty="0" smtClean="0"/>
              <a:t/>
            </a:r>
            <a:br>
              <a:rPr lang="en-GB" dirty="0" smtClean="0"/>
            </a:br>
            <a:r>
              <a:rPr lang="en-GB" dirty="0" smtClean="0"/>
              <a:t>Software </a:t>
            </a:r>
            <a:r>
              <a:rPr lang="en-GB" dirty="0"/>
              <a:t>design</a:t>
            </a:r>
          </a:p>
        </p:txBody>
      </p:sp>
      <p:sp>
        <p:nvSpPr>
          <p:cNvPr id="3" name="Content Placeholder 2"/>
          <p:cNvSpPr>
            <a:spLocks noGrp="1"/>
          </p:cNvSpPr>
          <p:nvPr>
            <p:ph idx="1"/>
          </p:nvPr>
        </p:nvSpPr>
        <p:spPr/>
        <p:txBody>
          <a:bodyPr>
            <a:normAutofit fontScale="92500" lnSpcReduction="10000"/>
          </a:bodyPr>
          <a:lstStyle/>
          <a:p>
            <a:r>
              <a:rPr lang="en-GB" dirty="0"/>
              <a:t>Developing a solid architecture of subsystems and components that will permit enhancement over the product’s life</a:t>
            </a:r>
          </a:p>
          <a:p>
            <a:r>
              <a:rPr lang="en-GB" dirty="0" smtClean="0"/>
              <a:t>Identifying </a:t>
            </a:r>
            <a:r>
              <a:rPr lang="en-GB" dirty="0"/>
              <a:t>the key functional modules or object classes you need to build, as well as defining their interfaces, responsibilities, and collaborations with other units</a:t>
            </a:r>
          </a:p>
          <a:p>
            <a:r>
              <a:rPr lang="en-GB" dirty="0" smtClean="0"/>
              <a:t>Ensuring </a:t>
            </a:r>
            <a:r>
              <a:rPr lang="en-GB" dirty="0"/>
              <a:t>that the design accommodates all the functional requirements and doesn’t contain unnecessary functionality</a:t>
            </a:r>
          </a:p>
          <a:p>
            <a:r>
              <a:rPr lang="en-GB" dirty="0" smtClean="0"/>
              <a:t>Defining </a:t>
            </a:r>
            <a:r>
              <a:rPr lang="en-GB" dirty="0"/>
              <a:t>each code unit’s intended functionality, following the sound design principles of strong cohesion, loose coupling, and information </a:t>
            </a:r>
            <a:r>
              <a:rPr lang="en-GB" dirty="0" smtClean="0"/>
              <a:t>hiding</a:t>
            </a:r>
            <a:endParaRPr lang="en-GB" dirty="0"/>
          </a:p>
          <a:p>
            <a:r>
              <a:rPr lang="en-GB" dirty="0" smtClean="0"/>
              <a:t>Ensuring </a:t>
            </a:r>
            <a:r>
              <a:rPr lang="en-GB" dirty="0"/>
              <a:t>that the design addresses exception conditions that can arise</a:t>
            </a:r>
          </a:p>
          <a:p>
            <a:r>
              <a:rPr lang="en-GB" dirty="0" smtClean="0"/>
              <a:t>Ensuring </a:t>
            </a:r>
            <a:r>
              <a:rPr lang="en-GB" dirty="0"/>
              <a:t>that the design will achieve stated performance, security, and other quality goals</a:t>
            </a:r>
          </a:p>
          <a:p>
            <a:r>
              <a:rPr lang="en-GB" dirty="0" smtClean="0"/>
              <a:t>Identifying </a:t>
            </a:r>
            <a:r>
              <a:rPr lang="en-GB" dirty="0"/>
              <a:t>any existing components that can be reused</a:t>
            </a:r>
          </a:p>
          <a:p>
            <a:r>
              <a:rPr lang="en-GB" dirty="0" smtClean="0"/>
              <a:t>Defining—and </a:t>
            </a:r>
            <a:r>
              <a:rPr lang="en-GB" dirty="0"/>
              <a:t>respecting—any limitations or constraints that have a significant impact on the design of the software components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34648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From requirements to designs and code:</a:t>
            </a:r>
            <a:r>
              <a:rPr lang="en-GB" dirty="0"/>
              <a:t/>
            </a:r>
            <a:br>
              <a:rPr lang="en-GB" dirty="0"/>
            </a:br>
            <a:r>
              <a:rPr lang="en-GB" dirty="0" smtClean="0"/>
              <a:t>User </a:t>
            </a:r>
            <a:r>
              <a:rPr lang="en-GB" dirty="0"/>
              <a:t>interface design</a:t>
            </a:r>
          </a:p>
        </p:txBody>
      </p:sp>
      <p:sp>
        <p:nvSpPr>
          <p:cNvPr id="3" name="Content Placeholder 2"/>
          <p:cNvSpPr>
            <a:spLocks noGrp="1"/>
          </p:cNvSpPr>
          <p:nvPr>
            <p:ph idx="1"/>
          </p:nvPr>
        </p:nvSpPr>
        <p:spPr/>
        <p:txBody>
          <a:bodyPr/>
          <a:lstStyle/>
          <a:p>
            <a:r>
              <a:rPr lang="en-GB" dirty="0"/>
              <a:t>A display-action-response (DAR) model is a useful tool for documenting the UI elements that appear in screens and how the system responds to user </a:t>
            </a:r>
            <a:r>
              <a:rPr lang="en-GB" dirty="0" smtClean="0"/>
              <a:t>actions.</a:t>
            </a:r>
          </a:p>
          <a:p>
            <a:r>
              <a:rPr lang="en-GB" dirty="0" smtClean="0"/>
              <a:t>A </a:t>
            </a:r>
            <a:r>
              <a:rPr lang="en-GB" dirty="0"/>
              <a:t>DAR model combines a visual screen layout with tables that describe the elements on the screen and their </a:t>
            </a:r>
            <a:r>
              <a:rPr lang="en-GB" dirty="0" smtClean="0"/>
              <a:t>behaviours </a:t>
            </a:r>
            <a:r>
              <a:rPr lang="en-GB" dirty="0"/>
              <a:t>under different conditions. </a:t>
            </a:r>
            <a:endParaRPr lang="en-GB" dirty="0" smtClean="0"/>
          </a:p>
          <a:p>
            <a:r>
              <a:rPr lang="en-GB" dirty="0" smtClean="0"/>
              <a:t>The </a:t>
            </a:r>
            <a:r>
              <a:rPr lang="en-GB" dirty="0"/>
              <a:t>DAR model contains enough details about the screen layout and </a:t>
            </a:r>
            <a:r>
              <a:rPr lang="en-GB" dirty="0" smtClean="0"/>
              <a:t>behaviour </a:t>
            </a:r>
            <a:r>
              <a:rPr lang="en-GB" dirty="0"/>
              <a:t>that a developer should be able to implement it with confidence.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36948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requirements to </a:t>
            </a:r>
            <a:r>
              <a:rPr lang="en-GB" dirty="0" smtClean="0"/>
              <a:t>tests</a:t>
            </a:r>
            <a:endParaRPr lang="en-GB" dirty="0"/>
          </a:p>
        </p:txBody>
      </p:sp>
      <p:sp>
        <p:nvSpPr>
          <p:cNvPr id="3" name="Content Placeholder 2"/>
          <p:cNvSpPr>
            <a:spLocks noGrp="1"/>
          </p:cNvSpPr>
          <p:nvPr>
            <p:ph idx="1"/>
          </p:nvPr>
        </p:nvSpPr>
        <p:spPr/>
        <p:txBody>
          <a:bodyPr/>
          <a:lstStyle/>
          <a:p>
            <a:r>
              <a:rPr lang="en-GB" dirty="0"/>
              <a:t>The requirements provide the foundation for system testing. </a:t>
            </a:r>
            <a:endParaRPr lang="en-GB" dirty="0" smtClean="0"/>
          </a:p>
          <a:p>
            <a:r>
              <a:rPr lang="en-GB" dirty="0" smtClean="0"/>
              <a:t>The </a:t>
            </a:r>
            <a:r>
              <a:rPr lang="en-GB" dirty="0"/>
              <a:t>product should be tested against what it was intended to do as recorded in the requirements documentation, not against its design or code. </a:t>
            </a:r>
            <a:endParaRPr lang="en-GB" dirty="0" smtClean="0"/>
          </a:p>
          <a:p>
            <a:r>
              <a:rPr lang="en-GB" dirty="0" smtClean="0"/>
              <a:t>System </a:t>
            </a:r>
            <a:r>
              <a:rPr lang="en-GB" dirty="0"/>
              <a:t>testing that’s based on the code can become a self-fulfilling prophecy. </a:t>
            </a:r>
            <a:endParaRPr lang="en-GB" dirty="0" smtClean="0"/>
          </a:p>
          <a:p>
            <a:r>
              <a:rPr lang="en-GB" dirty="0" smtClean="0"/>
              <a:t>The </a:t>
            </a:r>
            <a:r>
              <a:rPr lang="en-GB" dirty="0"/>
              <a:t>product might correctly exhibit all the </a:t>
            </a:r>
            <a:r>
              <a:rPr lang="en-GB" dirty="0" smtClean="0"/>
              <a:t>behaviours </a:t>
            </a:r>
            <a:r>
              <a:rPr lang="en-GB" dirty="0"/>
              <a:t>described in tests based on the code, but that doesn’t mean that it meets the customers’ needs. </a:t>
            </a:r>
            <a:endParaRPr lang="en-GB" dirty="0" smtClean="0"/>
          </a:p>
          <a:p>
            <a:r>
              <a:rPr lang="en-GB" dirty="0" smtClean="0"/>
              <a:t>Include </a:t>
            </a:r>
            <a:r>
              <a:rPr lang="en-GB" dirty="0"/>
              <a:t>testers in requirements reviews to make sure the requirements are verifiable and can serve as the basis for system testing.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6438621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753</TotalTime>
  <Words>674</Words>
  <Application>Microsoft Office PowerPoint</Application>
  <PresentationFormat>Custom</PresentationFormat>
  <Paragraphs>65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2. REQUIREMENTS DEVELOPMENT 2.19 Beyond Requirements Development</vt:lpstr>
      <vt:lpstr>Influence</vt:lpstr>
      <vt:lpstr>Estimating requirements effort</vt:lpstr>
      <vt:lpstr>From requirements to project plans: Estimating project size and effort from requirements</vt:lpstr>
      <vt:lpstr>From requirements to project plans: Requirements and scheduling</vt:lpstr>
      <vt:lpstr>From requirements to designs and code: Architecture and allocation</vt:lpstr>
      <vt:lpstr>From requirements to designs and code: Software design</vt:lpstr>
      <vt:lpstr>From requirements to designs and code: User interface design</vt:lpstr>
      <vt:lpstr>From requirements to tests</vt:lpstr>
      <vt:lpstr>From requirements to success</vt:lpstr>
      <vt:lpstr>PowerPoint Presentation</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Teacher</cp:lastModifiedBy>
  <cp:revision>192</cp:revision>
  <dcterms:created xsi:type="dcterms:W3CDTF">2015-08-31T11:09:01Z</dcterms:created>
  <dcterms:modified xsi:type="dcterms:W3CDTF">2021-11-13T04:43:09Z</dcterms:modified>
</cp:coreProperties>
</file>