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3"/>
  </p:notesMasterIdLst>
  <p:sldIdLst>
    <p:sldId id="256" r:id="rId2"/>
    <p:sldId id="291" r:id="rId3"/>
    <p:sldId id="257" r:id="rId4"/>
    <p:sldId id="258" r:id="rId5"/>
    <p:sldId id="259" r:id="rId6"/>
    <p:sldId id="265" r:id="rId7"/>
    <p:sldId id="266" r:id="rId8"/>
    <p:sldId id="267" r:id="rId9"/>
    <p:sldId id="261" r:id="rId10"/>
    <p:sldId id="273" r:id="rId11"/>
    <p:sldId id="269" r:id="rId12"/>
    <p:sldId id="271" r:id="rId13"/>
    <p:sldId id="270" r:id="rId14"/>
    <p:sldId id="272" r:id="rId15"/>
    <p:sldId id="263" r:id="rId16"/>
    <p:sldId id="274" r:id="rId17"/>
    <p:sldId id="275" r:id="rId18"/>
    <p:sldId id="276" r:id="rId19"/>
    <p:sldId id="277" r:id="rId20"/>
    <p:sldId id="278" r:id="rId21"/>
    <p:sldId id="279" r:id="rId22"/>
    <p:sldId id="280" r:id="rId23"/>
    <p:sldId id="288" r:id="rId24"/>
    <p:sldId id="289" r:id="rId25"/>
    <p:sldId id="281" r:id="rId26"/>
    <p:sldId id="282" r:id="rId27"/>
    <p:sldId id="290" r:id="rId28"/>
    <p:sldId id="283" r:id="rId29"/>
    <p:sldId id="284" r:id="rId30"/>
    <p:sldId id="28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81" d="100"/>
          <a:sy n="81" d="100"/>
        </p:scale>
        <p:origin x="-9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19/09/2021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2</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21B9640-6DED-48AF-B1A5-AEB34C723A6F}" type="datetime1">
              <a:rPr lang="en-US" smtClean="0"/>
              <a:pPr/>
              <a:t>9/19/2021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6E216-8B22-441C-9C0B-68B900B7FDAD}" type="datetime1">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247A08-C54D-4895-B763-2625993061F2}" type="datetime1">
              <a:rPr lang="en-US" smtClean="0"/>
              <a:pPr/>
              <a:t>9/19/2021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D3179-08A0-4CEA-A82D-0C5D991A8799}" type="datetime1">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0C964B3-5CEF-4F7F-88E5-3CEB76845C71}" type="datetime1">
              <a:rPr lang="en-US" smtClean="0"/>
              <a:pPr/>
              <a:t>9/19/2021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4ADFE-E05B-49E5-93F2-293CEB738539}" type="datetime1">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A3CE68-9756-423F-879B-CB3DBC6713ED}" type="datetime1">
              <a:rPr lang="en-US" smtClean="0"/>
              <a:pPr/>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82816-E347-4A24-87B3-C157EAAE1A84}" type="datetime1">
              <a:rPr lang="en-US" smtClean="0"/>
              <a:pPr/>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658A2-C4E4-4DDE-958C-17FA9DC4EFF5}" type="datetime1">
              <a:rPr lang="en-US" smtClean="0"/>
              <a:pPr/>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77D77CE-0DF9-4FB6-BF28-73DB84A86DC4}" type="datetime1">
              <a:rPr lang="en-US" smtClean="0"/>
              <a:pPr/>
              <a:t>9/19/2021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9549DB-A006-437A-8786-01BD5CBAA7EE}" type="datetime1">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BA2CD0B-E317-4078-BB1E-7DFF70F3B02D}" type="datetime1">
              <a:rPr lang="en-US" smtClean="0"/>
              <a:pPr/>
              <a:t>9/19/2021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8942" y="2469319"/>
            <a:ext cx="10993546" cy="590321"/>
          </a:xfrm>
        </p:spPr>
        <p:txBody>
          <a:bodyPr/>
          <a:lstStyle/>
          <a:p>
            <a:endParaRPr lang="en-GB" dirty="0"/>
          </a:p>
        </p:txBody>
      </p:sp>
      <p:sp>
        <p:nvSpPr>
          <p:cNvPr id="4" name="Title 3"/>
          <p:cNvSpPr>
            <a:spLocks noGrp="1"/>
          </p:cNvSpPr>
          <p:nvPr>
            <p:ph type="ctrTitle"/>
          </p:nvPr>
        </p:nvSpPr>
        <p:spPr/>
        <p:txBody>
          <a:bodyPr>
            <a:noAutofit/>
          </a:bodyPr>
          <a:lstStyle/>
          <a:p>
            <a:r>
              <a:rPr lang="en-US" sz="1800" b="1" dirty="0"/>
              <a:t>Md</a:t>
            </a:r>
            <a:r>
              <a:rPr lang="en-US" sz="1800" b="1" dirty="0" smtClean="0"/>
              <a:t>.  </a:t>
            </a:r>
            <a:r>
              <a:rPr lang="en-US" sz="1800" b="1" dirty="0" err="1"/>
              <a:t>Anwarul</a:t>
            </a:r>
            <a:r>
              <a:rPr lang="en-US" sz="1800" b="1" dirty="0"/>
              <a:t> </a:t>
            </a:r>
            <a:r>
              <a:rPr lang="en-US" sz="1800" b="1" dirty="0" err="1"/>
              <a:t>Kabir</a:t>
            </a:r>
            <a:r>
              <a:rPr lang="en-US" sz="1800" b="1" dirty="0"/>
              <a:t/>
            </a:r>
            <a:br>
              <a:rPr lang="en-US" sz="1800" b="1" dirty="0"/>
            </a:br>
            <a:r>
              <a:rPr lang="en-US" sz="1800" b="1" dirty="0"/>
              <a:t>MPhil (Wales)MSc(Wales), MSc(DU), BSc(</a:t>
            </a:r>
            <a:r>
              <a:rPr lang="en-US" sz="1800" b="1" dirty="0" err="1"/>
              <a:t>Hons</a:t>
            </a:r>
            <a:r>
              <a:rPr lang="en-US" sz="1800" b="1" dirty="0"/>
              <a:t>) </a:t>
            </a:r>
            <a:r>
              <a:rPr lang="en-US" sz="1800" b="1"/>
              <a:t/>
            </a:r>
            <a:br>
              <a:rPr lang="en-US" sz="1800" b="1"/>
            </a:br>
            <a:r>
              <a:rPr lang="en-US" sz="1800" b="1" smtClean="0"/>
              <a:t>Associate </a:t>
            </a:r>
            <a:r>
              <a:rPr lang="en-US" sz="1800" b="1" smtClean="0"/>
              <a:t>Professor</a:t>
            </a:r>
            <a:r>
              <a:rPr lang="en-US" sz="1800" b="1" dirty="0"/>
              <a:t/>
            </a:r>
            <a:br>
              <a:rPr lang="en-US" sz="1800" b="1" dirty="0"/>
            </a:br>
            <a:r>
              <a:rPr lang="en-US" sz="1800" b="1" dirty="0"/>
              <a:t>Department of Computer Science</a:t>
            </a:r>
            <a:br>
              <a:rPr lang="en-US" sz="1800" b="1" dirty="0"/>
            </a:br>
            <a:r>
              <a:rPr lang="en-US" sz="1800" b="1" dirty="0"/>
              <a:t>Freelance Consultant (Software </a:t>
            </a:r>
            <a:r>
              <a:rPr lang="en-US" sz="1800" b="1" dirty="0" smtClean="0"/>
              <a:t>Engineering)</a:t>
            </a:r>
            <a:r>
              <a:rPr lang="en-US" sz="1800" b="1" dirty="0"/>
              <a:t/>
            </a:r>
            <a:br>
              <a:rPr lang="en-US" sz="1800" b="1" dirty="0"/>
            </a:br>
            <a:r>
              <a:rPr lang="en-US" sz="1800" b="1" dirty="0"/>
              <a:t/>
            </a:r>
            <a:br>
              <a:rPr lang="en-US" sz="1800" b="1" dirty="0"/>
            </a:br>
            <a:endParaRPr lang="en-US" sz="1800" dirty="0"/>
          </a:p>
        </p:txBody>
      </p:sp>
    </p:spTree>
    <p:extLst>
      <p:ext uri="{BB962C8B-B14F-4D97-AF65-F5344CB8AC3E}">
        <p14:creationId xmlns:p14="http://schemas.microsoft.com/office/powerpoint/2010/main" val="2664565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three levels</a:t>
            </a:r>
            <a:endParaRPr lang="en-GB" dirty="0"/>
          </a:p>
        </p:txBody>
      </p:sp>
      <p:pic>
        <p:nvPicPr>
          <p:cNvPr id="5" name="Picture 4"/>
          <p:cNvPicPr>
            <a:picLocks noChangeAspect="1"/>
          </p:cNvPicPr>
          <p:nvPr/>
        </p:nvPicPr>
        <p:blipFill>
          <a:blip r:embed="rId2"/>
          <a:stretch>
            <a:fillRect/>
          </a:stretch>
        </p:blipFill>
        <p:spPr>
          <a:xfrm>
            <a:off x="2416629" y="1773321"/>
            <a:ext cx="7746274" cy="4949080"/>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- 9</a:t>
            </a:r>
          </a:p>
        </p:txBody>
      </p:sp>
    </p:spTree>
    <p:extLst>
      <p:ext uri="{BB962C8B-B14F-4D97-AF65-F5344CB8AC3E}">
        <p14:creationId xmlns:p14="http://schemas.microsoft.com/office/powerpoint/2010/main" val="788576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endParaRPr lang="en-GB" dirty="0"/>
          </a:p>
        </p:txBody>
      </p:sp>
      <p:sp>
        <p:nvSpPr>
          <p:cNvPr id="3" name="Content Placeholder 2"/>
          <p:cNvSpPr>
            <a:spLocks noGrp="1"/>
          </p:cNvSpPr>
          <p:nvPr>
            <p:ph idx="1"/>
          </p:nvPr>
        </p:nvSpPr>
        <p:spPr>
          <a:xfrm>
            <a:off x="581192" y="1894751"/>
            <a:ext cx="11029615" cy="4349296"/>
          </a:xfrm>
        </p:spPr>
        <p:txBody>
          <a:bodyPr>
            <a:noAutofit/>
          </a:bodyPr>
          <a:lstStyle/>
          <a:p>
            <a:r>
              <a:rPr lang="en-GB" sz="2000" dirty="0"/>
              <a:t>System requirements describe the requirements for a product that is composed of multiple components or subsystems. </a:t>
            </a:r>
          </a:p>
          <a:p>
            <a:r>
              <a:rPr lang="en-GB" sz="2000" dirty="0"/>
              <a:t>A system can be all software or it can include both software and hardware subsystems (e.g. biometric)</a:t>
            </a:r>
          </a:p>
          <a:p>
            <a:r>
              <a:rPr lang="en-GB" sz="2000" dirty="0"/>
              <a:t>People and processes are part of a system, so certain system functions might be allocated to human</a:t>
            </a:r>
          </a:p>
          <a:p>
            <a:r>
              <a:rPr lang="en-GB" sz="2000" i="1" dirty="0">
                <a:solidFill>
                  <a:srgbClr val="C00000"/>
                </a:solidFill>
              </a:rPr>
              <a:t>A good example of a “system” is the cashier’s workstation in a supermarket. There’s a bar code scanner integrated with a scale, as well as a hand-held bar code scanner. The cashier has a keyboard, a display, </a:t>
            </a:r>
            <a:br>
              <a:rPr lang="en-GB" sz="2000" i="1" dirty="0">
                <a:solidFill>
                  <a:srgbClr val="C00000"/>
                </a:solidFill>
              </a:rPr>
            </a:br>
            <a:r>
              <a:rPr lang="en-GB" sz="2000" i="1" dirty="0">
                <a:solidFill>
                  <a:srgbClr val="C00000"/>
                </a:solidFill>
              </a:rPr>
              <a:t>and a cash drawer</a:t>
            </a:r>
          </a:p>
          <a:p>
            <a:r>
              <a:rPr lang="en-GB" sz="2000" dirty="0"/>
              <a:t>The requirements for the system or product as a whole, then, lead the business analyst to derive specific functionality that must be allocated to one or another of those component subsystems, </a:t>
            </a:r>
            <a:br>
              <a:rPr lang="en-GB" sz="2000" dirty="0"/>
            </a:br>
            <a:r>
              <a:rPr lang="en-GB" sz="2000" dirty="0"/>
              <a:t>as well as demanding an understanding of the interfaces between them</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- 10</a:t>
            </a:r>
          </a:p>
        </p:txBody>
      </p:sp>
    </p:spTree>
    <p:extLst>
      <p:ext uri="{BB962C8B-B14F-4D97-AF65-F5344CB8AC3E}">
        <p14:creationId xmlns:p14="http://schemas.microsoft.com/office/powerpoint/2010/main" val="423438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endParaRPr lang="en-GB" dirty="0"/>
          </a:p>
        </p:txBody>
      </p:sp>
      <p:sp>
        <p:nvSpPr>
          <p:cNvPr id="3" name="Content Placeholder 2"/>
          <p:cNvSpPr>
            <a:spLocks noGrp="1"/>
          </p:cNvSpPr>
          <p:nvPr>
            <p:ph idx="1"/>
          </p:nvPr>
        </p:nvSpPr>
        <p:spPr>
          <a:xfrm>
            <a:off x="581192" y="1932302"/>
            <a:ext cx="11029615" cy="4638316"/>
          </a:xfrm>
        </p:spPr>
        <p:txBody>
          <a:bodyPr>
            <a:noAutofit/>
          </a:bodyPr>
          <a:lstStyle/>
          <a:p>
            <a:r>
              <a:rPr lang="en-GB" sz="2200" dirty="0"/>
              <a:t>Non-functional requirement are also known as quality attributes, product requirements that describes a service or performance characteristic of a product (“– </a:t>
            </a:r>
            <a:r>
              <a:rPr lang="en-GB" sz="2200" dirty="0" err="1"/>
              <a:t>ity</a:t>
            </a:r>
            <a:r>
              <a:rPr lang="en-GB" sz="2200" dirty="0"/>
              <a:t>, </a:t>
            </a:r>
            <a:r>
              <a:rPr lang="en-GB" sz="2200" dirty="0" err="1"/>
              <a:t>ilities</a:t>
            </a:r>
            <a:r>
              <a:rPr lang="en-GB" sz="2200" dirty="0"/>
              <a:t>.”)</a:t>
            </a:r>
          </a:p>
          <a:p>
            <a:pPr lvl="0"/>
            <a:r>
              <a:rPr lang="en-GB" sz="2200" dirty="0"/>
              <a:t>Describe the product’s characteristics in various dimensions that are important either to users or to developers and maintainers, such as performance, safety, availability, and portability (</a:t>
            </a:r>
            <a:r>
              <a:rPr lang="en-US" sz="2200" dirty="0"/>
              <a:t>chances of conflicts within non-functional requirements are fairly high)</a:t>
            </a:r>
            <a:endParaRPr lang="en-GB" sz="2200" dirty="0"/>
          </a:p>
          <a:p>
            <a:r>
              <a:rPr lang="en-GB" sz="2200" dirty="0"/>
              <a:t>Other classes of non-functional requirements describe external interfaces between the system and the outside world (usefulness, flexibility, reliability)</a:t>
            </a:r>
          </a:p>
          <a:p>
            <a:r>
              <a:rPr lang="en-GB" sz="2200" dirty="0"/>
              <a:t>These include connections to other software systems, hardware components, and users, as well as communication interfaces (interoperability) </a:t>
            </a:r>
          </a:p>
          <a:p>
            <a:r>
              <a:rPr lang="en-GB" sz="2200" dirty="0"/>
              <a:t>Design and implementation constraints impose restrictions on the options available to the developer during construction of the product (security)</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- 11</a:t>
            </a:r>
          </a:p>
        </p:txBody>
      </p:sp>
    </p:spTree>
    <p:extLst>
      <p:ext uri="{BB962C8B-B14F-4D97-AF65-F5344CB8AC3E}">
        <p14:creationId xmlns:p14="http://schemas.microsoft.com/office/powerpoint/2010/main" val="3642092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endParaRPr lang="en-GB" dirty="0"/>
          </a:p>
        </p:txBody>
      </p:sp>
      <p:sp>
        <p:nvSpPr>
          <p:cNvPr id="3" name="Content Placeholder 2"/>
          <p:cNvSpPr>
            <a:spLocks noGrp="1"/>
          </p:cNvSpPr>
          <p:nvPr>
            <p:ph idx="1"/>
          </p:nvPr>
        </p:nvSpPr>
        <p:spPr>
          <a:xfrm>
            <a:off x="450563" y="1828434"/>
            <a:ext cx="11029615" cy="4846685"/>
          </a:xfrm>
        </p:spPr>
        <p:txBody>
          <a:bodyPr>
            <a:noAutofit/>
          </a:bodyPr>
          <a:lstStyle/>
          <a:p>
            <a:r>
              <a:rPr lang="en-GB" sz="2200" dirty="0"/>
              <a:t>Business rules include corporate policies, government regulations, industry standards, and computational algorithms</a:t>
            </a:r>
          </a:p>
          <a:p>
            <a:r>
              <a:rPr lang="en-GB" sz="2200" dirty="0"/>
              <a:t>Business rules are not themselves software requirements because they have an existence beyond the boundaries of any specific software application</a:t>
            </a:r>
          </a:p>
          <a:p>
            <a:r>
              <a:rPr lang="en-GB" sz="2200" dirty="0"/>
              <a:t>They often dictate that the system must contain functionality to comply with the relevant  rules (e.g. online purchase limit) </a:t>
            </a:r>
          </a:p>
          <a:p>
            <a:r>
              <a:rPr lang="en-GB" sz="2200" dirty="0"/>
              <a:t>A restriction that is imposed on the choices available to the developer for the design and construction of a product (e.g. no red colour in webpage – Inverse requirements)</a:t>
            </a:r>
          </a:p>
          <a:p>
            <a:r>
              <a:rPr lang="en-GB" sz="2200" dirty="0"/>
              <a:t>Sometimes, as with corporate security policies, business rules are the origin of specific quality attributes that are then implemented in functionality (e.g. firewall) </a:t>
            </a:r>
          </a:p>
          <a:p>
            <a:r>
              <a:rPr lang="en-GB" sz="2200" dirty="0"/>
              <a:t>Therefore, you can trace the origin of certain functional requirements back to a particular business rule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- 12</a:t>
            </a:r>
          </a:p>
        </p:txBody>
      </p:sp>
    </p:spTree>
    <p:extLst>
      <p:ext uri="{BB962C8B-B14F-4D97-AF65-F5344CB8AC3E}">
        <p14:creationId xmlns:p14="http://schemas.microsoft.com/office/powerpoint/2010/main" val="151535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a:t>
            </a:r>
            <a:endParaRPr lang="en-GB" dirty="0"/>
          </a:p>
        </p:txBody>
      </p:sp>
      <p:sp>
        <p:nvSpPr>
          <p:cNvPr id="3" name="Content Placeholder 2"/>
          <p:cNvSpPr>
            <a:spLocks noGrp="1"/>
          </p:cNvSpPr>
          <p:nvPr>
            <p:ph idx="1"/>
          </p:nvPr>
        </p:nvSpPr>
        <p:spPr>
          <a:xfrm>
            <a:off x="581192" y="2180496"/>
            <a:ext cx="4800867" cy="3678303"/>
          </a:xfrm>
        </p:spPr>
        <p:txBody>
          <a:bodyPr anchor="t" anchorCtr="0">
            <a:noAutofit/>
          </a:bodyPr>
          <a:lstStyle/>
          <a:p>
            <a:r>
              <a:rPr lang="en-GB" sz="2000" dirty="0"/>
              <a:t>A feature consists of one or more logically related system capabilities that provide value to a user and are described by a set of functional requirements</a:t>
            </a:r>
          </a:p>
          <a:p>
            <a:r>
              <a:rPr lang="en-GB" sz="2000" dirty="0"/>
              <a:t>A feature can encompass multiple user requirements, each of which implies that certain functional requirements must be implemented to allow the user to perform the task described by each user requirement</a:t>
            </a:r>
          </a:p>
        </p:txBody>
      </p:sp>
      <p:pic>
        <p:nvPicPr>
          <p:cNvPr id="5" name="Picture 4"/>
          <p:cNvPicPr>
            <a:picLocks noChangeAspect="1"/>
          </p:cNvPicPr>
          <p:nvPr/>
        </p:nvPicPr>
        <p:blipFill>
          <a:blip r:embed="rId2"/>
          <a:stretch>
            <a:fillRect/>
          </a:stretch>
        </p:blipFill>
        <p:spPr>
          <a:xfrm>
            <a:off x="5382059" y="1830256"/>
            <a:ext cx="5702495" cy="4810132"/>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- 13</a:t>
            </a:r>
          </a:p>
        </p:txBody>
      </p:sp>
    </p:spTree>
    <p:extLst>
      <p:ext uri="{BB962C8B-B14F-4D97-AF65-F5344CB8AC3E}">
        <p14:creationId xmlns:p14="http://schemas.microsoft.com/office/powerpoint/2010/main" val="90631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endParaRPr lang="en-GB" dirty="0"/>
          </a:p>
        </p:txBody>
      </p:sp>
      <p:pic>
        <p:nvPicPr>
          <p:cNvPr id="5" name="Picture 4"/>
          <p:cNvPicPr>
            <a:picLocks noChangeAspect="1"/>
          </p:cNvPicPr>
          <p:nvPr/>
        </p:nvPicPr>
        <p:blipFill>
          <a:blip r:embed="rId2"/>
          <a:stretch>
            <a:fillRect/>
          </a:stretch>
        </p:blipFill>
        <p:spPr>
          <a:xfrm>
            <a:off x="2103120" y="1854927"/>
            <a:ext cx="8255726" cy="5003074"/>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- 14</a:t>
            </a:r>
          </a:p>
        </p:txBody>
      </p:sp>
    </p:spTree>
    <p:extLst>
      <p:ext uri="{BB962C8B-B14F-4D97-AF65-F5344CB8AC3E}">
        <p14:creationId xmlns:p14="http://schemas.microsoft.com/office/powerpoint/2010/main" val="130316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vs. Project Requirements</a:t>
            </a:r>
            <a:endParaRPr lang="en-GB" dirty="0"/>
          </a:p>
        </p:txBody>
      </p:sp>
      <p:sp>
        <p:nvSpPr>
          <p:cNvPr id="3" name="Content Placeholder 2"/>
          <p:cNvSpPr>
            <a:spLocks noGrp="1"/>
          </p:cNvSpPr>
          <p:nvPr>
            <p:ph idx="1"/>
          </p:nvPr>
        </p:nvSpPr>
        <p:spPr>
          <a:xfrm>
            <a:off x="581192" y="1985554"/>
            <a:ext cx="11029615" cy="3873245"/>
          </a:xfrm>
        </p:spPr>
        <p:txBody>
          <a:bodyPr>
            <a:noAutofit/>
          </a:bodyPr>
          <a:lstStyle/>
          <a:p>
            <a:r>
              <a:rPr lang="en-GB" sz="2100" dirty="0"/>
              <a:t>Requirements that describe properties of a software system to be built are called product requirements. </a:t>
            </a:r>
          </a:p>
          <a:p>
            <a:r>
              <a:rPr lang="en-GB" sz="2100" dirty="0"/>
              <a:t>Projects certainly do have other expectations and deliverables that are not a part of the software the team implements, but that are necessary to the successful completion of the project as a whole. These are project requirements but not product requirements.  (maintain schedule deadline of task)</a:t>
            </a:r>
          </a:p>
          <a:p>
            <a:r>
              <a:rPr lang="en-GB" sz="2100" dirty="0"/>
              <a:t>An SRS houses the product requirements, but it should not include design or implementation details (other than known constraints), project plans, test plans, or similar information. </a:t>
            </a:r>
          </a:p>
          <a:p>
            <a:r>
              <a:rPr lang="en-GB" sz="2100" dirty="0"/>
              <a:t>Separate out such items so that requirements development activities can focus on understanding what the team intends to build.</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- 15</a:t>
            </a:r>
          </a:p>
        </p:txBody>
      </p:sp>
    </p:spTree>
    <p:extLst>
      <p:ext uri="{BB962C8B-B14F-4D97-AF65-F5344CB8AC3E}">
        <p14:creationId xmlns:p14="http://schemas.microsoft.com/office/powerpoint/2010/main" val="103226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Requirements</a:t>
            </a:r>
            <a:endParaRPr lang="en-GB" dirty="0"/>
          </a:p>
        </p:txBody>
      </p:sp>
      <p:sp>
        <p:nvSpPr>
          <p:cNvPr id="3" name="Content Placeholder 2"/>
          <p:cNvSpPr>
            <a:spLocks noGrp="1"/>
          </p:cNvSpPr>
          <p:nvPr>
            <p:ph idx="1"/>
          </p:nvPr>
        </p:nvSpPr>
        <p:spPr>
          <a:xfrm>
            <a:off x="555067" y="1881052"/>
            <a:ext cx="11029615" cy="4794068"/>
          </a:xfrm>
        </p:spPr>
        <p:txBody>
          <a:bodyPr>
            <a:noAutofit/>
          </a:bodyPr>
          <a:lstStyle/>
          <a:p>
            <a:pPr>
              <a:lnSpc>
                <a:spcPct val="120000"/>
              </a:lnSpc>
              <a:spcBef>
                <a:spcPts val="0"/>
              </a:spcBef>
              <a:spcAft>
                <a:spcPts val="0"/>
              </a:spcAft>
            </a:pPr>
            <a:r>
              <a:rPr lang="en-GB" sz="2100" dirty="0"/>
              <a:t>Physical resources the development team needs, such as workstations, special hardware devices, testing labs, testing tools and equipment, team rooms, and videoconferencing equipment.</a:t>
            </a:r>
          </a:p>
          <a:p>
            <a:pPr>
              <a:lnSpc>
                <a:spcPct val="120000"/>
              </a:lnSpc>
              <a:spcBef>
                <a:spcPts val="0"/>
              </a:spcBef>
              <a:spcAft>
                <a:spcPts val="0"/>
              </a:spcAft>
            </a:pPr>
            <a:r>
              <a:rPr lang="en-GB" sz="2100" dirty="0"/>
              <a:t>Staff training (User documentation, including training materials, tutorials, reference manuals, and release notes)</a:t>
            </a:r>
          </a:p>
          <a:p>
            <a:pPr>
              <a:lnSpc>
                <a:spcPct val="120000"/>
              </a:lnSpc>
              <a:spcBef>
                <a:spcPts val="0"/>
              </a:spcBef>
              <a:spcAft>
                <a:spcPts val="0"/>
              </a:spcAft>
            </a:pPr>
            <a:r>
              <a:rPr lang="en-GB" sz="2100" dirty="0"/>
              <a:t>Infrastructure changes needed in the operating environment.</a:t>
            </a:r>
          </a:p>
          <a:p>
            <a:pPr>
              <a:lnSpc>
                <a:spcPct val="120000"/>
              </a:lnSpc>
              <a:spcBef>
                <a:spcPts val="0"/>
              </a:spcBef>
              <a:spcAft>
                <a:spcPts val="0"/>
              </a:spcAft>
            </a:pPr>
            <a:r>
              <a:rPr lang="en-GB" sz="2100" dirty="0"/>
              <a:t>Requirements and procedures for releasing the product, installing it in the operating environment, configuring it, and testing the installation.</a:t>
            </a:r>
          </a:p>
          <a:p>
            <a:pPr>
              <a:lnSpc>
                <a:spcPct val="120000"/>
              </a:lnSpc>
              <a:spcBef>
                <a:spcPts val="0"/>
              </a:spcBef>
              <a:spcAft>
                <a:spcPts val="0"/>
              </a:spcAft>
            </a:pPr>
            <a:r>
              <a:rPr lang="en-GB" sz="2100" dirty="0"/>
              <a:t>Beta testing, manufacturing, packaging, marketing, and distribution requirements.</a:t>
            </a:r>
          </a:p>
          <a:p>
            <a:pPr>
              <a:lnSpc>
                <a:spcPct val="120000"/>
              </a:lnSpc>
              <a:spcBef>
                <a:spcPts val="0"/>
              </a:spcBef>
              <a:spcAft>
                <a:spcPts val="0"/>
              </a:spcAft>
            </a:pPr>
            <a:r>
              <a:rPr lang="en-GB" sz="2100" dirty="0"/>
              <a:t>Customer service-level agreements.</a:t>
            </a:r>
          </a:p>
          <a:p>
            <a:pPr>
              <a:lnSpc>
                <a:spcPct val="120000"/>
              </a:lnSpc>
              <a:spcBef>
                <a:spcPts val="0"/>
              </a:spcBef>
              <a:spcAft>
                <a:spcPts val="0"/>
              </a:spcAft>
            </a:pPr>
            <a:r>
              <a:rPr lang="en-GB" sz="2100" dirty="0"/>
              <a:t>Requirements for obtaining legal protection (patents, trademarks, or copyrights) for intellectual property related to the software.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- 16</a:t>
            </a:r>
          </a:p>
        </p:txBody>
      </p:sp>
    </p:spTree>
    <p:extLst>
      <p:ext uri="{BB962C8B-B14F-4D97-AF65-F5344CB8AC3E}">
        <p14:creationId xmlns:p14="http://schemas.microsoft.com/office/powerpoint/2010/main" val="109542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and management</a:t>
            </a:r>
            <a:endParaRPr lang="en-GB" dirty="0"/>
          </a:p>
        </p:txBody>
      </p:sp>
      <p:pic>
        <p:nvPicPr>
          <p:cNvPr id="5" name="Picture 4"/>
          <p:cNvPicPr>
            <a:picLocks noChangeAspect="1"/>
          </p:cNvPicPr>
          <p:nvPr/>
        </p:nvPicPr>
        <p:blipFill>
          <a:blip r:embed="rId2"/>
          <a:stretch>
            <a:fillRect/>
          </a:stretch>
        </p:blipFill>
        <p:spPr>
          <a:xfrm>
            <a:off x="2417187" y="2180496"/>
            <a:ext cx="7182505" cy="3678303"/>
          </a:xfrm>
          <a:prstGeom prst="rect">
            <a:avLst/>
          </a:prstGeom>
        </p:spPr>
      </p:pic>
      <p:sp>
        <p:nvSpPr>
          <p:cNvPr id="7"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- 17</a:t>
            </a:r>
          </a:p>
        </p:txBody>
      </p:sp>
    </p:spTree>
    <p:extLst>
      <p:ext uri="{BB962C8B-B14F-4D97-AF65-F5344CB8AC3E}">
        <p14:creationId xmlns:p14="http://schemas.microsoft.com/office/powerpoint/2010/main" val="262854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t>
            </a:r>
            <a:r>
              <a:rPr lang="en-US" b="1" dirty="0"/>
              <a:t>ELICITATION</a:t>
            </a:r>
            <a:endParaRPr lang="en-GB" b="1" dirty="0"/>
          </a:p>
        </p:txBody>
      </p:sp>
      <p:sp>
        <p:nvSpPr>
          <p:cNvPr id="3" name="Content Placeholder 2"/>
          <p:cNvSpPr>
            <a:spLocks noGrp="1"/>
          </p:cNvSpPr>
          <p:nvPr>
            <p:ph idx="1"/>
          </p:nvPr>
        </p:nvSpPr>
        <p:spPr>
          <a:xfrm>
            <a:off x="568129" y="1932302"/>
            <a:ext cx="11029615" cy="2613573"/>
          </a:xfrm>
        </p:spPr>
        <p:txBody>
          <a:bodyPr>
            <a:normAutofit/>
          </a:bodyPr>
          <a:lstStyle/>
          <a:p>
            <a:r>
              <a:rPr lang="en-GB" sz="2200" dirty="0"/>
              <a:t>Identifying the product’s expected user classes and other stakeholders.</a:t>
            </a:r>
          </a:p>
          <a:p>
            <a:r>
              <a:rPr lang="en-GB" sz="2200" dirty="0"/>
              <a:t>Understanding user tasks and goals and the business objectives with which those tasks align.</a:t>
            </a:r>
          </a:p>
          <a:p>
            <a:r>
              <a:rPr lang="en-GB" sz="2200" dirty="0"/>
              <a:t>Learning about the environment in which the new product will be used.</a:t>
            </a:r>
          </a:p>
          <a:p>
            <a:r>
              <a:rPr lang="en-GB" sz="2200" dirty="0"/>
              <a:t>Working with individuals who represent each user class to understand their functionality needs and their quality expectations.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- 18</a:t>
            </a:r>
          </a:p>
        </p:txBody>
      </p:sp>
    </p:spTree>
    <p:extLst>
      <p:ext uri="{BB962C8B-B14F-4D97-AF65-F5344CB8AC3E}">
        <p14:creationId xmlns:p14="http://schemas.microsoft.com/office/powerpoint/2010/main" val="65619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680798"/>
            <a:ext cx="10993549" cy="1095752"/>
          </a:xfrm>
        </p:spPr>
        <p:txBody>
          <a:bodyPr>
            <a:normAutofit fontScale="90000"/>
          </a:bodyPr>
          <a:lstStyle/>
          <a:p>
            <a:r>
              <a:rPr lang="en-US" dirty="0"/>
              <a:t>1. SOFTWARE REQUIREMENTS: WHAT, WHY, &amp; WHO</a:t>
            </a:r>
            <a:br>
              <a:rPr lang="en-US" dirty="0"/>
            </a:br>
            <a:r>
              <a:rPr lang="en-US" b="1" dirty="0"/>
              <a:t>1.1 The Essential software requirement</a:t>
            </a:r>
            <a:endParaRPr lang="en-GB" b="1" dirty="0"/>
          </a:p>
        </p:txBody>
      </p:sp>
      <p:sp>
        <p:nvSpPr>
          <p:cNvPr id="3" name="Subtitle 2"/>
          <p:cNvSpPr>
            <a:spLocks noGrp="1"/>
          </p:cNvSpPr>
          <p:nvPr>
            <p:ph type="subTitle" idx="1"/>
          </p:nvPr>
        </p:nvSpPr>
        <p:spPr>
          <a:xfrm>
            <a:off x="528942" y="2469319"/>
            <a:ext cx="10993546" cy="590321"/>
          </a:xfrm>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109689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Development: </a:t>
            </a:r>
            <a:r>
              <a:rPr lang="en-US" b="1" dirty="0"/>
              <a:t>ANALYSIS</a:t>
            </a:r>
            <a:endParaRPr lang="en-GB" b="1" dirty="0"/>
          </a:p>
        </p:txBody>
      </p:sp>
      <p:sp>
        <p:nvSpPr>
          <p:cNvPr id="3" name="Content Placeholder 2"/>
          <p:cNvSpPr>
            <a:spLocks noGrp="1"/>
          </p:cNvSpPr>
          <p:nvPr>
            <p:ph idx="1"/>
          </p:nvPr>
        </p:nvSpPr>
        <p:spPr>
          <a:xfrm>
            <a:off x="437500" y="1880050"/>
            <a:ext cx="11029615" cy="3527973"/>
          </a:xfrm>
        </p:spPr>
        <p:txBody>
          <a:bodyPr>
            <a:noAutofit/>
          </a:bodyPr>
          <a:lstStyle/>
          <a:p>
            <a:r>
              <a:rPr lang="en-GB" sz="2200" dirty="0"/>
              <a:t>Model the application environment</a:t>
            </a:r>
          </a:p>
          <a:p>
            <a:r>
              <a:rPr lang="en-GB" sz="2200" dirty="0"/>
              <a:t>Analysing the information received from users to distinguish their task goals into functional requirements, quality expectations, business rules, suggested solutions, etc.</a:t>
            </a:r>
          </a:p>
          <a:p>
            <a:r>
              <a:rPr lang="en-GB" sz="2200" dirty="0"/>
              <a:t>Decomposing high-level requirements into an appropriate level of detail</a:t>
            </a:r>
          </a:p>
          <a:p>
            <a:r>
              <a:rPr lang="en-GB" sz="2200" dirty="0"/>
              <a:t>Allocating requirements to software components defined in the system architecture</a:t>
            </a:r>
          </a:p>
          <a:p>
            <a:r>
              <a:rPr lang="en-GB" sz="2200" dirty="0"/>
              <a:t>Negotiating requirements </a:t>
            </a:r>
            <a:r>
              <a:rPr lang="en-GB" sz="2200" b="1" dirty="0"/>
              <a:t>priority</a:t>
            </a:r>
            <a:r>
              <a:rPr lang="en-GB" sz="2200" dirty="0"/>
              <a:t> and their </a:t>
            </a:r>
            <a:r>
              <a:rPr lang="en-GB" sz="2200" b="1" dirty="0"/>
              <a:t>implementation</a:t>
            </a:r>
            <a:r>
              <a:rPr lang="en-GB" sz="2200" dirty="0"/>
              <a:t> priorities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- 19</a:t>
            </a:r>
          </a:p>
        </p:txBody>
      </p:sp>
    </p:spTree>
    <p:extLst>
      <p:ext uri="{BB962C8B-B14F-4D97-AF65-F5344CB8AC3E}">
        <p14:creationId xmlns:p14="http://schemas.microsoft.com/office/powerpoint/2010/main" val="424870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a:t>
            </a:r>
            <a:r>
              <a:rPr lang="en-GB" b="1" dirty="0"/>
              <a:t>Specification</a:t>
            </a:r>
          </a:p>
        </p:txBody>
      </p:sp>
      <p:sp>
        <p:nvSpPr>
          <p:cNvPr id="3" name="Content Placeholder 2"/>
          <p:cNvSpPr>
            <a:spLocks noGrp="1"/>
          </p:cNvSpPr>
          <p:nvPr>
            <p:ph idx="1"/>
          </p:nvPr>
        </p:nvSpPr>
        <p:spPr>
          <a:xfrm>
            <a:off x="581192" y="1984555"/>
            <a:ext cx="11029615" cy="4481560"/>
          </a:xfrm>
        </p:spPr>
        <p:txBody>
          <a:bodyPr>
            <a:normAutofit/>
          </a:bodyPr>
          <a:lstStyle/>
          <a:p>
            <a:pPr>
              <a:buFont typeface="Wingdings" pitchFamily="2" charset="2"/>
              <a:buChar char="q"/>
            </a:pPr>
            <a:r>
              <a:rPr lang="en-GB" sz="2200" dirty="0"/>
              <a:t>The business analyst documents requirements in a software requirements specification (SRS). </a:t>
            </a:r>
          </a:p>
          <a:p>
            <a:pPr lvl="1"/>
            <a:r>
              <a:rPr lang="en-GB" sz="2200" dirty="0"/>
              <a:t>Transcribing the collected user needs into </a:t>
            </a:r>
            <a:r>
              <a:rPr lang="en-GB" sz="2200" b="1" dirty="0"/>
              <a:t>written requirements </a:t>
            </a:r>
            <a:r>
              <a:rPr lang="en-GB" sz="2200" dirty="0"/>
              <a:t>and </a:t>
            </a:r>
            <a:r>
              <a:rPr lang="en-GB" sz="2200" b="1" dirty="0"/>
              <a:t>diagrams</a:t>
            </a:r>
            <a:r>
              <a:rPr lang="en-GB" sz="2200" dirty="0"/>
              <a:t> suitable for comprehension, review, and use by their intended audiences.</a:t>
            </a:r>
          </a:p>
          <a:p>
            <a:pPr lvl="1"/>
            <a:r>
              <a:rPr lang="en-GB" sz="2200" dirty="0"/>
              <a:t>The SRS describes as fully as necessary the expected behaviour of the software system. </a:t>
            </a:r>
          </a:p>
          <a:p>
            <a:pPr lvl="1"/>
            <a:r>
              <a:rPr lang="en-GB" sz="2200" dirty="0"/>
              <a:t>The SRS is used in development, testing, quality assurance, project management, and related project functions.</a:t>
            </a:r>
          </a:p>
          <a:p>
            <a:pPr lvl="1"/>
            <a:r>
              <a:rPr lang="en-GB" sz="2200" dirty="0"/>
              <a:t>Adopt requirement document templates (well defined standard of writing requirements)</a:t>
            </a:r>
          </a:p>
          <a:p>
            <a:pPr lvl="1"/>
            <a:r>
              <a:rPr lang="en-GB" sz="2200" dirty="0"/>
              <a:t>Identify requirement origins</a:t>
            </a:r>
          </a:p>
          <a:p>
            <a:pPr lvl="1"/>
            <a:r>
              <a:rPr lang="en-GB" sz="2200" dirty="0"/>
              <a:t>Uniquely label each requirement (cross-cutting requirements)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- 20</a:t>
            </a:r>
          </a:p>
        </p:txBody>
      </p:sp>
    </p:spTree>
    <p:extLst>
      <p:ext uri="{BB962C8B-B14F-4D97-AF65-F5344CB8AC3E}">
        <p14:creationId xmlns:p14="http://schemas.microsoft.com/office/powerpoint/2010/main" val="201393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a:t>
            </a:r>
            <a:r>
              <a:rPr lang="en-GB" b="1" dirty="0"/>
              <a:t>Validation</a:t>
            </a:r>
          </a:p>
        </p:txBody>
      </p:sp>
      <p:sp>
        <p:nvSpPr>
          <p:cNvPr id="3" name="Content Placeholder 2"/>
          <p:cNvSpPr>
            <a:spLocks noGrp="1"/>
          </p:cNvSpPr>
          <p:nvPr>
            <p:ph idx="1"/>
          </p:nvPr>
        </p:nvSpPr>
        <p:spPr>
          <a:xfrm>
            <a:off x="581192" y="1971490"/>
            <a:ext cx="11029615" cy="4115801"/>
          </a:xfrm>
        </p:spPr>
        <p:txBody>
          <a:bodyPr>
            <a:normAutofit/>
          </a:bodyPr>
          <a:lstStyle/>
          <a:p>
            <a:r>
              <a:rPr lang="en-GB" sz="2200" dirty="0">
                <a:latin typeface="+mj-lt"/>
              </a:rPr>
              <a:t>Reviewing the documented requirements (SRS) to correct any problems before the development group accepts them (feasible, consistent, complete)</a:t>
            </a:r>
          </a:p>
          <a:p>
            <a:r>
              <a:rPr lang="en-US" sz="2200" dirty="0"/>
              <a:t>Consistency means that no requirements should be contradictory; Completeness means that no services or constraints which are needed have been missed out. Also, discard unnecessary requirements</a:t>
            </a:r>
            <a:endParaRPr lang="en-GB" sz="2200" dirty="0">
              <a:latin typeface="+mj-lt"/>
            </a:endParaRPr>
          </a:p>
          <a:p>
            <a:r>
              <a:rPr lang="en-GB" sz="2200" dirty="0"/>
              <a:t>Developing acceptance tests and criteria to confirm that a product based on the requirements would meet customer needs and achieve the business objectives.</a:t>
            </a:r>
          </a:p>
          <a:p>
            <a:r>
              <a:rPr lang="en-GB" sz="2200" dirty="0"/>
              <a:t>Simulate the requirements (e.g. </a:t>
            </a:r>
            <a:r>
              <a:rPr lang="en-GB" sz="2200" dirty="0" err="1"/>
              <a:t>wareframming</a:t>
            </a:r>
            <a:r>
              <a:rPr lang="en-GB" sz="2200" dirty="0"/>
              <a:t>) to find errors. </a:t>
            </a:r>
            <a:endParaRPr lang="en-GB" sz="2200" dirty="0">
              <a:latin typeface="+mj-lt"/>
            </a:endParaRPr>
          </a:p>
          <a:p>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- 21</a:t>
            </a:r>
          </a:p>
        </p:txBody>
      </p:sp>
    </p:spTree>
    <p:extLst>
      <p:ext uri="{BB962C8B-B14F-4D97-AF65-F5344CB8AC3E}">
        <p14:creationId xmlns:p14="http://schemas.microsoft.com/office/powerpoint/2010/main" val="1809751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pic>
        <p:nvPicPr>
          <p:cNvPr id="5" name="Picture 4"/>
          <p:cNvPicPr>
            <a:picLocks noChangeAspect="1"/>
          </p:cNvPicPr>
          <p:nvPr/>
        </p:nvPicPr>
        <p:blipFill>
          <a:blip r:embed="rId2"/>
          <a:stretch>
            <a:fillRect/>
          </a:stretch>
        </p:blipFill>
        <p:spPr>
          <a:xfrm>
            <a:off x="581192" y="2180496"/>
            <a:ext cx="11029054" cy="3191604"/>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- 22</a:t>
            </a:r>
          </a:p>
        </p:txBody>
      </p:sp>
    </p:spTree>
    <p:extLst>
      <p:ext uri="{BB962C8B-B14F-4D97-AF65-F5344CB8AC3E}">
        <p14:creationId xmlns:p14="http://schemas.microsoft.com/office/powerpoint/2010/main" val="293915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pic>
        <p:nvPicPr>
          <p:cNvPr id="5" name="Picture 4"/>
          <p:cNvPicPr>
            <a:picLocks noChangeAspect="1"/>
          </p:cNvPicPr>
          <p:nvPr/>
        </p:nvPicPr>
        <p:blipFill>
          <a:blip r:embed="rId2"/>
          <a:stretch>
            <a:fillRect/>
          </a:stretch>
        </p:blipFill>
        <p:spPr>
          <a:xfrm>
            <a:off x="2233749" y="1892300"/>
            <a:ext cx="7393577" cy="4965700"/>
          </a:xfrm>
          <a:prstGeom prst="rect">
            <a:avLst/>
          </a:prstGeom>
        </p:spPr>
      </p:pic>
      <p:sp>
        <p:nvSpPr>
          <p:cNvPr id="6" name="Rectangle 5"/>
          <p:cNvSpPr/>
          <p:nvPr/>
        </p:nvSpPr>
        <p:spPr>
          <a:xfrm>
            <a:off x="8268788" y="2155372"/>
            <a:ext cx="822961" cy="248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expand</a:t>
            </a:r>
          </a:p>
        </p:txBody>
      </p:sp>
      <p:sp>
        <p:nvSpPr>
          <p:cNvPr id="7"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- 23</a:t>
            </a:r>
          </a:p>
        </p:txBody>
      </p:sp>
    </p:spTree>
    <p:extLst>
      <p:ext uri="{BB962C8B-B14F-4D97-AF65-F5344CB8AC3E}">
        <p14:creationId xmlns:p14="http://schemas.microsoft.com/office/powerpoint/2010/main" val="4113534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3" name="Content Placeholder 2"/>
          <p:cNvSpPr>
            <a:spLocks noGrp="1"/>
          </p:cNvSpPr>
          <p:nvPr>
            <p:ph idx="1"/>
          </p:nvPr>
        </p:nvSpPr>
        <p:spPr>
          <a:xfrm>
            <a:off x="581192" y="2023741"/>
            <a:ext cx="11029615" cy="3645539"/>
          </a:xfrm>
        </p:spPr>
        <p:txBody>
          <a:bodyPr>
            <a:noAutofit/>
          </a:bodyPr>
          <a:lstStyle/>
          <a:p>
            <a:r>
              <a:rPr lang="en-GB" sz="2200" dirty="0"/>
              <a:t>Establish a requirements change control process</a:t>
            </a:r>
          </a:p>
          <a:p>
            <a:r>
              <a:rPr lang="en-GB" sz="2200" dirty="0"/>
              <a:t>Perform impact analysis on requirements changes</a:t>
            </a:r>
          </a:p>
          <a:p>
            <a:r>
              <a:rPr lang="en-GB" sz="2200" dirty="0"/>
              <a:t>Track the status of each requirement;  Track requirements issues</a:t>
            </a:r>
          </a:p>
          <a:p>
            <a:r>
              <a:rPr lang="en-GB" sz="2200" dirty="0"/>
              <a:t>Maintain a history of requirements changes</a:t>
            </a:r>
          </a:p>
          <a:p>
            <a:r>
              <a:rPr lang="en-GB" sz="2200" dirty="0"/>
              <a:t>Maintain a requirements traceability matrix</a:t>
            </a:r>
          </a:p>
          <a:p>
            <a:r>
              <a:rPr lang="en-GB" sz="2200" dirty="0"/>
              <a:t>Defining the relationships and dependencies that exist between requirements</a:t>
            </a:r>
          </a:p>
          <a:p>
            <a:r>
              <a:rPr lang="en-GB" sz="2200" dirty="0"/>
              <a:t>Tracing individual requirements to their corresponding designs, source code, and tests</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- 24</a:t>
            </a:r>
          </a:p>
        </p:txBody>
      </p:sp>
    </p:spTree>
    <p:extLst>
      <p:ext uri="{BB962C8B-B14F-4D97-AF65-F5344CB8AC3E}">
        <p14:creationId xmlns:p14="http://schemas.microsoft.com/office/powerpoint/2010/main" val="1699900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a:t>
            </a:r>
            <a:r>
              <a:rPr lang="en-US" dirty="0" err="1"/>
              <a:t>cntd</a:t>
            </a:r>
            <a:r>
              <a:rPr lang="en-US" dirty="0"/>
              <a:t>.)</a:t>
            </a:r>
            <a:endParaRPr lang="en-GB" dirty="0"/>
          </a:p>
        </p:txBody>
      </p:sp>
      <p:pic>
        <p:nvPicPr>
          <p:cNvPr id="5" name="Picture 4"/>
          <p:cNvPicPr>
            <a:picLocks noChangeAspect="1"/>
          </p:cNvPicPr>
          <p:nvPr/>
        </p:nvPicPr>
        <p:blipFill>
          <a:blip r:embed="rId2"/>
          <a:stretch>
            <a:fillRect/>
          </a:stretch>
        </p:blipFill>
        <p:spPr>
          <a:xfrm>
            <a:off x="1927799" y="1848387"/>
            <a:ext cx="7930001" cy="4837625"/>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- 25</a:t>
            </a:r>
          </a:p>
        </p:txBody>
      </p:sp>
    </p:spTree>
    <p:extLst>
      <p:ext uri="{BB962C8B-B14F-4D97-AF65-F5344CB8AC3E}">
        <p14:creationId xmlns:p14="http://schemas.microsoft.com/office/powerpoint/2010/main" val="38959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development  process  framework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1840948" y="2005354"/>
            <a:ext cx="7779567" cy="4227008"/>
          </a:xfrm>
          <a:prstGeom prst="rect">
            <a:avLst/>
          </a:prstGeom>
        </p:spPr>
      </p:pic>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- 26</a:t>
            </a:r>
          </a:p>
        </p:txBody>
      </p:sp>
      <p:sp>
        <p:nvSpPr>
          <p:cNvPr id="7" name="Rectangle 6"/>
          <p:cNvSpPr/>
          <p:nvPr/>
        </p:nvSpPr>
        <p:spPr>
          <a:xfrm>
            <a:off x="6254457" y="4118858"/>
            <a:ext cx="1802864" cy="391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Time box – 1month</a:t>
            </a:r>
          </a:p>
        </p:txBody>
      </p:sp>
    </p:spTree>
    <p:extLst>
      <p:ext uri="{BB962C8B-B14F-4D97-AF65-F5344CB8AC3E}">
        <p14:creationId xmlns:p14="http://schemas.microsoft.com/office/powerpoint/2010/main" val="326266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Requirements</a:t>
            </a:r>
            <a:endParaRPr lang="en-GB" dirty="0"/>
          </a:p>
        </p:txBody>
      </p:sp>
      <p:sp>
        <p:nvSpPr>
          <p:cNvPr id="3" name="Content Placeholder 2"/>
          <p:cNvSpPr>
            <a:spLocks noGrp="1"/>
          </p:cNvSpPr>
          <p:nvPr>
            <p:ph idx="1"/>
          </p:nvPr>
        </p:nvSpPr>
        <p:spPr/>
        <p:txBody>
          <a:bodyPr>
            <a:normAutofit/>
          </a:bodyPr>
          <a:lstStyle/>
          <a:p>
            <a:pPr marL="0" indent="0" algn="ctr">
              <a:buNone/>
            </a:pPr>
            <a:r>
              <a:rPr lang="en-GB" sz="3200" i="1" dirty="0"/>
              <a:t>“The 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part of the work so cripples the resulting system if done wrong. No other part is more difficult to rectify later.”</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- 27</a:t>
            </a:r>
          </a:p>
        </p:txBody>
      </p:sp>
    </p:spTree>
    <p:extLst>
      <p:ext uri="{BB962C8B-B14F-4D97-AF65-F5344CB8AC3E}">
        <p14:creationId xmlns:p14="http://schemas.microsoft.com/office/powerpoint/2010/main" val="389101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Behind Bad Requirements</a:t>
            </a:r>
            <a:endParaRPr lang="en-GB" dirty="0"/>
          </a:p>
        </p:txBody>
      </p:sp>
      <p:sp>
        <p:nvSpPr>
          <p:cNvPr id="3" name="Content Placeholder 2"/>
          <p:cNvSpPr>
            <a:spLocks noGrp="1"/>
          </p:cNvSpPr>
          <p:nvPr>
            <p:ph idx="1"/>
          </p:nvPr>
        </p:nvSpPr>
        <p:spPr>
          <a:xfrm>
            <a:off x="763036" y="2116697"/>
            <a:ext cx="10665927" cy="2927080"/>
          </a:xfrm>
        </p:spPr>
        <p:txBody>
          <a:bodyPr>
            <a:normAutofit/>
          </a:bodyPr>
          <a:lstStyle/>
          <a:p>
            <a:r>
              <a:rPr lang="en-US" sz="2200" dirty="0"/>
              <a:t>Insufficient user involvement</a:t>
            </a:r>
          </a:p>
          <a:p>
            <a:r>
              <a:rPr lang="en-US" sz="2200" dirty="0"/>
              <a:t>Inaccurate planning</a:t>
            </a:r>
          </a:p>
          <a:p>
            <a:r>
              <a:rPr lang="en-US" sz="2200" dirty="0"/>
              <a:t>Creeping (gradually increase, changing) user requirements</a:t>
            </a:r>
          </a:p>
          <a:p>
            <a:r>
              <a:rPr lang="en-US" sz="2200" dirty="0"/>
              <a:t>Ambiguous requirements (e.g. response to a request as soon as possible)</a:t>
            </a:r>
          </a:p>
          <a:p>
            <a:r>
              <a:rPr lang="en-US" sz="2200" dirty="0"/>
              <a:t>Gold plating (extra functionality beyond the specification)</a:t>
            </a:r>
          </a:p>
          <a:p>
            <a:r>
              <a:rPr lang="en-US" sz="2200" dirty="0"/>
              <a:t>Overlooked stakeholders</a:t>
            </a:r>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- 28</a:t>
            </a:r>
          </a:p>
        </p:txBody>
      </p:sp>
    </p:spTree>
    <p:extLst>
      <p:ext uri="{BB962C8B-B14F-4D97-AF65-F5344CB8AC3E}">
        <p14:creationId xmlns:p14="http://schemas.microsoft.com/office/powerpoint/2010/main" val="174379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common problems</a:t>
            </a:r>
            <a:endParaRPr lang="en-GB" dirty="0"/>
          </a:p>
        </p:txBody>
      </p:sp>
      <p:sp>
        <p:nvSpPr>
          <p:cNvPr id="3" name="Content Placeholder 2"/>
          <p:cNvSpPr>
            <a:spLocks noGrp="1"/>
          </p:cNvSpPr>
          <p:nvPr>
            <p:ph idx="1"/>
          </p:nvPr>
        </p:nvSpPr>
        <p:spPr>
          <a:xfrm>
            <a:off x="502815" y="1959429"/>
            <a:ext cx="11029615" cy="3937788"/>
          </a:xfrm>
        </p:spPr>
        <p:txBody>
          <a:bodyPr>
            <a:noAutofit/>
          </a:bodyPr>
          <a:lstStyle/>
          <a:p>
            <a:r>
              <a:rPr lang="en-GB" sz="2200" dirty="0"/>
              <a:t>The project’s business objectives, vision, and scope were never clearly defined. </a:t>
            </a:r>
          </a:p>
          <a:p>
            <a:r>
              <a:rPr lang="en-GB" sz="2200" dirty="0"/>
              <a:t>Lack of communication - customers were too busy to spend time working with analysts or developers on the requirements (what users needed to accomplish with the software)</a:t>
            </a:r>
          </a:p>
          <a:p>
            <a:r>
              <a:rPr lang="en-GB" sz="2200" dirty="0"/>
              <a:t>Customers claimed that all requirements were critical, so they didn’t prioritize them. </a:t>
            </a:r>
          </a:p>
          <a:p>
            <a:r>
              <a:rPr lang="en-GB" sz="2200" dirty="0"/>
              <a:t>Developers encountered ambiguities and missing information when coding, so they had</a:t>
            </a:r>
            <a:br>
              <a:rPr lang="en-GB" sz="2200" dirty="0"/>
            </a:br>
            <a:r>
              <a:rPr lang="en-GB" sz="2200" dirty="0"/>
              <a:t> to guess.</a:t>
            </a:r>
          </a:p>
          <a:p>
            <a:r>
              <a:rPr lang="en-GB" sz="2200" dirty="0"/>
              <a:t>Your customers never approved the requirements</a:t>
            </a:r>
            <a:r>
              <a:rPr lang="en-GB" sz="2000" dirty="0"/>
              <a:t>. </a:t>
            </a:r>
          </a:p>
          <a:p>
            <a:endParaRPr lang="en-GB" sz="22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a:t>
            </a:r>
          </a:p>
        </p:txBody>
      </p:sp>
    </p:spTree>
    <p:extLst>
      <p:ext uri="{BB962C8B-B14F-4D97-AF65-F5344CB8AC3E}">
        <p14:creationId xmlns:p14="http://schemas.microsoft.com/office/powerpoint/2010/main" val="4005637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high quality requirements process</a:t>
            </a:r>
            <a:endParaRPr lang="en-GB" dirty="0"/>
          </a:p>
        </p:txBody>
      </p:sp>
      <p:sp>
        <p:nvSpPr>
          <p:cNvPr id="3" name="Content Placeholder 2"/>
          <p:cNvSpPr>
            <a:spLocks noGrp="1"/>
          </p:cNvSpPr>
          <p:nvPr>
            <p:ph idx="1"/>
          </p:nvPr>
        </p:nvSpPr>
        <p:spPr>
          <a:xfrm>
            <a:off x="581192" y="1894114"/>
            <a:ext cx="11029615" cy="4585063"/>
          </a:xfrm>
        </p:spPr>
        <p:txBody>
          <a:bodyPr>
            <a:noAutofit/>
          </a:bodyPr>
          <a:lstStyle/>
          <a:p>
            <a:r>
              <a:rPr lang="en-GB" sz="2000" dirty="0"/>
              <a:t>Fewer defects in requirements and in the delivered product</a:t>
            </a:r>
          </a:p>
          <a:p>
            <a:r>
              <a:rPr lang="en-GB" sz="2000" dirty="0"/>
              <a:t>Reduced development rework</a:t>
            </a:r>
          </a:p>
          <a:p>
            <a:r>
              <a:rPr lang="en-GB" sz="2000" dirty="0"/>
              <a:t>Faster development and delivery</a:t>
            </a:r>
          </a:p>
          <a:p>
            <a:r>
              <a:rPr lang="en-GB" sz="2000" dirty="0"/>
              <a:t>Fewer unnecessary and unused features</a:t>
            </a:r>
          </a:p>
          <a:p>
            <a:r>
              <a:rPr lang="en-GB" sz="2000" dirty="0"/>
              <a:t>Lower enhancement costs</a:t>
            </a:r>
          </a:p>
          <a:p>
            <a:r>
              <a:rPr lang="en-GB" sz="2000" dirty="0"/>
              <a:t>Fewer miscommunications</a:t>
            </a:r>
          </a:p>
          <a:p>
            <a:r>
              <a:rPr lang="en-GB" sz="2000" dirty="0"/>
              <a:t>Reduced scope creep</a:t>
            </a:r>
          </a:p>
          <a:p>
            <a:r>
              <a:rPr lang="en-GB" sz="2000" dirty="0"/>
              <a:t>Reduced project chaos</a:t>
            </a:r>
          </a:p>
          <a:p>
            <a:r>
              <a:rPr lang="en-GB" sz="2000" dirty="0"/>
              <a:t>Higher customer and team member satisfaction</a:t>
            </a:r>
          </a:p>
          <a:p>
            <a:r>
              <a:rPr lang="en-GB" sz="2000" dirty="0"/>
              <a:t>Products that do what they’re supposed to do</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- 29</a:t>
            </a:r>
          </a:p>
        </p:txBody>
      </p:sp>
    </p:spTree>
    <p:extLst>
      <p:ext uri="{BB962C8B-B14F-4D97-AF65-F5344CB8AC3E}">
        <p14:creationId xmlns:p14="http://schemas.microsoft.com/office/powerpoint/2010/main" val="3783778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Tree>
    <p:extLst>
      <p:ext uri="{BB962C8B-B14F-4D97-AF65-F5344CB8AC3E}">
        <p14:creationId xmlns:p14="http://schemas.microsoft.com/office/powerpoint/2010/main" val="37728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current common problems (CNTD.)</a:t>
            </a:r>
            <a:endParaRPr lang="en-GB" dirty="0"/>
          </a:p>
        </p:txBody>
      </p:sp>
      <p:sp>
        <p:nvSpPr>
          <p:cNvPr id="3" name="Content Placeholder 2"/>
          <p:cNvSpPr>
            <a:spLocks noGrp="1"/>
          </p:cNvSpPr>
          <p:nvPr>
            <p:ph idx="1"/>
          </p:nvPr>
        </p:nvSpPr>
        <p:spPr>
          <a:xfrm>
            <a:off x="581192" y="1984552"/>
            <a:ext cx="11029615" cy="4690567"/>
          </a:xfrm>
        </p:spPr>
        <p:txBody>
          <a:bodyPr>
            <a:normAutofit/>
          </a:bodyPr>
          <a:lstStyle/>
          <a:p>
            <a:r>
              <a:rPr lang="en-GB" sz="2200" dirty="0"/>
              <a:t>Your customers approved the requirements for a release or iteration and then changed them continually. </a:t>
            </a:r>
          </a:p>
          <a:p>
            <a:r>
              <a:rPr lang="en-GB" sz="2200" dirty="0"/>
              <a:t>The project scope increased as requirements changes were accepted, but the schedule slipped because no additional resources were provided and no functionality was removed. </a:t>
            </a:r>
          </a:p>
          <a:p>
            <a:r>
              <a:rPr lang="en-GB" sz="2200" dirty="0"/>
              <a:t>Requested requirements changes got lost; no one knew the status of a particular change request.</a:t>
            </a:r>
          </a:p>
          <a:p>
            <a:r>
              <a:rPr lang="en-GB" sz="2200" dirty="0"/>
              <a:t>Customers requested certain functionality and developers built it, but no one ever uses it.</a:t>
            </a:r>
          </a:p>
          <a:p>
            <a:r>
              <a:rPr lang="en-GB" sz="2200" dirty="0"/>
              <a:t>At the end of the project, the specification was satisfied but the customer or the business objectives were not.</a:t>
            </a:r>
          </a:p>
          <a:p>
            <a:endParaRPr lang="en-GB" dirty="0"/>
          </a:p>
        </p:txBody>
      </p:sp>
      <p:sp>
        <p:nvSpPr>
          <p:cNvPr id="6"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a:t>
            </a:r>
          </a:p>
        </p:txBody>
      </p:sp>
    </p:spTree>
    <p:extLst>
      <p:ext uri="{BB962C8B-B14F-4D97-AF65-F5344CB8AC3E}">
        <p14:creationId xmlns:p14="http://schemas.microsoft.com/office/powerpoint/2010/main" val="1820928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“REQUIREMENT”?</a:t>
            </a:r>
            <a:endParaRPr lang="en-GB" dirty="0"/>
          </a:p>
        </p:txBody>
      </p:sp>
      <p:sp>
        <p:nvSpPr>
          <p:cNvPr id="3" name="Content Placeholder 2"/>
          <p:cNvSpPr>
            <a:spLocks noGrp="1"/>
          </p:cNvSpPr>
          <p:nvPr>
            <p:ph idx="1"/>
          </p:nvPr>
        </p:nvSpPr>
        <p:spPr>
          <a:xfrm>
            <a:off x="581192" y="1920239"/>
            <a:ext cx="11029615" cy="4807131"/>
          </a:xfrm>
        </p:spPr>
        <p:txBody>
          <a:bodyPr>
            <a:noAutofit/>
          </a:bodyPr>
          <a:lstStyle/>
          <a:p>
            <a:pPr>
              <a:buFont typeface="Wingdings" pitchFamily="2" charset="2"/>
              <a:buChar char="q"/>
            </a:pPr>
            <a:r>
              <a:rPr lang="en-GB" sz="2000" dirty="0"/>
              <a:t>A requirement is a property that a product must have to provide value to a stakeholder</a:t>
            </a:r>
          </a:p>
          <a:p>
            <a:r>
              <a:rPr lang="en-GB" sz="2000" b="1" dirty="0"/>
              <a:t>Requirements are a specification of what should be implemented. They are descriptions of a system property or attribute or how the system should behave. They may be a constraint on the development process of the system.</a:t>
            </a:r>
          </a:p>
          <a:p>
            <a:r>
              <a:rPr lang="en-GB" sz="2000" dirty="0"/>
              <a:t>Requirements encompass </a:t>
            </a:r>
          </a:p>
          <a:p>
            <a:pPr lvl="1">
              <a:buFontTx/>
              <a:buChar char="-"/>
            </a:pPr>
            <a:r>
              <a:rPr lang="en-GB" sz="2000" dirty="0"/>
              <a:t>the user’s view of the external system behaviour </a:t>
            </a:r>
          </a:p>
          <a:p>
            <a:pPr lvl="1">
              <a:buFontTx/>
              <a:buChar char="-"/>
            </a:pPr>
            <a:r>
              <a:rPr lang="en-GB" sz="2000" dirty="0"/>
              <a:t>the developer’s view of some internal characteristics</a:t>
            </a:r>
          </a:p>
          <a:p>
            <a:r>
              <a:rPr lang="en-GB" sz="2000" dirty="0"/>
              <a:t>Software requirements include a time dimension</a:t>
            </a:r>
          </a:p>
          <a:p>
            <a:pPr lvl="1">
              <a:buFontTx/>
              <a:buChar char="-"/>
            </a:pPr>
            <a:r>
              <a:rPr lang="en-GB" sz="2000" dirty="0"/>
              <a:t>They could be present tense, describing the current system’s capabilities</a:t>
            </a:r>
          </a:p>
          <a:p>
            <a:pPr lvl="1">
              <a:buFontTx/>
              <a:buChar char="-"/>
            </a:pPr>
            <a:r>
              <a:rPr lang="en-GB" sz="2000" dirty="0"/>
              <a:t>near-term (high priority) or hypothetical (low priority) future</a:t>
            </a:r>
          </a:p>
          <a:p>
            <a:pPr lvl="1">
              <a:buFontTx/>
              <a:buChar char="-"/>
            </a:pPr>
            <a:r>
              <a:rPr lang="en-GB" sz="2000" dirty="0"/>
              <a:t>They could even be past tense, referring to needs that were once specified and then discarded</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- 4</a:t>
            </a:r>
          </a:p>
        </p:txBody>
      </p:sp>
    </p:spTree>
    <p:extLst>
      <p:ext uri="{BB962C8B-B14F-4D97-AF65-F5344CB8AC3E}">
        <p14:creationId xmlns:p14="http://schemas.microsoft.com/office/powerpoint/2010/main" val="206776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GB" dirty="0"/>
          </a:p>
        </p:txBody>
      </p:sp>
      <p:sp>
        <p:nvSpPr>
          <p:cNvPr id="3" name="Content Placeholder 2"/>
          <p:cNvSpPr>
            <a:spLocks noGrp="1"/>
          </p:cNvSpPr>
          <p:nvPr>
            <p:ph idx="1"/>
          </p:nvPr>
        </p:nvSpPr>
        <p:spPr>
          <a:xfrm>
            <a:off x="470263" y="1985554"/>
            <a:ext cx="11241205" cy="4153989"/>
          </a:xfrm>
        </p:spPr>
        <p:txBody>
          <a:bodyPr>
            <a:normAutofit/>
          </a:bodyPr>
          <a:lstStyle/>
          <a:p>
            <a:r>
              <a:rPr lang="en-GB" sz="2200" dirty="0"/>
              <a:t>Business requirements describe why the organization is implementing the system — the business benefits the organization hopes to achieve</a:t>
            </a:r>
          </a:p>
          <a:p>
            <a:pPr lvl="0"/>
            <a:r>
              <a:rPr lang="en-GB" sz="2200" dirty="0"/>
              <a:t>The focus is on the business objectives of the organization or the customer who requests the system (</a:t>
            </a:r>
            <a:r>
              <a:rPr lang="en-US" sz="2200" dirty="0"/>
              <a:t>business requirements collected from multiple sources might conflict)</a:t>
            </a:r>
            <a:endParaRPr lang="en-GB" sz="2200" dirty="0"/>
          </a:p>
          <a:p>
            <a:r>
              <a:rPr lang="en-GB" sz="2200" i="1" dirty="0">
                <a:solidFill>
                  <a:srgbClr val="C00000"/>
                </a:solidFill>
              </a:rPr>
              <a:t>Suppose an airline wants to reduce airport counter staff costs by 25 percent. This goal might lead to the idea of building a kiosk that passengers can use to check in for their flights at the airport. </a:t>
            </a:r>
          </a:p>
          <a:p>
            <a:r>
              <a:rPr lang="en-US" sz="2200" dirty="0"/>
              <a:t>Self-service technologies (SSTs) have been applied to many areas of business</a:t>
            </a:r>
            <a:endParaRPr lang="en-GB" sz="2200" i="1" dirty="0">
              <a:solidFill>
                <a:srgbClr val="C00000"/>
              </a:solidFill>
            </a:endParaRPr>
          </a:p>
          <a:p>
            <a:r>
              <a:rPr lang="en-GB" sz="2200" dirty="0"/>
              <a:t>Business requirements typically come from the funding sponsor for a project, the acquiring customer, the manager of the actual users, the marketing department, or a product visionary</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- 5</a:t>
            </a:r>
          </a:p>
        </p:txBody>
      </p:sp>
    </p:spTree>
    <p:extLst>
      <p:ext uri="{BB962C8B-B14F-4D97-AF65-F5344CB8AC3E}">
        <p14:creationId xmlns:p14="http://schemas.microsoft.com/office/powerpoint/2010/main" val="345212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endParaRPr lang="en-GB" dirty="0"/>
          </a:p>
        </p:txBody>
      </p:sp>
      <p:sp>
        <p:nvSpPr>
          <p:cNvPr id="3" name="Content Placeholder 2"/>
          <p:cNvSpPr>
            <a:spLocks noGrp="1"/>
          </p:cNvSpPr>
          <p:nvPr>
            <p:ph idx="1"/>
          </p:nvPr>
        </p:nvSpPr>
        <p:spPr>
          <a:xfrm>
            <a:off x="581192" y="1972491"/>
            <a:ext cx="11029615" cy="4349931"/>
          </a:xfrm>
        </p:spPr>
        <p:txBody>
          <a:bodyPr>
            <a:noAutofit/>
          </a:bodyPr>
          <a:lstStyle/>
          <a:p>
            <a:pPr>
              <a:buFont typeface="Wingdings" pitchFamily="2" charset="2"/>
              <a:buChar char="q"/>
            </a:pPr>
            <a:r>
              <a:rPr lang="en-GB" sz="2200" dirty="0"/>
              <a:t>User requirements describe goals or tasks the users must be able to perform with the product that will provide value to someone</a:t>
            </a:r>
          </a:p>
          <a:p>
            <a:pPr lvl="1"/>
            <a:r>
              <a:rPr lang="en-GB" sz="2200" dirty="0"/>
              <a:t>Includes descriptions of product attributes or characteristics that are important to user satisfaction</a:t>
            </a:r>
          </a:p>
          <a:p>
            <a:pPr lvl="1"/>
            <a:r>
              <a:rPr lang="en-GB" sz="2200" dirty="0"/>
              <a:t>Represent user requirements include use cases and user stories</a:t>
            </a:r>
          </a:p>
          <a:p>
            <a:pPr lvl="1"/>
            <a:r>
              <a:rPr lang="en-GB" sz="2200" dirty="0"/>
              <a:t>User representatives will provide this information</a:t>
            </a:r>
          </a:p>
          <a:p>
            <a:pPr lvl="1"/>
            <a:r>
              <a:rPr lang="en-GB" sz="2200" dirty="0"/>
              <a:t>Describes what the user will be able to do with the system</a:t>
            </a:r>
          </a:p>
          <a:p>
            <a:pPr lvl="1"/>
            <a:r>
              <a:rPr lang="en-GB" sz="2200" i="1" dirty="0">
                <a:solidFill>
                  <a:srgbClr val="C00000"/>
                </a:solidFill>
              </a:rPr>
              <a:t>An example of a use case is “Check in for a flight” using an airline’s website or a kiosk at the airport. Written as a user story, the same user requirement might read: “</a:t>
            </a:r>
            <a:r>
              <a:rPr lang="en-GB" sz="2200" b="1" i="1" dirty="0">
                <a:solidFill>
                  <a:srgbClr val="C00000"/>
                </a:solidFill>
              </a:rPr>
              <a:t>As a passenger, </a:t>
            </a:r>
            <a:br>
              <a:rPr lang="en-GB" sz="2200" b="1" i="1" dirty="0">
                <a:solidFill>
                  <a:srgbClr val="C00000"/>
                </a:solidFill>
              </a:rPr>
            </a:br>
            <a:r>
              <a:rPr lang="en-GB" sz="2200" b="1" i="1" dirty="0">
                <a:solidFill>
                  <a:srgbClr val="C00000"/>
                </a:solidFill>
              </a:rPr>
              <a:t>I want to check in for a flight so I can board my airplane.”</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- 6</a:t>
            </a:r>
          </a:p>
        </p:txBody>
      </p:sp>
    </p:spTree>
    <p:extLst>
      <p:ext uri="{BB962C8B-B14F-4D97-AF65-F5344CB8AC3E}">
        <p14:creationId xmlns:p14="http://schemas.microsoft.com/office/powerpoint/2010/main" val="1315265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endParaRPr lang="en-GB" dirty="0"/>
          </a:p>
        </p:txBody>
      </p:sp>
      <p:sp>
        <p:nvSpPr>
          <p:cNvPr id="3" name="Content Placeholder 2"/>
          <p:cNvSpPr>
            <a:spLocks noGrp="1"/>
          </p:cNvSpPr>
          <p:nvPr>
            <p:ph idx="1"/>
          </p:nvPr>
        </p:nvSpPr>
        <p:spPr>
          <a:xfrm>
            <a:off x="555066" y="1971491"/>
            <a:ext cx="11156402" cy="4535326"/>
          </a:xfrm>
        </p:spPr>
        <p:txBody>
          <a:bodyPr>
            <a:noAutofit/>
          </a:bodyPr>
          <a:lstStyle/>
          <a:p>
            <a:pPr>
              <a:buFont typeface="Wingdings" pitchFamily="2" charset="2"/>
              <a:buChar char="q"/>
            </a:pPr>
            <a:r>
              <a:rPr lang="en-GB" sz="2200" dirty="0"/>
              <a:t>Functional requirements specify the behaviours the product will exhibit under specific conditions</a:t>
            </a:r>
          </a:p>
          <a:p>
            <a:pPr lvl="1"/>
            <a:r>
              <a:rPr lang="en-GB" sz="2200" dirty="0"/>
              <a:t>They describe what the developers must implement to enable users to accomplish their tasks (user requirements), thereby satisfying the business requirements</a:t>
            </a:r>
          </a:p>
          <a:p>
            <a:pPr lvl="1"/>
            <a:r>
              <a:rPr lang="en-GB" sz="2200" dirty="0"/>
              <a:t>Functional requirements often are written in the form of the traditional “shall” statements: </a:t>
            </a:r>
          </a:p>
          <a:p>
            <a:pPr marL="324000" lvl="1" indent="0">
              <a:buNone/>
            </a:pPr>
            <a:r>
              <a:rPr lang="en-GB" sz="2200" i="1" dirty="0">
                <a:solidFill>
                  <a:srgbClr val="C00000"/>
                </a:solidFill>
              </a:rPr>
              <a:t>	“The Passenger shall be able to print boarding passes for all flight segments for which he has  </a:t>
            </a:r>
            <a:br>
              <a:rPr lang="en-GB" sz="2200" i="1" dirty="0">
                <a:solidFill>
                  <a:srgbClr val="C00000"/>
                </a:solidFill>
              </a:rPr>
            </a:br>
            <a:r>
              <a:rPr lang="en-GB" sz="2200" i="1" dirty="0">
                <a:solidFill>
                  <a:srgbClr val="C00000"/>
                </a:solidFill>
              </a:rPr>
              <a:t>    checked in” or “If the Passenger’s profile does not indicate a seating preference, the reservation </a:t>
            </a:r>
            <a:br>
              <a:rPr lang="en-GB" sz="2200" i="1" dirty="0">
                <a:solidFill>
                  <a:srgbClr val="C00000"/>
                </a:solidFill>
              </a:rPr>
            </a:br>
            <a:r>
              <a:rPr lang="en-GB" sz="2200" i="1" dirty="0">
                <a:solidFill>
                  <a:srgbClr val="C00000"/>
                </a:solidFill>
              </a:rPr>
              <a:t>    system shall assign a seat.”</a:t>
            </a:r>
          </a:p>
          <a:p>
            <a:pPr lvl="1"/>
            <a:r>
              <a:rPr lang="en-GB" sz="2000" dirty="0"/>
              <a:t>A restriction that is imposed on the choices available to the developer for the design and construction of a product, is a CONSTRAINT</a:t>
            </a:r>
            <a:endParaRPr lang="en-US" sz="2000" dirty="0"/>
          </a:p>
          <a:p>
            <a:pPr marL="0" indent="0">
              <a:buNone/>
            </a:pPr>
            <a:r>
              <a:rPr lang="en-US" sz="2200" dirty="0">
                <a:solidFill>
                  <a:srgbClr val="C00000"/>
                </a:solidFill>
              </a:rPr>
              <a:t>	“</a:t>
            </a:r>
            <a:r>
              <a:rPr lang="en-US" sz="2200" i="1" dirty="0">
                <a:solidFill>
                  <a:srgbClr val="C00000"/>
                </a:solidFill>
              </a:rPr>
              <a:t>The system shall be developed using open source tools and shall run on Linux OS</a:t>
            </a:r>
            <a:r>
              <a:rPr lang="en-US" sz="2200" dirty="0">
                <a:solidFill>
                  <a:srgbClr val="C00000"/>
                </a:solidFill>
              </a:rPr>
              <a:t>”</a:t>
            </a:r>
            <a:endParaRPr lang="en-GB" sz="2200" i="1" dirty="0">
              <a:solidFill>
                <a:srgbClr val="C00000"/>
              </a:solidFill>
            </a:endParaRP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- 7</a:t>
            </a:r>
          </a:p>
        </p:txBody>
      </p:sp>
    </p:spTree>
    <p:extLst>
      <p:ext uri="{BB962C8B-B14F-4D97-AF65-F5344CB8AC3E}">
        <p14:creationId xmlns:p14="http://schemas.microsoft.com/office/powerpoint/2010/main" val="4189506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requirements</a:t>
            </a:r>
            <a:endParaRPr lang="en-GB" dirty="0"/>
          </a:p>
        </p:txBody>
      </p:sp>
      <p:sp>
        <p:nvSpPr>
          <p:cNvPr id="3" name="Content Placeholder 2"/>
          <p:cNvSpPr>
            <a:spLocks noGrp="1"/>
          </p:cNvSpPr>
          <p:nvPr>
            <p:ph idx="1"/>
          </p:nvPr>
        </p:nvSpPr>
        <p:spPr>
          <a:xfrm>
            <a:off x="581192" y="2025826"/>
            <a:ext cx="10483048" cy="3619600"/>
          </a:xfrm>
        </p:spPr>
        <p:txBody>
          <a:bodyPr>
            <a:normAutofit/>
          </a:bodyPr>
          <a:lstStyle/>
          <a:p>
            <a:pPr>
              <a:buFont typeface="Wingdings" pitchFamily="2" charset="2"/>
              <a:buChar char="q"/>
            </a:pPr>
            <a:r>
              <a:rPr lang="en-GB" sz="2200" dirty="0"/>
              <a:t>Software requirements include three distinct levels:</a:t>
            </a:r>
          </a:p>
          <a:p>
            <a:pPr lvl="1"/>
            <a:r>
              <a:rPr lang="en-GB" sz="2200" dirty="0"/>
              <a:t>Business requirements</a:t>
            </a:r>
          </a:p>
          <a:p>
            <a:pPr lvl="1"/>
            <a:r>
              <a:rPr lang="en-GB" sz="2200" dirty="0"/>
              <a:t>User requirements</a:t>
            </a:r>
          </a:p>
          <a:p>
            <a:pPr lvl="1"/>
            <a:r>
              <a:rPr lang="en-GB" sz="2200" dirty="0"/>
              <a:t>Functional requirements</a:t>
            </a:r>
          </a:p>
          <a:p>
            <a:pPr marL="324000" lvl="1" indent="0">
              <a:buNone/>
            </a:pPr>
            <a:endParaRPr lang="en-GB" sz="2200" dirty="0"/>
          </a:p>
          <a:p>
            <a:pPr>
              <a:buFont typeface="Wingdings" panose="05000000000000000000" pitchFamily="2" charset="2"/>
              <a:buChar char="q"/>
            </a:pPr>
            <a:r>
              <a:rPr lang="en-GB" sz="2200" dirty="0"/>
              <a:t>This alignment among the three levels of requirements is essential for project success </a:t>
            </a:r>
          </a:p>
          <a:p>
            <a:pPr marL="324000" lvl="1" indent="0">
              <a:buNone/>
            </a:pPr>
            <a:endParaRPr lang="en-GB" sz="2400" dirty="0"/>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- 8</a:t>
            </a:r>
          </a:p>
        </p:txBody>
      </p:sp>
    </p:spTree>
    <p:extLst>
      <p:ext uri="{BB962C8B-B14F-4D97-AF65-F5344CB8AC3E}">
        <p14:creationId xmlns:p14="http://schemas.microsoft.com/office/powerpoint/2010/main" val="2316763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1774</TotalTime>
  <Words>1993</Words>
  <Application>Microsoft Office PowerPoint</Application>
  <PresentationFormat>Custom</PresentationFormat>
  <Paragraphs>183</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Dividend</vt:lpstr>
      <vt:lpstr>Md.  Anwarul Kabir MPhil (Wales)MSc(Wales), MSc(DU), BSc(Hons)  Associate Professor Department of Computer Science Freelance Consultant (Software Engineering)  </vt:lpstr>
      <vt:lpstr>1. SOFTWARE REQUIREMENTS: WHAT, WHY, &amp; WHO 1.1 The Essential software requirement</vt:lpstr>
      <vt:lpstr>The current common problems</vt:lpstr>
      <vt:lpstr>The current common problems (CNTD.)</vt:lpstr>
      <vt:lpstr>What is “REQUIREMENT”?</vt:lpstr>
      <vt:lpstr>Business requirements</vt:lpstr>
      <vt:lpstr>User Requirements</vt:lpstr>
      <vt:lpstr>Functional Requirements</vt:lpstr>
      <vt:lpstr>Levels of requirements</vt:lpstr>
      <vt:lpstr>Working with the three levels</vt:lpstr>
      <vt:lpstr>System Requirements</vt:lpstr>
      <vt:lpstr>Non-Functional Requirements</vt:lpstr>
      <vt:lpstr>Business Rules</vt:lpstr>
      <vt:lpstr>Feature</vt:lpstr>
      <vt:lpstr>Relationships</vt:lpstr>
      <vt:lpstr>Product vs. Project Requirements</vt:lpstr>
      <vt:lpstr>Project Requirements</vt:lpstr>
      <vt:lpstr>Requirements Development and management</vt:lpstr>
      <vt:lpstr>Requirements Development: ELICITATION</vt:lpstr>
      <vt:lpstr>Requirements Development: ANALYSIS</vt:lpstr>
      <vt:lpstr>Requirements Development: Specification</vt:lpstr>
      <vt:lpstr>Requirements Development: Validation</vt:lpstr>
      <vt:lpstr>A  requirements  development  process  framework</vt:lpstr>
      <vt:lpstr>A  requirements  development  process  framework</vt:lpstr>
      <vt:lpstr>Requirements Management</vt:lpstr>
      <vt:lpstr>Requirements Management (cntd.)</vt:lpstr>
      <vt:lpstr>A  requirements  development  process  framework</vt:lpstr>
      <vt:lpstr>Role of Requirements</vt:lpstr>
      <vt:lpstr>Reasons Behind Bad Requirements</vt:lpstr>
      <vt:lpstr>Benefits of a high quality requirements process</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Teacher</cp:lastModifiedBy>
  <cp:revision>192</cp:revision>
  <dcterms:created xsi:type="dcterms:W3CDTF">2015-08-31T11:09:01Z</dcterms:created>
  <dcterms:modified xsi:type="dcterms:W3CDTF">2021-09-19T09:46:18Z</dcterms:modified>
</cp:coreProperties>
</file>