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7" r:id="rId3"/>
    <p:sldId id="288" r:id="rId4"/>
    <p:sldId id="290" r:id="rId5"/>
    <p:sldId id="291" r:id="rId6"/>
    <p:sldId id="316" r:id="rId7"/>
    <p:sldId id="292" r:id="rId8"/>
    <p:sldId id="294" r:id="rId9"/>
    <p:sldId id="309" r:id="rId10"/>
    <p:sldId id="310" r:id="rId11"/>
    <p:sldId id="311" r:id="rId12"/>
    <p:sldId id="312" r:id="rId13"/>
    <p:sldId id="313" r:id="rId14"/>
    <p:sldId id="317" r:id="rId1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>
        <p:scale>
          <a:sx n="81" d="100"/>
          <a:sy n="81" d="100"/>
        </p:scale>
        <p:origin x="-96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C9C99-3E41-4987-982E-D791BFDA0CB7}" type="datetime1">
              <a:rPr lang="en-GB" smtClean="0"/>
              <a:t>09/06/2019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85983-8D01-4FA7-8529-64118B6C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243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2323569-D2A0-4EFE-9C8C-3FD391A8043A}" type="datetime1">
              <a:rPr lang="en-GB" smtClean="0"/>
              <a:t>09/06/2019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B11CC2-9B56-4494-A52D-B1A177FD562E}" type="datetime1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DF9D-3737-425F-AA41-B5CD6483DFCE}" type="datetime1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DA4CFD-4E8A-43F4-9223-B6C9591EDECC}" type="datetime1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A764-2E04-4F07-A879-4BDBCFB51984}" type="datetime1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9606D9-B70E-4424-A9E0-47425339FCA9}" type="datetime1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ABAE-BE84-4F09-9AE5-163BA323619C}" type="datetime1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3F36-96CE-49BC-BE3F-F1ED7B723226}" type="datetime1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892A8-285B-4EAB-950E-37F0517556F7}" type="datetime1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A6EE-1129-4B19-8922-AFC720671EB6}" type="datetime1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0F64FB-F797-4C98-AD8D-C89987D3C1FA}" type="datetime1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34C9-AEC4-409C-AD05-E196112473BD}" type="datetime1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876A647-4E27-425E-BDB5-AD5D7CDE26B3}" type="datetime1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785300"/>
            <a:ext cx="10993549" cy="1526826"/>
          </a:xfrm>
        </p:spPr>
        <p:txBody>
          <a:bodyPr>
            <a:normAutofit fontScale="90000"/>
          </a:bodyPr>
          <a:lstStyle/>
          <a:p>
            <a:r>
              <a:rPr lang="en-US" dirty="0"/>
              <a:t>1. SOFTWARE REQUIREMENTS: WHAT, WHY, &amp; WHO</a:t>
            </a:r>
            <a:br>
              <a:rPr lang="en-US" dirty="0"/>
            </a:br>
            <a:r>
              <a:rPr lang="en-US" b="1" dirty="0"/>
              <a:t>1.2 </a:t>
            </a:r>
            <a:r>
              <a:rPr lang="en-GB" sz="3100" b="1" dirty="0"/>
              <a:t>Requirements from customer’s, Practice, </a:t>
            </a:r>
            <a:br>
              <a:rPr lang="en-GB" sz="3100" b="1" dirty="0"/>
            </a:br>
            <a:r>
              <a:rPr lang="en-GB" sz="3100" b="1" dirty="0"/>
              <a:t>       and business analyst perspective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131" y="2652199"/>
            <a:ext cx="10993546" cy="590321"/>
          </a:xfrm>
        </p:spPr>
        <p:txBody>
          <a:bodyPr/>
          <a:lstStyle/>
          <a:p>
            <a:r>
              <a:rPr lang="en-US" dirty="0"/>
              <a:t>Software requirement engineering (Undergraduate)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business analyst’s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947" y="1907176"/>
            <a:ext cx="9751528" cy="4624252"/>
          </a:xfrm>
        </p:spPr>
        <p:txBody>
          <a:bodyPr>
            <a:normAutofit/>
          </a:bodyPr>
          <a:lstStyle/>
          <a:p>
            <a:r>
              <a:rPr lang="en-GB" sz="2000" dirty="0"/>
              <a:t>Define business requirements</a:t>
            </a:r>
          </a:p>
          <a:p>
            <a:r>
              <a:rPr lang="en-GB" sz="2000" dirty="0"/>
              <a:t>Plan the requirements approach</a:t>
            </a:r>
          </a:p>
          <a:p>
            <a:r>
              <a:rPr lang="en-GB" sz="2000" dirty="0"/>
              <a:t>Identify project stakeholders and user classes</a:t>
            </a:r>
          </a:p>
          <a:p>
            <a:r>
              <a:rPr lang="en-GB" sz="2000" dirty="0"/>
              <a:t>Elicit requirements</a:t>
            </a:r>
          </a:p>
          <a:p>
            <a:r>
              <a:rPr lang="en-GB" sz="2000" dirty="0"/>
              <a:t>Analyse requirements</a:t>
            </a:r>
          </a:p>
          <a:p>
            <a:r>
              <a:rPr lang="en-GB" sz="2000" dirty="0"/>
              <a:t>Document requirements</a:t>
            </a:r>
          </a:p>
          <a:p>
            <a:r>
              <a:rPr lang="en-GB" sz="2000" dirty="0"/>
              <a:t>Communicate requirements</a:t>
            </a:r>
          </a:p>
          <a:p>
            <a:r>
              <a:rPr lang="en-GB" sz="2000" dirty="0"/>
              <a:t>Lead requirements validation</a:t>
            </a:r>
          </a:p>
          <a:p>
            <a:r>
              <a:rPr lang="en-GB" sz="2000" dirty="0"/>
              <a:t>Facilitate requirements prioritization</a:t>
            </a:r>
          </a:p>
          <a:p>
            <a:r>
              <a:rPr lang="en-GB" sz="2000" dirty="0"/>
              <a:t>Manage requirements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- 11</a:t>
            </a:r>
          </a:p>
        </p:txBody>
      </p:sp>
    </p:spTree>
    <p:extLst>
      <p:ext uri="{BB962C8B-B14F-4D97-AF65-F5344CB8AC3E}">
        <p14:creationId xmlns:p14="http://schemas.microsoft.com/office/powerpoint/2010/main" val="281836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analyst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902" y="2022658"/>
            <a:ext cx="4676504" cy="416351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Listening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Interviewing and questioning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Thinking on your feet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Analytical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Systems thinking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Learning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Facilitation / Simplification skills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526175" y="2138138"/>
            <a:ext cx="3613317" cy="3932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Leadership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Observational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Communication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Organizational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Modelling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Interpersonal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Creativity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- 12</a:t>
            </a:r>
          </a:p>
        </p:txBody>
      </p:sp>
    </p:spTree>
    <p:extLst>
      <p:ext uri="{BB962C8B-B14F-4D97-AF65-F5344CB8AC3E}">
        <p14:creationId xmlns:p14="http://schemas.microsoft.com/office/powerpoint/2010/main" val="335825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analyst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129" y="2128246"/>
            <a:ext cx="11029615" cy="181673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200" dirty="0"/>
              <a:t>In addition to having specific capabilities and personal characteristics, business analysts need </a:t>
            </a:r>
          </a:p>
          <a:p>
            <a:pPr lvl="1"/>
            <a:r>
              <a:rPr lang="en-GB" sz="2200" dirty="0"/>
              <a:t>a breadth of knowledge, much of which is gained through experience. </a:t>
            </a:r>
          </a:p>
          <a:p>
            <a:pPr lvl="1"/>
            <a:r>
              <a:rPr lang="en-GB" sz="2200" dirty="0"/>
              <a:t>to understand contemporary requirements engineering practices and how to apply them in the context of various software development life cycles.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- 13</a:t>
            </a:r>
          </a:p>
        </p:txBody>
      </p:sp>
    </p:spTree>
    <p:extLst>
      <p:ext uri="{BB962C8B-B14F-4D97-AF65-F5344CB8AC3E}">
        <p14:creationId xmlns:p14="http://schemas.microsoft.com/office/powerpoint/2010/main" val="183530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making of a business analyst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4918271" cy="2652761"/>
          </a:xfrm>
        </p:spPr>
        <p:txBody>
          <a:bodyPr>
            <a:normAutofit/>
          </a:bodyPr>
          <a:lstStyle/>
          <a:p>
            <a:r>
              <a:rPr lang="en-GB" sz="2000" dirty="0"/>
              <a:t>The former user</a:t>
            </a:r>
          </a:p>
          <a:p>
            <a:r>
              <a:rPr lang="en-GB" sz="2000" dirty="0"/>
              <a:t>The former developer or tester</a:t>
            </a:r>
          </a:p>
          <a:p>
            <a:r>
              <a:rPr lang="en-GB" sz="2000" dirty="0"/>
              <a:t>The former (or concurrent) project manager</a:t>
            </a:r>
          </a:p>
          <a:p>
            <a:r>
              <a:rPr lang="en-GB" sz="2000" dirty="0"/>
              <a:t>The subject matter (domain) expert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1946366"/>
            <a:ext cx="6609806" cy="4611188"/>
          </a:xfrm>
          <a:prstGeom prst="rect">
            <a:avLst/>
          </a:prstGeo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- 14</a:t>
            </a:r>
          </a:p>
        </p:txBody>
      </p:sp>
    </p:spTree>
    <p:extLst>
      <p:ext uri="{BB962C8B-B14F-4D97-AF65-F5344CB8AC3E}">
        <p14:creationId xmlns:p14="http://schemas.microsoft.com/office/powerpoint/2010/main" val="2933439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4114"/>
            <a:ext cx="11029615" cy="1711235"/>
          </a:xfrm>
        </p:spPr>
        <p:txBody>
          <a:bodyPr>
            <a:noAutofit/>
          </a:bodyPr>
          <a:lstStyle/>
          <a:p>
            <a:r>
              <a:rPr lang="en-US" sz="2000" dirty="0" err="1"/>
              <a:t>Wiegers</a:t>
            </a:r>
            <a:r>
              <a:rPr lang="en-US" sz="2000" dirty="0"/>
              <a:t>, K., &amp; Beatty, J. (2013). </a:t>
            </a:r>
            <a:r>
              <a:rPr lang="en-US" sz="2000" i="1" dirty="0"/>
              <a:t>Software requirements</a:t>
            </a:r>
            <a:r>
              <a:rPr lang="en-US" sz="2000" dirty="0"/>
              <a:t>. Pearson Education.</a:t>
            </a:r>
            <a:endParaRPr lang="en-GB" sz="20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- 15</a:t>
            </a:r>
          </a:p>
        </p:txBody>
      </p:sp>
    </p:spTree>
    <p:extLst>
      <p:ext uri="{BB962C8B-B14F-4D97-AF65-F5344CB8AC3E}">
        <p14:creationId xmlns:p14="http://schemas.microsoft.com/office/powerpoint/2010/main" val="229858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expectation  gap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573" y="1850494"/>
            <a:ext cx="7264852" cy="4867805"/>
          </a:xfrm>
          <a:prstGeom prst="rect">
            <a:avLst/>
          </a:prstGeo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- 2</a:t>
            </a:r>
          </a:p>
        </p:txBody>
      </p:sp>
    </p:spTree>
    <p:extLst>
      <p:ext uri="{BB962C8B-B14F-4D97-AF65-F5344CB8AC3E}">
        <p14:creationId xmlns:p14="http://schemas.microsoft.com/office/powerpoint/2010/main" val="426767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4666669" cy="3239643"/>
          </a:xfrm>
        </p:spPr>
        <p:txBody>
          <a:bodyPr>
            <a:normAutofit/>
          </a:bodyPr>
          <a:lstStyle/>
          <a:p>
            <a:r>
              <a:rPr lang="en-GB" sz="2200" dirty="0"/>
              <a:t>A stakeholder is a person, group, or organization that is actively involved in a project, is affected by its process or outcome, or can influence its process or outcome. </a:t>
            </a:r>
          </a:p>
          <a:p>
            <a:r>
              <a:rPr lang="en-GB" sz="2200" dirty="0"/>
              <a:t>Stakeholders can be internal or external to the project team and to the developing organization.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006" y="1913964"/>
            <a:ext cx="6248801" cy="48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2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 is  the  customer?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20240"/>
            <a:ext cx="11029615" cy="4741817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GB" sz="2200" dirty="0"/>
              <a:t>Customers are a subset of stakeholders. </a:t>
            </a:r>
          </a:p>
          <a:p>
            <a:pPr>
              <a:buFont typeface="Wingdings" pitchFamily="2" charset="2"/>
              <a:buChar char="q"/>
            </a:pPr>
            <a:r>
              <a:rPr lang="en-GB" sz="2200" b="1" dirty="0"/>
              <a:t>A customer is an individual or organization that derives either direct or indirect benefit from a product. </a:t>
            </a:r>
          </a:p>
          <a:p>
            <a:pPr lvl="1"/>
            <a:r>
              <a:rPr lang="en-GB" sz="2200" dirty="0"/>
              <a:t>Software customers could request, pay for, select, specify, use, or receive the output generated by a software product. </a:t>
            </a:r>
          </a:p>
          <a:p>
            <a:pPr>
              <a:buFont typeface="Wingdings" pitchFamily="2" charset="2"/>
              <a:buChar char="q"/>
            </a:pPr>
            <a:r>
              <a:rPr lang="en-GB" sz="2200" dirty="0"/>
              <a:t>User requirements should come from people who will actually use the product, either directly or indirectly. These users (often called end users) are a subset of customers. </a:t>
            </a:r>
          </a:p>
          <a:p>
            <a:pPr lvl="1"/>
            <a:r>
              <a:rPr lang="en-GB" sz="2200" dirty="0"/>
              <a:t>Direct users will operate the product hands-on. </a:t>
            </a:r>
          </a:p>
          <a:p>
            <a:pPr lvl="1"/>
            <a:r>
              <a:rPr lang="en-GB" sz="2200" dirty="0"/>
              <a:t>Indirect users might receive outputs from the system without touching it themselves, such as a warehouse manager who receives an automatic report of daily warehouse activities by email. </a:t>
            </a:r>
          </a:p>
          <a:p>
            <a:pPr>
              <a:buFont typeface="Wingdings" pitchFamily="2" charset="2"/>
              <a:buChar char="q"/>
            </a:pPr>
            <a:r>
              <a:rPr lang="en-GB" sz="2200" dirty="0"/>
              <a:t>Users can describe the tasks they need to perform with the product, the outputs they need, and the quality characteristics they expect the product to exhibit.</a:t>
            </a:r>
            <a:endParaRPr lang="en-GB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- 5</a:t>
            </a:r>
          </a:p>
        </p:txBody>
      </p:sp>
    </p:spTree>
    <p:extLst>
      <p:ext uri="{BB962C8B-B14F-4D97-AF65-F5344CB8AC3E}">
        <p14:creationId xmlns:p14="http://schemas.microsoft.com/office/powerpoint/2010/main" val="273175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 customer-development  partnership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4500" y="1878038"/>
            <a:ext cx="11050813" cy="72364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C00000"/>
                </a:solidFill>
              </a:rPr>
              <a:t>Rights: </a:t>
            </a:r>
            <a:r>
              <a:rPr lang="en-GB" sz="2000" dirty="0"/>
              <a:t>expectations that customers can legitimately hold regarding their interactions with BAs and </a:t>
            </a:r>
            <a:br>
              <a:rPr lang="en-GB" sz="2000" dirty="0"/>
            </a:br>
            <a:r>
              <a:rPr lang="en-GB" sz="2000" dirty="0"/>
              <a:t>            developers during the project’s requirements engineering activities (BA responsibility, obligation)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14075" y="2601686"/>
            <a:ext cx="10794747" cy="3924907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dirty="0"/>
              <a:t>Expect BAs to speak your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Expect BAs to learn about your business and your objectives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Receive explanations of requirements practices and deliverables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Change your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Expect an environment of mutual respect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Hear ideas and alternatives for your requirements and for their 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Describe characteristics that will make the product easy to use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Hear about ways to adjust requirements to accelerate development through reuse (early exp.)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Receive a system that meets your functional needs and quality expectations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- 6</a:t>
            </a:r>
          </a:p>
        </p:txBody>
      </p:sp>
    </p:spTree>
    <p:extLst>
      <p:ext uri="{BB962C8B-B14F-4D97-AF65-F5344CB8AC3E}">
        <p14:creationId xmlns:p14="http://schemas.microsoft.com/office/powerpoint/2010/main" val="339001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 customer-development  partnership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3914" y="1931668"/>
            <a:ext cx="11264174" cy="69498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C00000"/>
                </a:solidFill>
              </a:rPr>
              <a:t>Responsibilities: </a:t>
            </a:r>
            <a:r>
              <a:rPr lang="en-GB" sz="2000" dirty="0"/>
              <a:t>responsibilities that the customer has to BAs and developers during the requirements </a:t>
            </a:r>
            <a:br>
              <a:rPr lang="en-GB" sz="2000" dirty="0"/>
            </a:br>
            <a:r>
              <a:rPr lang="en-GB" sz="2000" dirty="0"/>
              <a:t>                            process (BA rights)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051742" y="2626650"/>
            <a:ext cx="10676346" cy="395337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dirty="0"/>
              <a:t>Educate BAs and developers about your business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Dedicate the time that it takes to provide and clarify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Be specific and precise when providing input about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Make timely decisions about requirements when asked (user-friendliness, security)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Respect a developer’s assessment of the cost and feasibility of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Set realistic requirement priorities in collaboration with developers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Review requirements and evaluate prototypes (after iteration)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Establish acceptance criteria; promptly communicate changes to the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Respect the requirements development process (SDLC)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- 7</a:t>
            </a:r>
          </a:p>
        </p:txBody>
      </p:sp>
    </p:spTree>
    <p:extLst>
      <p:ext uri="{BB962C8B-B14F-4D97-AF65-F5344CB8AC3E}">
        <p14:creationId xmlns:p14="http://schemas.microsoft.com/office/powerpoint/2010/main" val="427523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 Decision  Makers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94254" y="1906176"/>
            <a:ext cx="11029615" cy="4690567"/>
          </a:xfrm>
        </p:spPr>
        <p:txBody>
          <a:bodyPr>
            <a:normAutofit/>
          </a:bodyPr>
          <a:lstStyle/>
          <a:p>
            <a:r>
              <a:rPr lang="en-GB" sz="2200" dirty="0"/>
              <a:t>The decision leader makes the choice, either with or without discussion with others.</a:t>
            </a:r>
          </a:p>
          <a:p>
            <a:r>
              <a:rPr lang="en-GB" sz="2200" dirty="0"/>
              <a:t>The group votes and the majority rules.</a:t>
            </a:r>
          </a:p>
          <a:p>
            <a:r>
              <a:rPr lang="en-GB" sz="2200" dirty="0"/>
              <a:t>The group votes, but the result must be unanimous (agreed) to approve the decision.</a:t>
            </a:r>
          </a:p>
          <a:p>
            <a:r>
              <a:rPr lang="en-GB" sz="2200" dirty="0"/>
              <a:t>The group discusses and negotiates to reach a consensus. Everyone can live with the decision and commits to supporting it.</a:t>
            </a:r>
          </a:p>
          <a:p>
            <a:pPr marL="0" indent="0">
              <a:buNone/>
            </a:pPr>
            <a:r>
              <a:rPr lang="en-US" sz="2400" u="sng" dirty="0">
                <a:solidFill>
                  <a:srgbClr val="C00000"/>
                </a:solidFill>
              </a:rPr>
              <a:t>Reaching  Agreement  on  requirements</a:t>
            </a:r>
            <a:endParaRPr lang="en-GB" sz="2200" u="sng" dirty="0">
              <a:solidFill>
                <a:srgbClr val="C00000"/>
              </a:solidFill>
            </a:endParaRPr>
          </a:p>
          <a:p>
            <a:r>
              <a:rPr lang="en-GB" sz="2200" dirty="0"/>
              <a:t>Customers agree that the requirements address their needs.</a:t>
            </a:r>
          </a:p>
          <a:p>
            <a:r>
              <a:rPr lang="en-GB" sz="2200" dirty="0"/>
              <a:t>Developers agree that they understand the requirements and that they are feasible.</a:t>
            </a:r>
          </a:p>
          <a:p>
            <a:r>
              <a:rPr lang="en-GB" sz="2200" dirty="0"/>
              <a:t>Testers agree that the requirements are verifiable.</a:t>
            </a:r>
          </a:p>
          <a:p>
            <a:r>
              <a:rPr lang="en-GB" sz="2200" dirty="0"/>
              <a:t>Management agrees that the requirements will achieve their business objectives.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- 8</a:t>
            </a:r>
          </a:p>
        </p:txBody>
      </p:sp>
    </p:spTree>
    <p:extLst>
      <p:ext uri="{BB962C8B-B14F-4D97-AF65-F5344CB8AC3E}">
        <p14:creationId xmlns:p14="http://schemas.microsoft.com/office/powerpoint/2010/main" val="424108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 Requirements  Baseline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46366"/>
            <a:ext cx="11029615" cy="468956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GB" b="1" dirty="0"/>
              <a:t>A requirements baseline is a set of requirements that has been reviewed and agreed upon and serves as the basis for further development.</a:t>
            </a:r>
          </a:p>
          <a:p>
            <a:pPr>
              <a:buFont typeface="Wingdings" pitchFamily="2" charset="2"/>
              <a:buChar char="q"/>
            </a:pPr>
            <a:r>
              <a:rPr lang="en-GB" dirty="0"/>
              <a:t>A meaningful baselining process gives all the major stakeholders confidence in the following ways:</a:t>
            </a:r>
          </a:p>
          <a:p>
            <a:pPr lvl="1"/>
            <a:r>
              <a:rPr lang="en-GB" sz="1800" dirty="0">
                <a:solidFill>
                  <a:srgbClr val="C00000"/>
                </a:solidFill>
              </a:rPr>
              <a:t>Customer management or marketing </a:t>
            </a:r>
            <a:r>
              <a:rPr lang="en-GB" sz="1800" dirty="0"/>
              <a:t>is confident that the project scope won’t explode out of control, because customers manage the scope change decisions.</a:t>
            </a:r>
          </a:p>
          <a:p>
            <a:pPr lvl="1"/>
            <a:r>
              <a:rPr lang="en-GB" sz="1800" dirty="0">
                <a:solidFill>
                  <a:srgbClr val="C00000"/>
                </a:solidFill>
              </a:rPr>
              <a:t>User representatives </a:t>
            </a:r>
            <a:r>
              <a:rPr lang="en-GB" sz="1800" dirty="0"/>
              <a:t>have confidence that the development team will work with them to deliver the right solution, even if they didn’t think of every requirement before construction began.</a:t>
            </a:r>
          </a:p>
          <a:p>
            <a:pPr lvl="1"/>
            <a:r>
              <a:rPr lang="en-GB" sz="1800" dirty="0">
                <a:solidFill>
                  <a:srgbClr val="C00000"/>
                </a:solidFill>
              </a:rPr>
              <a:t>Development management </a:t>
            </a:r>
            <a:r>
              <a:rPr lang="en-GB" sz="1800" dirty="0"/>
              <a:t>has confidence because the development team has a business partner who will keep the project focused on achieving its objectives and will work with development to balance schedule, </a:t>
            </a:r>
            <a:br>
              <a:rPr lang="en-GB" sz="1800" dirty="0"/>
            </a:br>
            <a:r>
              <a:rPr lang="en-GB" sz="1800" dirty="0"/>
              <a:t>cost, functionality, and quality.</a:t>
            </a:r>
          </a:p>
          <a:p>
            <a:pPr lvl="1"/>
            <a:r>
              <a:rPr lang="en-GB" sz="1800" dirty="0">
                <a:solidFill>
                  <a:srgbClr val="C00000"/>
                </a:solidFill>
              </a:rPr>
              <a:t>Business analysts and project managers </a:t>
            </a:r>
            <a:r>
              <a:rPr lang="en-GB" sz="1800" dirty="0"/>
              <a:t>are confident that they can manage changes to the project in a way that will keep chaos to a minimum.</a:t>
            </a:r>
          </a:p>
          <a:p>
            <a:pPr lvl="1"/>
            <a:r>
              <a:rPr lang="en-GB" sz="1800" dirty="0">
                <a:solidFill>
                  <a:srgbClr val="C00000"/>
                </a:solidFill>
              </a:rPr>
              <a:t>Quality assurance and test teams </a:t>
            </a:r>
            <a:r>
              <a:rPr lang="en-GB" sz="1800" dirty="0"/>
              <a:t>can confidently develop their test scripts and be fully prepared for their project activities.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- 9</a:t>
            </a:r>
          </a:p>
        </p:txBody>
      </p:sp>
    </p:spTree>
    <p:extLst>
      <p:ext uri="{BB962C8B-B14F-4D97-AF65-F5344CB8AC3E}">
        <p14:creationId xmlns:p14="http://schemas.microsoft.com/office/powerpoint/2010/main" val="326045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Analyst Role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48" y="1950790"/>
            <a:ext cx="9686701" cy="4582020"/>
          </a:xfrm>
          <a:prstGeom prst="rect">
            <a:avLst/>
          </a:prstGeo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- 10</a:t>
            </a:r>
          </a:p>
        </p:txBody>
      </p:sp>
    </p:spTree>
    <p:extLst>
      <p:ext uri="{BB962C8B-B14F-4D97-AF65-F5344CB8AC3E}">
        <p14:creationId xmlns:p14="http://schemas.microsoft.com/office/powerpoint/2010/main" val="1004642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519</TotalTime>
  <Words>866</Words>
  <Application>Microsoft Office PowerPoint</Application>
  <PresentationFormat>Custom</PresentationFormat>
  <Paragraphs>106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Dividend</vt:lpstr>
      <vt:lpstr>1. SOFTWARE REQUIREMENTS: WHAT, WHY, &amp; WHO 1.2 Requirements from customer’s, Practice,         and business analyst perspective</vt:lpstr>
      <vt:lpstr>The expectation  gap</vt:lpstr>
      <vt:lpstr>Stakeholder</vt:lpstr>
      <vt:lpstr>Who  is  the  customer?</vt:lpstr>
      <vt:lpstr>The  customer-development  partnership</vt:lpstr>
      <vt:lpstr>The  customer-development  partnership</vt:lpstr>
      <vt:lpstr>Identifying  Decision  Makers</vt:lpstr>
      <vt:lpstr>The  Requirements  Baseline</vt:lpstr>
      <vt:lpstr>The Business Analyst Role</vt:lpstr>
      <vt:lpstr>The business analyst’s tasks</vt:lpstr>
      <vt:lpstr>Essential analyst skills</vt:lpstr>
      <vt:lpstr>Essential analyst knowledge</vt:lpstr>
      <vt:lpstr>The making of a business analyst</vt:lpstr>
      <vt:lpstr>References</vt:lpstr>
    </vt:vector>
  </TitlesOfParts>
  <Company>AIUB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SOFTWARE REQUIREMENTS: WHAT, WHY, &amp; WHO 1.1 The Essential software requirement</dc:title>
  <dc:creator>Syed Ishteaque Ahmed</dc:creator>
  <cp:lastModifiedBy>Teacher</cp:lastModifiedBy>
  <cp:revision>86</cp:revision>
  <cp:lastPrinted>2016-10-02T07:47:10Z</cp:lastPrinted>
  <dcterms:created xsi:type="dcterms:W3CDTF">2015-08-31T11:09:01Z</dcterms:created>
  <dcterms:modified xsi:type="dcterms:W3CDTF">2019-06-09T18:08:13Z</dcterms:modified>
</cp:coreProperties>
</file>