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8"/>
  </p:notesMasterIdLst>
  <p:sldIdLst>
    <p:sldId id="256" r:id="rId2"/>
    <p:sldId id="287" r:id="rId3"/>
    <p:sldId id="288" r:id="rId4"/>
    <p:sldId id="289" r:id="rId5"/>
    <p:sldId id="290" r:id="rId6"/>
    <p:sldId id="291" r:id="rId7"/>
    <p:sldId id="292" r:id="rId8"/>
    <p:sldId id="293" r:id="rId9"/>
    <p:sldId id="294" r:id="rId10"/>
    <p:sldId id="295" r:id="rId11"/>
    <p:sldId id="297" r:id="rId12"/>
    <p:sldId id="299" r:id="rId13"/>
    <p:sldId id="300" r:id="rId14"/>
    <p:sldId id="301" r:id="rId15"/>
    <p:sldId id="302" r:id="rId16"/>
    <p:sldId id="303" r:id="rId17"/>
    <p:sldId id="304" r:id="rId18"/>
    <p:sldId id="305" r:id="rId19"/>
    <p:sldId id="306" r:id="rId20"/>
    <p:sldId id="307" r:id="rId21"/>
    <p:sldId id="309" r:id="rId22"/>
    <p:sldId id="308" r:id="rId23"/>
    <p:sldId id="310" r:id="rId24"/>
    <p:sldId id="333" r:id="rId25"/>
    <p:sldId id="334" r:id="rId26"/>
    <p:sldId id="312" r:id="rId27"/>
    <p:sldId id="314" r:id="rId28"/>
    <p:sldId id="315" r:id="rId29"/>
    <p:sldId id="316" r:id="rId30"/>
    <p:sldId id="317" r:id="rId31"/>
    <p:sldId id="318" r:id="rId32"/>
    <p:sldId id="319" r:id="rId33"/>
    <p:sldId id="320" r:id="rId34"/>
    <p:sldId id="336" r:id="rId35"/>
    <p:sldId id="330" r:id="rId36"/>
    <p:sldId id="33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p:scale>
          <a:sx n="66" d="100"/>
          <a:sy n="66" d="100"/>
        </p:scale>
        <p:origin x="-696"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08/10/2019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pPr/>
              <a:t>10/8/2019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pPr/>
              <a:t>10/8/2019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pPr/>
              <a:t>10/8/2019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pPr/>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pPr/>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pPr/>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pPr/>
              <a:t>10/8/2019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pPr/>
              <a:t>10/8/2019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2. REQUIREMENTS DEVELOPMENT</a:t>
            </a:r>
            <a:br>
              <a:rPr lang="en-US" dirty="0"/>
            </a:br>
            <a:r>
              <a:rPr lang="en-US" b="1" dirty="0"/>
              <a:t>Ch.04 - Documenting Requirements</a:t>
            </a:r>
            <a:endParaRPr lang="en-GB" sz="31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Documenting business rules</a:t>
            </a:r>
          </a:p>
        </p:txBody>
      </p:sp>
      <p:pic>
        <p:nvPicPr>
          <p:cNvPr id="5" name="Picture 4"/>
          <p:cNvPicPr>
            <a:picLocks noChangeAspect="1"/>
          </p:cNvPicPr>
          <p:nvPr/>
        </p:nvPicPr>
        <p:blipFill>
          <a:blip r:embed="rId2"/>
          <a:stretch>
            <a:fillRect/>
          </a:stretch>
        </p:blipFill>
        <p:spPr>
          <a:xfrm>
            <a:off x="581192" y="2172011"/>
            <a:ext cx="10848808" cy="4281040"/>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TextBox 6"/>
          <p:cNvSpPr txBox="1"/>
          <p:nvPr/>
        </p:nvSpPr>
        <p:spPr>
          <a:xfrm>
            <a:off x="9183188" y="4963885"/>
            <a:ext cx="3008812" cy="369332"/>
          </a:xfrm>
          <a:prstGeom prst="rect">
            <a:avLst/>
          </a:prstGeom>
          <a:noFill/>
        </p:spPr>
        <p:txBody>
          <a:bodyPr wrap="square" rtlCol="0">
            <a:spAutoFit/>
          </a:bodyPr>
          <a:lstStyle/>
          <a:p>
            <a:r>
              <a:rPr lang="en-US" dirty="0"/>
              <a:t>American with Disability Act. </a:t>
            </a:r>
          </a:p>
        </p:txBody>
      </p:sp>
    </p:spTree>
    <p:extLst>
      <p:ext uri="{BB962C8B-B14F-4D97-AF65-F5344CB8AC3E}">
        <p14:creationId xmlns:p14="http://schemas.microsoft.com/office/powerpoint/2010/main" val="90375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Discovering business rules/practice</a:t>
            </a:r>
          </a:p>
        </p:txBody>
      </p:sp>
      <p:pic>
        <p:nvPicPr>
          <p:cNvPr id="6" name="Picture 5"/>
          <p:cNvPicPr>
            <a:picLocks noChangeAspect="1"/>
          </p:cNvPicPr>
          <p:nvPr/>
        </p:nvPicPr>
        <p:blipFill>
          <a:blip r:embed="rId2"/>
          <a:stretch>
            <a:fillRect/>
          </a:stretch>
        </p:blipFill>
        <p:spPr>
          <a:xfrm>
            <a:off x="2194092" y="1868960"/>
            <a:ext cx="6759407" cy="4835704"/>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7209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Requirements Specification [SRS]</a:t>
            </a:r>
            <a:endParaRPr lang="en-GB" dirty="0"/>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Sometimes also called </a:t>
            </a:r>
          </a:p>
          <a:p>
            <a:pPr lvl="1"/>
            <a:r>
              <a:rPr lang="en-GB" sz="2200" dirty="0"/>
              <a:t>Business requirements document (BRD)</a:t>
            </a:r>
          </a:p>
          <a:p>
            <a:pPr lvl="1"/>
            <a:r>
              <a:rPr lang="en-GB" sz="2200" dirty="0"/>
              <a:t>Functional specification </a:t>
            </a:r>
          </a:p>
          <a:p>
            <a:pPr lvl="1"/>
            <a:r>
              <a:rPr lang="en-GB" sz="2200" dirty="0"/>
              <a:t>Product specification</a:t>
            </a:r>
          </a:p>
          <a:p>
            <a:pPr lvl="1"/>
            <a:r>
              <a:rPr lang="en-GB" sz="2200" dirty="0"/>
              <a:t>System specification</a:t>
            </a:r>
          </a:p>
          <a:p>
            <a:pPr lvl="1"/>
            <a:r>
              <a:rPr lang="en-GB" sz="2200" dirty="0"/>
              <a:t>Requirements document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4961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a:t>
            </a:r>
            <a:endParaRPr lang="en-GB" dirty="0"/>
          </a:p>
        </p:txBody>
      </p:sp>
      <p:sp>
        <p:nvSpPr>
          <p:cNvPr id="3" name="Content Placeholder 2"/>
          <p:cNvSpPr>
            <a:spLocks noGrp="1"/>
          </p:cNvSpPr>
          <p:nvPr>
            <p:ph idx="1"/>
          </p:nvPr>
        </p:nvSpPr>
        <p:spPr>
          <a:xfrm>
            <a:off x="483326" y="1972492"/>
            <a:ext cx="11273245" cy="4532812"/>
          </a:xfrm>
        </p:spPr>
        <p:txBody>
          <a:bodyPr>
            <a:normAutofit/>
          </a:bodyPr>
          <a:lstStyle/>
          <a:p>
            <a:pPr>
              <a:buFont typeface="Wingdings" pitchFamily="2" charset="2"/>
              <a:buChar char="q"/>
            </a:pPr>
            <a:r>
              <a:rPr lang="en-GB" sz="2000" dirty="0"/>
              <a:t>The SRS states </a:t>
            </a:r>
          </a:p>
          <a:p>
            <a:pPr lvl="1"/>
            <a:r>
              <a:rPr lang="en-GB" sz="2000" dirty="0"/>
              <a:t>the functions and capabilities that a software system must provide</a:t>
            </a:r>
          </a:p>
          <a:p>
            <a:pPr lvl="1"/>
            <a:r>
              <a:rPr lang="en-GB" sz="2000" dirty="0"/>
              <a:t>its characteristics</a:t>
            </a:r>
          </a:p>
          <a:p>
            <a:pPr lvl="1"/>
            <a:r>
              <a:rPr lang="en-GB" sz="2000" dirty="0"/>
              <a:t>the constraints that it must respect</a:t>
            </a:r>
          </a:p>
          <a:p>
            <a:pPr>
              <a:buFont typeface="Wingdings" pitchFamily="2" charset="2"/>
              <a:buChar char="q"/>
            </a:pPr>
            <a:r>
              <a:rPr lang="en-GB" sz="2000" dirty="0"/>
              <a:t>It should describe as completely as necessary the system’s behaviours under various conditions, </a:t>
            </a:r>
            <a:br>
              <a:rPr lang="en-GB" sz="2000" dirty="0"/>
            </a:br>
            <a:r>
              <a:rPr lang="en-GB" sz="2000" dirty="0"/>
              <a:t>as well as desired system qualities such as performance, security, usability, etc. </a:t>
            </a:r>
          </a:p>
          <a:p>
            <a:pPr>
              <a:buFont typeface="Wingdings" pitchFamily="2" charset="2"/>
              <a:buChar char="q"/>
            </a:pPr>
            <a:r>
              <a:rPr lang="en-GB" sz="2000" dirty="0"/>
              <a:t>The SRS is the basis for subsequent project planning, design, and coding, as well as the foundation for system testing and user documentation. </a:t>
            </a:r>
          </a:p>
          <a:p>
            <a:pPr>
              <a:buFont typeface="Wingdings" pitchFamily="2" charset="2"/>
              <a:buChar char="q"/>
            </a:pPr>
            <a:r>
              <a:rPr lang="en-GB" sz="2000" dirty="0"/>
              <a:t>It should not contain design, construction, testing, or project management details other than known design and implementation constraints.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5248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Audience</a:t>
            </a:r>
            <a:endParaRPr lang="en-GB" dirty="0"/>
          </a:p>
        </p:txBody>
      </p:sp>
      <p:sp>
        <p:nvSpPr>
          <p:cNvPr id="3" name="Content Placeholder 2"/>
          <p:cNvSpPr>
            <a:spLocks noGrp="1"/>
          </p:cNvSpPr>
          <p:nvPr>
            <p:ph idx="1"/>
          </p:nvPr>
        </p:nvSpPr>
        <p:spPr>
          <a:xfrm>
            <a:off x="581192" y="1946366"/>
            <a:ext cx="11029615" cy="4754880"/>
          </a:xfrm>
        </p:spPr>
        <p:txBody>
          <a:bodyPr>
            <a:normAutofit/>
          </a:bodyPr>
          <a:lstStyle/>
          <a:p>
            <a:r>
              <a:rPr lang="en-GB" sz="2000" dirty="0">
                <a:solidFill>
                  <a:srgbClr val="C00000"/>
                </a:solidFill>
              </a:rPr>
              <a:t>Customers</a:t>
            </a:r>
            <a:r>
              <a:rPr lang="en-GB" sz="2000" dirty="0"/>
              <a:t>, the marketing department, and sales staff need to know what product they can expect</a:t>
            </a:r>
            <a:br>
              <a:rPr lang="en-GB" sz="2000" dirty="0"/>
            </a:br>
            <a:r>
              <a:rPr lang="en-GB" sz="2000" dirty="0"/>
              <a:t> to be delivered.</a:t>
            </a:r>
          </a:p>
          <a:p>
            <a:r>
              <a:rPr lang="en-GB" sz="2000" dirty="0">
                <a:solidFill>
                  <a:srgbClr val="C00000"/>
                </a:solidFill>
              </a:rPr>
              <a:t>Project managers </a:t>
            </a:r>
            <a:r>
              <a:rPr lang="en-GB" sz="2000" dirty="0"/>
              <a:t>base their estimates of schedule, effort, and resources on the requirements.</a:t>
            </a:r>
          </a:p>
          <a:p>
            <a:r>
              <a:rPr lang="en-GB" sz="2000" dirty="0">
                <a:solidFill>
                  <a:srgbClr val="C00000"/>
                </a:solidFill>
              </a:rPr>
              <a:t>Software development teams</a:t>
            </a:r>
            <a:r>
              <a:rPr lang="en-GB" sz="2000" dirty="0"/>
              <a:t> need to know what to build.</a:t>
            </a:r>
          </a:p>
          <a:p>
            <a:r>
              <a:rPr lang="en-GB" sz="2000" dirty="0">
                <a:solidFill>
                  <a:srgbClr val="C00000"/>
                </a:solidFill>
              </a:rPr>
              <a:t>Testers </a:t>
            </a:r>
            <a:r>
              <a:rPr lang="en-GB" sz="2000" dirty="0"/>
              <a:t>use it to develop requirements-based tests, test plans, and test procedures.</a:t>
            </a:r>
          </a:p>
          <a:p>
            <a:r>
              <a:rPr lang="en-GB" sz="2000" dirty="0">
                <a:solidFill>
                  <a:srgbClr val="C00000"/>
                </a:solidFill>
              </a:rPr>
              <a:t>Maintenance and support staff </a:t>
            </a:r>
            <a:r>
              <a:rPr lang="en-GB" sz="2000" dirty="0"/>
              <a:t>use it to understand what each part of the product is supposed to do.</a:t>
            </a:r>
          </a:p>
          <a:p>
            <a:r>
              <a:rPr lang="en-GB" sz="2000" dirty="0">
                <a:solidFill>
                  <a:srgbClr val="C00000"/>
                </a:solidFill>
              </a:rPr>
              <a:t>Documentation writers </a:t>
            </a:r>
            <a:r>
              <a:rPr lang="en-GB" sz="2000" dirty="0"/>
              <a:t>base user manuals and help screens on the SRS and the user interface design.</a:t>
            </a:r>
          </a:p>
          <a:p>
            <a:r>
              <a:rPr lang="en-GB" sz="2000" dirty="0">
                <a:solidFill>
                  <a:srgbClr val="C00000"/>
                </a:solidFill>
              </a:rPr>
              <a:t>Training personnel </a:t>
            </a:r>
            <a:r>
              <a:rPr lang="en-GB" sz="2000" dirty="0"/>
              <a:t>use the SRS and user documentation to develop educational materials.</a:t>
            </a:r>
          </a:p>
          <a:p>
            <a:r>
              <a:rPr lang="en-GB" sz="2000" dirty="0">
                <a:solidFill>
                  <a:srgbClr val="C00000"/>
                </a:solidFill>
              </a:rPr>
              <a:t>Legal staff </a:t>
            </a:r>
            <a:r>
              <a:rPr lang="en-GB" sz="2000" dirty="0"/>
              <a:t>ensures that the requirements comply with applicable laws and regulations.</a:t>
            </a:r>
          </a:p>
          <a:p>
            <a:r>
              <a:rPr lang="en-GB" sz="2000" dirty="0">
                <a:solidFill>
                  <a:srgbClr val="C00000"/>
                </a:solidFill>
              </a:rPr>
              <a:t>Subcontractors</a:t>
            </a:r>
            <a:r>
              <a:rPr lang="en-GB" sz="2000" dirty="0"/>
              <a:t> base their work on—and can be legally held to—the specified requirements.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8204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Readability Suggestions</a:t>
            </a:r>
            <a:endParaRPr lang="en-GB" dirty="0"/>
          </a:p>
        </p:txBody>
      </p:sp>
      <p:sp>
        <p:nvSpPr>
          <p:cNvPr id="3" name="Content Placeholder 2"/>
          <p:cNvSpPr>
            <a:spLocks noGrp="1"/>
          </p:cNvSpPr>
          <p:nvPr>
            <p:ph idx="1"/>
          </p:nvPr>
        </p:nvSpPr>
        <p:spPr>
          <a:xfrm>
            <a:off x="431800" y="1943100"/>
            <a:ext cx="11303000" cy="4517862"/>
          </a:xfrm>
        </p:spPr>
        <p:txBody>
          <a:bodyPr>
            <a:normAutofit lnSpcReduction="10000"/>
          </a:bodyPr>
          <a:lstStyle/>
          <a:p>
            <a:r>
              <a:rPr lang="en-GB" dirty="0"/>
              <a:t>Use an appropriate template to organize all the necessary information.</a:t>
            </a:r>
          </a:p>
          <a:p>
            <a:r>
              <a:rPr lang="en-GB" dirty="0"/>
              <a:t>Label and style sections, subsections, and individual requirements consistently.</a:t>
            </a:r>
          </a:p>
          <a:p>
            <a:r>
              <a:rPr lang="en-GB" dirty="0"/>
              <a:t>Use visual emphasis (bold, underline, italics, colour, and fonts) consistently and judiciously. Remember that colour highlighting might not be visible to people with colour blindness or when printed in grayscale.</a:t>
            </a:r>
          </a:p>
          <a:p>
            <a:r>
              <a:rPr lang="en-GB" dirty="0"/>
              <a:t>Create a table of contents to help readers find the information they need.</a:t>
            </a:r>
          </a:p>
          <a:p>
            <a:r>
              <a:rPr lang="en-GB" dirty="0"/>
              <a:t>Number all figures and tables, give them captions, and refer to them by number.</a:t>
            </a:r>
          </a:p>
          <a:p>
            <a:r>
              <a:rPr lang="en-GB" dirty="0"/>
              <a:t>If you are storing requirements in a document, define your word processor’s cross-reference facility rather than hard-coded page or section numbers to refer to other locations within a document.</a:t>
            </a:r>
          </a:p>
          <a:p>
            <a:r>
              <a:rPr lang="en-GB" dirty="0"/>
              <a:t>If you are using documents, define hyperlinks to let the reader jump to related sections in the SRS or in other files.</a:t>
            </a:r>
          </a:p>
          <a:p>
            <a:r>
              <a:rPr lang="en-GB" dirty="0"/>
              <a:t>If you are storing requirements in a tool, use links to let the reader navigate to related information.</a:t>
            </a:r>
          </a:p>
          <a:p>
            <a:r>
              <a:rPr lang="en-GB" dirty="0"/>
              <a:t>Include visual representations of information when possible to facilitate understanding.</a:t>
            </a:r>
          </a:p>
          <a:p>
            <a:r>
              <a:rPr lang="en-GB" dirty="0"/>
              <a:t>Enlist a skilled editor to make sure the document is coherent and uses a consistent vocabulary and layout.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475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Labelling requirements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000" dirty="0"/>
              <a:t>Every requirement needs a unique and persistent identifier. </a:t>
            </a:r>
          </a:p>
          <a:p>
            <a:pPr lvl="1"/>
            <a:r>
              <a:rPr lang="en-GB" sz="2000" dirty="0"/>
              <a:t>allows to refer to specific requirements in a change request, modification history, cross-reference, or requirements traceability matrix. </a:t>
            </a:r>
          </a:p>
          <a:p>
            <a:pPr lvl="1"/>
            <a:r>
              <a:rPr lang="en-GB" sz="2000" dirty="0"/>
              <a:t>enables reusing the requirements in multiple projects. </a:t>
            </a:r>
          </a:p>
          <a:p>
            <a:pPr>
              <a:buFont typeface="Wingdings" pitchFamily="2" charset="2"/>
              <a:buChar char="q"/>
            </a:pPr>
            <a:r>
              <a:rPr lang="en-GB" sz="2000" dirty="0"/>
              <a:t>Uniquely identified requirements facilitate collaboration between team members when they’re discussing requirements, as in a peer review meeting. </a:t>
            </a:r>
          </a:p>
          <a:p>
            <a:pPr>
              <a:buFont typeface="Wingdings" pitchFamily="2" charset="2"/>
              <a:buChar char="q"/>
            </a:pPr>
            <a:r>
              <a:rPr lang="en-GB" sz="2000" dirty="0"/>
              <a:t>Simple numbered or bulleted lists aren’t adequate for these purposes.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49777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 :  </a:t>
            </a:r>
            <a:r>
              <a:rPr lang="en-GB" b="1" dirty="0"/>
              <a:t>Sequence number</a:t>
            </a:r>
            <a:endParaRPr lang="en-GB" dirty="0"/>
          </a:p>
        </p:txBody>
      </p:sp>
      <p:sp>
        <p:nvSpPr>
          <p:cNvPr id="3" name="Content Placeholder 2"/>
          <p:cNvSpPr>
            <a:spLocks noGrp="1"/>
          </p:cNvSpPr>
          <p:nvPr>
            <p:ph idx="1"/>
          </p:nvPr>
        </p:nvSpPr>
        <p:spPr/>
        <p:txBody>
          <a:bodyPr>
            <a:normAutofit/>
          </a:bodyPr>
          <a:lstStyle/>
          <a:p>
            <a:r>
              <a:rPr lang="en-GB" sz="2000" dirty="0"/>
              <a:t>The simplest approach gives every requirement a unique sequence number, such as UC-9 or FR-26. </a:t>
            </a:r>
          </a:p>
          <a:p>
            <a:r>
              <a:rPr lang="en-GB" sz="2000" dirty="0"/>
              <a:t>Make it easy to retain a unique identifier if you move requirements around in a document. </a:t>
            </a:r>
            <a:r>
              <a:rPr lang="en-GB" sz="2000" dirty="0">
                <a:solidFill>
                  <a:srgbClr val="00B0F0"/>
                </a:solidFill>
              </a:rPr>
              <a:t>&lt;Pros]</a:t>
            </a:r>
          </a:p>
          <a:p>
            <a:r>
              <a:rPr lang="en-GB" sz="2000" dirty="0"/>
              <a:t>A number is not reused if a requirement is deleted. </a:t>
            </a:r>
            <a:r>
              <a:rPr lang="en-GB" sz="2000" dirty="0">
                <a:solidFill>
                  <a:srgbClr val="00B0F0"/>
                </a:solidFill>
              </a:rPr>
              <a:t>&lt;Cons]</a:t>
            </a:r>
          </a:p>
          <a:p>
            <a:r>
              <a:rPr lang="en-GB" sz="2000" dirty="0"/>
              <a:t>Doesn’t provide any logical or hierarchical grouping of related requirements. </a:t>
            </a:r>
            <a:r>
              <a:rPr lang="en-GB" sz="2000" dirty="0">
                <a:solidFill>
                  <a:srgbClr val="00B0F0"/>
                </a:solidFill>
              </a:rPr>
              <a:t>&lt;Cons]</a:t>
            </a:r>
          </a:p>
          <a:p>
            <a:r>
              <a:rPr lang="en-GB" sz="2000" dirty="0"/>
              <a:t>Doesn’t imply any kind of ordering. </a:t>
            </a:r>
            <a:r>
              <a:rPr lang="en-GB" sz="2000" dirty="0">
                <a:solidFill>
                  <a:srgbClr val="00B0F0"/>
                </a:solidFill>
              </a:rPr>
              <a:t>&lt;Cons]</a:t>
            </a:r>
          </a:p>
          <a:p>
            <a:r>
              <a:rPr lang="en-GB" sz="2000" dirty="0"/>
              <a:t>Gives no clue as to what each requirement is about. </a:t>
            </a:r>
            <a:r>
              <a:rPr lang="en-GB" sz="2000" dirty="0">
                <a:solidFill>
                  <a:srgbClr val="00B0F0"/>
                </a:solidFill>
              </a:rPr>
              <a:t>&lt;Cons]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56665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 :  </a:t>
            </a:r>
            <a:r>
              <a:rPr lang="en-GB" b="1" dirty="0"/>
              <a:t>Hierarchical numbering</a:t>
            </a:r>
            <a:endParaRPr lang="en-GB" dirty="0"/>
          </a:p>
        </p:txBody>
      </p:sp>
      <p:sp>
        <p:nvSpPr>
          <p:cNvPr id="3" name="Content Placeholder 2"/>
          <p:cNvSpPr>
            <a:spLocks noGrp="1"/>
          </p:cNvSpPr>
          <p:nvPr>
            <p:ph idx="1"/>
          </p:nvPr>
        </p:nvSpPr>
        <p:spPr>
          <a:xfrm>
            <a:off x="581192" y="2180496"/>
            <a:ext cx="11029615" cy="4140766"/>
          </a:xfrm>
        </p:spPr>
        <p:txBody>
          <a:bodyPr>
            <a:normAutofit lnSpcReduction="10000"/>
          </a:bodyPr>
          <a:lstStyle/>
          <a:p>
            <a:pPr>
              <a:buFont typeface="Wingdings" pitchFamily="2" charset="2"/>
              <a:buChar char="q"/>
            </a:pPr>
            <a:r>
              <a:rPr lang="en-GB" sz="2000" dirty="0"/>
              <a:t>Most commonly used convention. </a:t>
            </a:r>
          </a:p>
          <a:p>
            <a:pPr>
              <a:buFont typeface="Wingdings" pitchFamily="2" charset="2"/>
              <a:buChar char="q"/>
            </a:pPr>
            <a:r>
              <a:rPr lang="en-GB" sz="2000" dirty="0"/>
              <a:t>If the functional requirements appear in section 3.2 of your SRS, they will all have labels that</a:t>
            </a:r>
            <a:br>
              <a:rPr lang="en-GB" sz="2000" dirty="0"/>
            </a:br>
            <a:r>
              <a:rPr lang="en-GB" sz="2000" dirty="0"/>
              <a:t> begin with 3.2. </a:t>
            </a:r>
          </a:p>
          <a:p>
            <a:pPr lvl="1"/>
            <a:r>
              <a:rPr lang="en-GB" sz="2000" dirty="0"/>
              <a:t>More digits indicate a more detailed, lower-level requirement.</a:t>
            </a:r>
          </a:p>
          <a:p>
            <a:pPr lvl="1"/>
            <a:r>
              <a:rPr lang="en-GB" sz="2000" dirty="0"/>
              <a:t>3.2.4.3 is a child requirement of 3.2.4. </a:t>
            </a:r>
          </a:p>
          <a:p>
            <a:pPr>
              <a:buFont typeface="Wingdings" pitchFamily="2" charset="2"/>
              <a:buChar char="q"/>
            </a:pPr>
            <a:r>
              <a:rPr lang="en-GB" sz="2000" dirty="0"/>
              <a:t>This method is simple, compact, and familiar. </a:t>
            </a:r>
            <a:r>
              <a:rPr lang="en-GB" sz="2000" dirty="0">
                <a:solidFill>
                  <a:srgbClr val="00B0F0"/>
                </a:solidFill>
              </a:rPr>
              <a:t>&lt;Pros]</a:t>
            </a:r>
          </a:p>
          <a:p>
            <a:pPr>
              <a:buFont typeface="Wingdings" pitchFamily="2" charset="2"/>
              <a:buChar char="q"/>
            </a:pPr>
            <a:r>
              <a:rPr lang="en-GB" sz="2000" dirty="0"/>
              <a:t>The labels can grow to many digits in even a medium-sized SRS. </a:t>
            </a:r>
            <a:r>
              <a:rPr lang="en-GB" sz="2000" dirty="0">
                <a:solidFill>
                  <a:srgbClr val="00B0F0"/>
                </a:solidFill>
              </a:rPr>
              <a:t>&lt;Cons]</a:t>
            </a:r>
          </a:p>
          <a:p>
            <a:pPr>
              <a:buFont typeface="Wingdings" pitchFamily="2" charset="2"/>
              <a:buChar char="q"/>
            </a:pPr>
            <a:r>
              <a:rPr lang="en-GB" sz="2000" dirty="0"/>
              <a:t>Numeric labels tell you nothing about the intent of a requirement. </a:t>
            </a:r>
            <a:r>
              <a:rPr lang="en-GB" sz="2000" dirty="0">
                <a:solidFill>
                  <a:srgbClr val="00B0F0"/>
                </a:solidFill>
              </a:rPr>
              <a:t>&lt;Cons]</a:t>
            </a:r>
          </a:p>
          <a:p>
            <a:pPr>
              <a:buFont typeface="Wingdings" pitchFamily="2" charset="2"/>
              <a:buChar char="q"/>
            </a:pPr>
            <a:r>
              <a:rPr lang="en-GB" sz="2000" dirty="0"/>
              <a:t>Delete, insert, merge, or move whole sections, and a lot of labels change. </a:t>
            </a:r>
            <a:r>
              <a:rPr lang="en-GB" sz="2000" dirty="0">
                <a:solidFill>
                  <a:srgbClr val="00B0F0"/>
                </a:solidFill>
              </a:rPr>
              <a:t>&lt;Cons]</a:t>
            </a:r>
            <a:endParaRPr lang="en-GB" sz="2000" dirty="0"/>
          </a:p>
          <a:p>
            <a:pPr lvl="1"/>
            <a:r>
              <a:rPr lang="en-GB" sz="2000" dirty="0"/>
              <a:t>These changes disrupt any references to those requirements elsewhere in the system.</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166542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 :  </a:t>
            </a:r>
            <a:r>
              <a:rPr lang="en-GB" b="1" dirty="0"/>
              <a:t>Hierarchical Textual Tags</a:t>
            </a:r>
            <a:endParaRPr lang="en-GB" dirty="0"/>
          </a:p>
        </p:txBody>
      </p:sp>
      <p:sp>
        <p:nvSpPr>
          <p:cNvPr id="3" name="Content Placeholder 2"/>
          <p:cNvSpPr>
            <a:spLocks noGrp="1"/>
          </p:cNvSpPr>
          <p:nvPr>
            <p:ph idx="1"/>
          </p:nvPr>
        </p:nvSpPr>
        <p:spPr>
          <a:xfrm>
            <a:off x="581192" y="2180495"/>
            <a:ext cx="11029615" cy="4442373"/>
          </a:xfrm>
        </p:spPr>
        <p:txBody>
          <a:bodyPr>
            <a:normAutofit/>
          </a:bodyPr>
          <a:lstStyle/>
          <a:p>
            <a:r>
              <a:rPr lang="en-US" dirty="0"/>
              <a:t>Example:</a:t>
            </a:r>
          </a:p>
          <a:p>
            <a:endParaRPr lang="en-US" dirty="0"/>
          </a:p>
          <a:p>
            <a:endParaRPr lang="en-US" dirty="0"/>
          </a:p>
          <a:p>
            <a:endParaRPr lang="en-US" dirty="0"/>
          </a:p>
          <a:p>
            <a:endParaRPr lang="en-US" dirty="0"/>
          </a:p>
          <a:p>
            <a:endParaRPr lang="en-US" dirty="0"/>
          </a:p>
          <a:p>
            <a:pPr>
              <a:buFont typeface="Wingdings" pitchFamily="2" charset="2"/>
              <a:buChar char="q"/>
            </a:pPr>
            <a:r>
              <a:rPr lang="en-GB" sz="2000" dirty="0"/>
              <a:t>Can simplify the scheme by combining the hierarchical naming technique with a sequence number suffix for small sets of requirements: Product.Cart.01, Product.Cart.02, and so on. </a:t>
            </a:r>
            <a:r>
              <a:rPr lang="en-GB" sz="2000" dirty="0">
                <a:solidFill>
                  <a:srgbClr val="00B0F0"/>
                </a:solidFill>
              </a:rPr>
              <a:t>&lt;Pros]</a:t>
            </a:r>
            <a:endParaRPr lang="en-GB" sz="2000" dirty="0"/>
          </a:p>
          <a:p>
            <a:pPr>
              <a:buFont typeface="Wingdings" pitchFamily="2" charset="2"/>
              <a:buChar char="q"/>
            </a:pPr>
            <a:r>
              <a:rPr lang="en-GB" sz="2000" dirty="0"/>
              <a:t>Tags are longer and you do have to think of meaningful names for them. </a:t>
            </a:r>
            <a:r>
              <a:rPr lang="en-GB" sz="2000" dirty="0">
                <a:solidFill>
                  <a:srgbClr val="00B0F0"/>
                </a:solidFill>
              </a:rPr>
              <a:t>&lt;Cons]</a:t>
            </a:r>
            <a:endParaRPr lang="en-GB" sz="2000" dirty="0"/>
          </a:p>
        </p:txBody>
      </p:sp>
      <p:pic>
        <p:nvPicPr>
          <p:cNvPr id="5" name="Picture 4"/>
          <p:cNvPicPr>
            <a:picLocks noChangeAspect="1"/>
          </p:cNvPicPr>
          <p:nvPr/>
        </p:nvPicPr>
        <p:blipFill>
          <a:blip r:embed="rId2"/>
          <a:stretch>
            <a:fillRect/>
          </a:stretch>
        </p:blipFill>
        <p:spPr>
          <a:xfrm>
            <a:off x="2223873" y="2081202"/>
            <a:ext cx="6567618" cy="2320479"/>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5931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Influence of Business Rules</a:t>
            </a:r>
            <a:endParaRPr lang="en-GB" dirty="0"/>
          </a:p>
        </p:txBody>
      </p:sp>
      <p:pic>
        <p:nvPicPr>
          <p:cNvPr id="5" name="Picture 4"/>
          <p:cNvPicPr>
            <a:picLocks noChangeAspect="1"/>
          </p:cNvPicPr>
          <p:nvPr/>
        </p:nvPicPr>
        <p:blipFill>
          <a:blip r:embed="rId2"/>
          <a:stretch>
            <a:fillRect/>
          </a:stretch>
        </p:blipFill>
        <p:spPr>
          <a:xfrm>
            <a:off x="927463" y="1998617"/>
            <a:ext cx="9630837" cy="4563121"/>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38902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Dealing with incompleteness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000" dirty="0"/>
              <a:t>Sometimes you may lack a piece of information about a specific requirement. </a:t>
            </a:r>
          </a:p>
          <a:p>
            <a:pPr lvl="1"/>
            <a:r>
              <a:rPr lang="en-GB" sz="2000" dirty="0"/>
              <a:t>Use the notation TBD (to be determined) to flag these knowledge gaps. </a:t>
            </a:r>
          </a:p>
          <a:p>
            <a:pPr>
              <a:buFont typeface="Wingdings" pitchFamily="2" charset="2"/>
              <a:buChar char="q"/>
            </a:pPr>
            <a:r>
              <a:rPr lang="en-GB" sz="2000" dirty="0"/>
              <a:t>Plan to resolve all TBDs before implementing a set of requirements. </a:t>
            </a:r>
          </a:p>
          <a:p>
            <a:pPr>
              <a:buFont typeface="Wingdings" pitchFamily="2" charset="2"/>
              <a:buChar char="q"/>
            </a:pPr>
            <a:r>
              <a:rPr lang="en-GB" sz="2000" dirty="0"/>
              <a:t>Any uncertainties that remain increase the risk of a developer or a tester making errors and having to perform rework.</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59725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User Interfaces (sketches)</a:t>
            </a:r>
            <a:endParaRPr lang="en-GB" dirty="0"/>
          </a:p>
        </p:txBody>
      </p:sp>
      <p:pic>
        <p:nvPicPr>
          <p:cNvPr id="5" name="Picture 4"/>
          <p:cNvPicPr>
            <a:picLocks noChangeAspect="1"/>
          </p:cNvPicPr>
          <p:nvPr/>
        </p:nvPicPr>
        <p:blipFill>
          <a:blip r:embed="rId2"/>
          <a:stretch>
            <a:fillRect/>
          </a:stretch>
        </p:blipFill>
        <p:spPr>
          <a:xfrm>
            <a:off x="2708998" y="1826918"/>
            <a:ext cx="6774001" cy="4775045"/>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59422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 &amp; The SRS</a:t>
            </a:r>
            <a:endParaRPr lang="en-GB" dirty="0"/>
          </a:p>
        </p:txBody>
      </p:sp>
      <p:sp>
        <p:nvSpPr>
          <p:cNvPr id="3" name="Content Placeholder 2"/>
          <p:cNvSpPr>
            <a:spLocks noGrp="1"/>
          </p:cNvSpPr>
          <p:nvPr>
            <p:ph idx="1"/>
          </p:nvPr>
        </p:nvSpPr>
        <p:spPr>
          <a:xfrm>
            <a:off x="483324" y="2035991"/>
            <a:ext cx="11251837" cy="4484079"/>
          </a:xfrm>
        </p:spPr>
        <p:txBody>
          <a:bodyPr>
            <a:normAutofit/>
          </a:bodyPr>
          <a:lstStyle/>
          <a:p>
            <a:pPr>
              <a:buNone/>
            </a:pPr>
            <a:r>
              <a:rPr lang="en-US" sz="2000" b="1" dirty="0"/>
              <a:t>PROS:</a:t>
            </a:r>
            <a:endParaRPr lang="en-GB" sz="2000" b="1" dirty="0"/>
          </a:p>
          <a:p>
            <a:pPr>
              <a:buFont typeface="Wingdings" pitchFamily="2" charset="2"/>
              <a:buChar char="q"/>
            </a:pPr>
            <a:r>
              <a:rPr lang="en-GB" sz="2000" dirty="0"/>
              <a:t>Exploring possible user interfaces (product’s look and feel) with paper prototypes, working mock-ups, wireframes, or simulation tools makes the requirements tangible to both users and developers. </a:t>
            </a:r>
          </a:p>
          <a:p>
            <a:pPr>
              <a:buNone/>
            </a:pPr>
            <a:endParaRPr lang="en-US" sz="2000" b="1" dirty="0"/>
          </a:p>
          <a:p>
            <a:pPr>
              <a:buNone/>
            </a:pPr>
            <a:r>
              <a:rPr lang="en-US" sz="2000" b="1" dirty="0"/>
              <a:t>CONS:</a:t>
            </a:r>
            <a:endParaRPr lang="en-GB" sz="2000" b="1" dirty="0"/>
          </a:p>
          <a:p>
            <a:pPr>
              <a:buFont typeface="Wingdings" pitchFamily="2" charset="2"/>
              <a:buChar char="q"/>
            </a:pPr>
            <a:r>
              <a:rPr lang="en-GB" sz="2000" dirty="0"/>
              <a:t>Delaying baselining of the SRS until the UI design is complete can slow down development</a:t>
            </a:r>
          </a:p>
          <a:p>
            <a:pPr>
              <a:buFont typeface="Wingdings" pitchFamily="2" charset="2"/>
              <a:buChar char="q"/>
            </a:pPr>
            <a:r>
              <a:rPr lang="en-GB" sz="2000" dirty="0"/>
              <a:t>Including UI design in the requirements can result in the visual design driving the requirements,</a:t>
            </a:r>
            <a:br>
              <a:rPr lang="en-GB" sz="2000" dirty="0"/>
            </a:br>
            <a:r>
              <a:rPr lang="en-GB" sz="2000" dirty="0"/>
              <a:t>which often leads to functional gaps. </a:t>
            </a:r>
          </a:p>
          <a:p>
            <a:pPr>
              <a:buFont typeface="Wingdings" pitchFamily="2" charset="2"/>
              <a:buChar char="q"/>
            </a:pPr>
            <a:r>
              <a:rPr lang="en-GB" sz="2000" dirty="0"/>
              <a:t>Screen layouts don’t replace written user and functional requirements. Don’t expect developers to deduce the underlying functionality and data relationships from screen shots. </a:t>
            </a:r>
          </a:p>
          <a:p>
            <a:pPr marL="630000" lvl="2" indent="0">
              <a:buNone/>
            </a:pPr>
            <a:endParaRPr lang="en-GB" sz="20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32494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 Template</a:t>
            </a:r>
            <a:endParaRPr lang="en-GB" dirty="0"/>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473233" y="2128245"/>
            <a:ext cx="11292945" cy="4377058"/>
          </a:xfrm>
        </p:spPr>
        <p:txBody>
          <a:bodyPr>
            <a:normAutofit fontScale="92500" lnSpcReduction="20000"/>
          </a:bodyPr>
          <a:lstStyle/>
          <a:p>
            <a:pPr marL="0" indent="0">
              <a:buNone/>
            </a:pPr>
            <a:r>
              <a:rPr lang="en-US" sz="2200" b="1" dirty="0"/>
              <a:t>1. Introduction</a:t>
            </a:r>
          </a:p>
          <a:p>
            <a:pPr marL="0" indent="0">
              <a:buNone/>
            </a:pPr>
            <a:r>
              <a:rPr lang="en-US" sz="2200" dirty="0"/>
              <a:t>	1.1 </a:t>
            </a:r>
            <a:r>
              <a:rPr lang="en-US" sz="2200" dirty="0">
                <a:solidFill>
                  <a:srgbClr val="C00000"/>
                </a:solidFill>
              </a:rPr>
              <a:t> Purpose </a:t>
            </a:r>
            <a:r>
              <a:rPr lang="en-US" sz="2200" dirty="0"/>
              <a:t>– identify the product whose requirements are specified in this document, and its readers</a:t>
            </a:r>
          </a:p>
          <a:p>
            <a:pPr marL="0" indent="0">
              <a:buNone/>
            </a:pPr>
            <a:r>
              <a:rPr lang="en-US" sz="2200" dirty="0"/>
              <a:t>	1.2  </a:t>
            </a:r>
            <a:r>
              <a:rPr lang="en-US" sz="2200" dirty="0">
                <a:solidFill>
                  <a:srgbClr val="C00000"/>
                </a:solidFill>
              </a:rPr>
              <a:t>Document Convention </a:t>
            </a:r>
            <a:r>
              <a:rPr lang="en-US" sz="2200" dirty="0"/>
              <a:t>– meaning of specific formatted text, style, highlighting, or notations</a:t>
            </a:r>
          </a:p>
          <a:p>
            <a:pPr marL="0" indent="0">
              <a:buNone/>
            </a:pPr>
            <a:r>
              <a:rPr lang="en-US" sz="2200" dirty="0"/>
              <a:t>	1.3  </a:t>
            </a:r>
            <a:r>
              <a:rPr lang="en-US" sz="2200" dirty="0">
                <a:solidFill>
                  <a:srgbClr val="C00000"/>
                </a:solidFill>
              </a:rPr>
              <a:t>Project Scope </a:t>
            </a:r>
            <a:r>
              <a:rPr lang="en-US" sz="2200" dirty="0"/>
              <a:t>– a short description of the software being specified</a:t>
            </a:r>
          </a:p>
          <a:p>
            <a:pPr marL="0" indent="0">
              <a:buNone/>
            </a:pPr>
            <a:r>
              <a:rPr lang="en-US" sz="2200" dirty="0"/>
              <a:t>	1.4  </a:t>
            </a:r>
            <a:r>
              <a:rPr lang="en-US" sz="2200" dirty="0">
                <a:solidFill>
                  <a:srgbClr val="C00000"/>
                </a:solidFill>
              </a:rPr>
              <a:t>References</a:t>
            </a:r>
            <a:r>
              <a:rPr lang="en-US" sz="2200" dirty="0"/>
              <a:t> – list any documents or other resources to which this SRS refers</a:t>
            </a:r>
          </a:p>
          <a:p>
            <a:pPr marL="0" indent="0">
              <a:buNone/>
            </a:pPr>
            <a:r>
              <a:rPr lang="en-US" sz="2200" b="1" dirty="0"/>
              <a:t>2. Overall Description</a:t>
            </a:r>
          </a:p>
          <a:p>
            <a:pPr marL="0" indent="0">
              <a:buNone/>
            </a:pPr>
            <a:r>
              <a:rPr lang="en-US" sz="2200" dirty="0"/>
              <a:t>	2.1  </a:t>
            </a:r>
            <a:r>
              <a:rPr lang="en-US" sz="2200" dirty="0">
                <a:solidFill>
                  <a:srgbClr val="C00000"/>
                </a:solidFill>
              </a:rPr>
              <a:t>Productive perspective </a:t>
            </a:r>
            <a:r>
              <a:rPr lang="en-US" sz="2200" dirty="0"/>
              <a:t>– describe the product’s context and origin</a:t>
            </a:r>
          </a:p>
          <a:p>
            <a:pPr marL="0" indent="0">
              <a:buNone/>
            </a:pPr>
            <a:r>
              <a:rPr lang="en-US" sz="2200" dirty="0"/>
              <a:t>	2.2  </a:t>
            </a:r>
            <a:r>
              <a:rPr lang="en-US" sz="2200" dirty="0">
                <a:solidFill>
                  <a:srgbClr val="C00000"/>
                </a:solidFill>
              </a:rPr>
              <a:t>User classes and characteristics </a:t>
            </a:r>
            <a:r>
              <a:rPr lang="en-US" sz="2200" dirty="0"/>
              <a:t>– various users classes who use this product</a:t>
            </a:r>
          </a:p>
          <a:p>
            <a:pPr marL="0" indent="0">
              <a:buNone/>
            </a:pPr>
            <a:r>
              <a:rPr lang="en-US" sz="2200" dirty="0"/>
              <a:t>	2.3  </a:t>
            </a:r>
            <a:r>
              <a:rPr lang="en-US" sz="2200" dirty="0">
                <a:solidFill>
                  <a:srgbClr val="C00000"/>
                </a:solidFill>
              </a:rPr>
              <a:t>Operating Environment </a:t>
            </a:r>
            <a:r>
              <a:rPr lang="en-US" sz="2200" dirty="0"/>
              <a:t>– describe the environment (h/w, OS, versions, organization, geographical </a:t>
            </a:r>
            <a:br>
              <a:rPr lang="en-US" sz="2200" dirty="0"/>
            </a:br>
            <a:r>
              <a:rPr lang="en-US" sz="2200" dirty="0"/>
              <a:t>             location) in which the software will operate</a:t>
            </a:r>
          </a:p>
          <a:p>
            <a:pPr marL="0" indent="0">
              <a:buNone/>
            </a:pPr>
            <a:r>
              <a:rPr lang="en-US" sz="2200" dirty="0"/>
              <a:t>	2.4  </a:t>
            </a:r>
            <a:r>
              <a:rPr lang="en-US" sz="2200" dirty="0">
                <a:solidFill>
                  <a:srgbClr val="C00000"/>
                </a:solidFill>
              </a:rPr>
              <a:t>Design and implementation constraints </a:t>
            </a:r>
            <a:r>
              <a:rPr lang="en-US" sz="2200" dirty="0"/>
              <a:t>– certain PL must be used</a:t>
            </a:r>
          </a:p>
          <a:p>
            <a:pPr marL="0" indent="0">
              <a:buNone/>
            </a:pPr>
            <a:endParaRPr lang="en-US" sz="2200" dirty="0"/>
          </a:p>
        </p:txBody>
      </p:sp>
    </p:spTree>
    <p:extLst>
      <p:ext uri="{BB962C8B-B14F-4D97-AF65-F5344CB8AC3E}">
        <p14:creationId xmlns:p14="http://schemas.microsoft.com/office/powerpoint/2010/main" val="3551325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 Template</a:t>
            </a:r>
            <a:endParaRPr lang="en-GB" dirty="0"/>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81192" y="2089056"/>
            <a:ext cx="9202888" cy="4377058"/>
          </a:xfrm>
        </p:spPr>
        <p:txBody>
          <a:bodyPr>
            <a:normAutofit lnSpcReduction="10000"/>
          </a:bodyPr>
          <a:lstStyle/>
          <a:p>
            <a:pPr marL="0" indent="0">
              <a:buNone/>
            </a:pPr>
            <a:r>
              <a:rPr lang="en-US" sz="2000" b="1" dirty="0"/>
              <a:t>3. System Features</a:t>
            </a:r>
          </a:p>
          <a:p>
            <a:pPr marL="0" indent="0">
              <a:buNone/>
            </a:pPr>
            <a:r>
              <a:rPr lang="en-US" sz="2000" dirty="0"/>
              <a:t>	3.1  Description of feature</a:t>
            </a:r>
          </a:p>
          <a:p>
            <a:pPr marL="0" indent="0">
              <a:buNone/>
            </a:pPr>
            <a:r>
              <a:rPr lang="en-US" sz="2000" dirty="0"/>
              <a:t>       3.2  Functional requirements</a:t>
            </a:r>
          </a:p>
          <a:p>
            <a:pPr marL="0" indent="0">
              <a:buNone/>
            </a:pPr>
            <a:r>
              <a:rPr lang="en-US" sz="2000" dirty="0"/>
              <a:t>	3.3  Cross-reference</a:t>
            </a:r>
          </a:p>
          <a:p>
            <a:pPr marL="0" indent="0">
              <a:buNone/>
            </a:pPr>
            <a:r>
              <a:rPr lang="en-US" sz="2000" b="1" dirty="0"/>
              <a:t>4. External Interface Requirements</a:t>
            </a:r>
          </a:p>
          <a:p>
            <a:pPr marL="0" indent="0">
              <a:buNone/>
            </a:pPr>
            <a:r>
              <a:rPr lang="en-US" sz="2000" dirty="0"/>
              <a:t>	4.1  User interface</a:t>
            </a:r>
          </a:p>
          <a:p>
            <a:pPr marL="0" indent="0">
              <a:buNone/>
            </a:pPr>
            <a:r>
              <a:rPr lang="en-US" sz="2000" dirty="0"/>
              <a:t>	4.2  Software interface</a:t>
            </a:r>
          </a:p>
          <a:p>
            <a:pPr marL="0" indent="0">
              <a:buNone/>
            </a:pPr>
            <a:r>
              <a:rPr lang="en-US" sz="2000" dirty="0"/>
              <a:t>	4.3  Hardware interface</a:t>
            </a:r>
          </a:p>
          <a:p>
            <a:pPr marL="0" indent="0">
              <a:buNone/>
            </a:pPr>
            <a:r>
              <a:rPr lang="en-US" sz="2000" dirty="0"/>
              <a:t>	4.4  Communication interface</a:t>
            </a:r>
          </a:p>
          <a:p>
            <a:pPr marL="0" indent="0">
              <a:buNone/>
            </a:pPr>
            <a:r>
              <a:rPr lang="en-US" sz="2000" dirty="0"/>
              <a:t>	4.5  Cross-reference</a:t>
            </a:r>
          </a:p>
          <a:p>
            <a:pPr marL="0" indent="0">
              <a:buNone/>
            </a:pPr>
            <a:endParaRPr lang="en-US" sz="2200" dirty="0"/>
          </a:p>
        </p:txBody>
      </p:sp>
    </p:spTree>
    <p:extLst>
      <p:ext uri="{BB962C8B-B14F-4D97-AF65-F5344CB8AC3E}">
        <p14:creationId xmlns:p14="http://schemas.microsoft.com/office/powerpoint/2010/main" val="1089019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 Template</a:t>
            </a:r>
            <a:endParaRPr lang="en-GB" dirty="0"/>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81192" y="2089056"/>
            <a:ext cx="11184986" cy="4377058"/>
          </a:xfrm>
        </p:spPr>
        <p:txBody>
          <a:bodyPr>
            <a:normAutofit/>
          </a:bodyPr>
          <a:lstStyle/>
          <a:p>
            <a:pPr marL="0" indent="0">
              <a:buNone/>
            </a:pPr>
            <a:r>
              <a:rPr lang="en-US" sz="2000" b="1" dirty="0"/>
              <a:t>5. Quality Attributes</a:t>
            </a:r>
          </a:p>
          <a:p>
            <a:pPr marL="0" indent="0">
              <a:buNone/>
            </a:pPr>
            <a:r>
              <a:rPr lang="en-US" sz="2000" dirty="0"/>
              <a:t>	5.1  Usability</a:t>
            </a:r>
          </a:p>
          <a:p>
            <a:pPr marL="0" indent="0">
              <a:buNone/>
            </a:pPr>
            <a:r>
              <a:rPr lang="en-US" sz="2000" dirty="0"/>
              <a:t>	5.2  Performance</a:t>
            </a:r>
          </a:p>
          <a:p>
            <a:pPr marL="0" indent="0">
              <a:buNone/>
            </a:pPr>
            <a:r>
              <a:rPr lang="en-US" sz="2000" dirty="0"/>
              <a:t>	5.4  [others]</a:t>
            </a:r>
          </a:p>
          <a:p>
            <a:pPr marL="0" indent="0">
              <a:buNone/>
            </a:pPr>
            <a:r>
              <a:rPr lang="en-US" sz="2000" dirty="0"/>
              <a:t>	5.5 Cross-references</a:t>
            </a:r>
          </a:p>
          <a:p>
            <a:pPr marL="0" indent="0">
              <a:buNone/>
            </a:pPr>
            <a:r>
              <a:rPr lang="en-US" sz="2000" b="1" dirty="0"/>
              <a:t>6. Data Requirements</a:t>
            </a:r>
          </a:p>
          <a:p>
            <a:pPr marL="0" indent="0">
              <a:buNone/>
            </a:pPr>
            <a:r>
              <a:rPr lang="en-US" sz="2000" dirty="0"/>
              <a:t>	6.1 Logical data model – UML diagrams</a:t>
            </a:r>
          </a:p>
          <a:p>
            <a:pPr marL="0" indent="0">
              <a:buNone/>
            </a:pPr>
            <a:r>
              <a:rPr lang="en-US" sz="2000" dirty="0"/>
              <a:t>	6.2  Data dictionary - data type, length, format, and allowed values fro data elements</a:t>
            </a:r>
          </a:p>
          <a:p>
            <a:pPr marL="0" indent="0">
              <a:buNone/>
            </a:pPr>
            <a:r>
              <a:rPr lang="en-US" sz="2000" b="1" dirty="0"/>
              <a:t>Appendix A: Glossary</a:t>
            </a:r>
          </a:p>
        </p:txBody>
      </p:sp>
    </p:spTree>
    <p:extLst>
      <p:ext uri="{BB962C8B-B14F-4D97-AF65-F5344CB8AC3E}">
        <p14:creationId xmlns:p14="http://schemas.microsoft.com/office/powerpoint/2010/main" val="1713925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requirement statements</a:t>
            </a:r>
          </a:p>
        </p:txBody>
      </p:sp>
      <p:sp>
        <p:nvSpPr>
          <p:cNvPr id="3" name="Content Placeholder 2"/>
          <p:cNvSpPr>
            <a:spLocks noGrp="1"/>
          </p:cNvSpPr>
          <p:nvPr>
            <p:ph idx="1"/>
          </p:nvPr>
        </p:nvSpPr>
        <p:spPr/>
        <p:txBody>
          <a:bodyPr>
            <a:normAutofit/>
          </a:bodyPr>
          <a:lstStyle/>
          <a:p>
            <a:r>
              <a:rPr lang="en-US" sz="2200" dirty="0"/>
              <a:t>Complete </a:t>
            </a:r>
          </a:p>
          <a:p>
            <a:r>
              <a:rPr lang="en-US" sz="2200" dirty="0"/>
              <a:t>Correct </a:t>
            </a:r>
          </a:p>
          <a:p>
            <a:r>
              <a:rPr lang="en-US" sz="2200" dirty="0"/>
              <a:t>Feasible </a:t>
            </a:r>
          </a:p>
          <a:p>
            <a:r>
              <a:rPr lang="en-US" sz="2200" dirty="0"/>
              <a:t>Necessary </a:t>
            </a:r>
          </a:p>
          <a:p>
            <a:r>
              <a:rPr lang="en-US" sz="2200" dirty="0"/>
              <a:t>Prioritized </a:t>
            </a:r>
          </a:p>
          <a:p>
            <a:r>
              <a:rPr lang="en-US" sz="2200" dirty="0"/>
              <a:t>Unambiguous </a:t>
            </a:r>
          </a:p>
          <a:p>
            <a:r>
              <a:rPr lang="en-US" sz="2200" dirty="0"/>
              <a:t>Verifiable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65155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requirements</a:t>
            </a:r>
          </a:p>
        </p:txBody>
      </p:sp>
      <p:sp>
        <p:nvSpPr>
          <p:cNvPr id="3" name="Content Placeholder 2"/>
          <p:cNvSpPr>
            <a:spLocks noGrp="1"/>
          </p:cNvSpPr>
          <p:nvPr>
            <p:ph idx="1"/>
          </p:nvPr>
        </p:nvSpPr>
        <p:spPr>
          <a:xfrm>
            <a:off x="515878" y="2010679"/>
            <a:ext cx="11029615" cy="4390121"/>
          </a:xfrm>
        </p:spPr>
        <p:txBody>
          <a:bodyPr>
            <a:normAutofit lnSpcReduction="10000"/>
          </a:bodyPr>
          <a:lstStyle/>
          <a:p>
            <a:pPr>
              <a:buFont typeface="Wingdings" pitchFamily="2" charset="2"/>
              <a:buChar char="q"/>
            </a:pPr>
            <a:r>
              <a:rPr lang="en-US" sz="2000" dirty="0">
                <a:solidFill>
                  <a:srgbClr val="C00000"/>
                </a:solidFill>
              </a:rPr>
              <a:t>Two important goals of writing requirements are that:</a:t>
            </a:r>
          </a:p>
          <a:p>
            <a:pPr lvl="1"/>
            <a:r>
              <a:rPr lang="en-US" sz="2000" dirty="0"/>
              <a:t>Anyone who reads the requirement comes to the same interpretation as any other reader.</a:t>
            </a:r>
          </a:p>
          <a:p>
            <a:pPr lvl="1"/>
            <a:r>
              <a:rPr lang="en-US" sz="2000" dirty="0"/>
              <a:t>Each reader’s interpretation matches what the author intended to communicate.</a:t>
            </a:r>
          </a:p>
          <a:p>
            <a:pPr>
              <a:buFont typeface="Wingdings" pitchFamily="2" charset="2"/>
              <a:buChar char="q"/>
            </a:pPr>
            <a:r>
              <a:rPr lang="en-US" sz="2000" dirty="0">
                <a:solidFill>
                  <a:srgbClr val="C00000"/>
                </a:solidFill>
              </a:rPr>
              <a:t>System or user perspective</a:t>
            </a:r>
          </a:p>
          <a:p>
            <a:pPr lvl="1"/>
            <a:r>
              <a:rPr lang="en-US" sz="2000" dirty="0"/>
              <a:t>You can write functional requirements from the perspective of either something the system does or something the user can do.</a:t>
            </a:r>
          </a:p>
          <a:p>
            <a:pPr lvl="1"/>
            <a:r>
              <a:rPr lang="en-US" sz="2000" dirty="0"/>
              <a:t>State requirements in a consistent fashion, such as “The system shall” or “The user shall,” followed by an action verb, followed by the observable result. </a:t>
            </a:r>
          </a:p>
          <a:p>
            <a:pPr lvl="1"/>
            <a:r>
              <a:rPr lang="en-US" sz="2000" dirty="0"/>
              <a:t>Specify the trigger action or condition that causes the system to perform the specified behavior. </a:t>
            </a:r>
          </a:p>
          <a:p>
            <a:pPr lvl="1"/>
            <a:r>
              <a:rPr lang="en-US" sz="2000" dirty="0"/>
              <a:t>A generic template for a requirement written from the system’s perspective is:</a:t>
            </a:r>
          </a:p>
          <a:p>
            <a:pPr marL="0" indent="0" algn="ctr">
              <a:buNone/>
            </a:pPr>
            <a:r>
              <a:rPr lang="en-US" sz="2000" dirty="0">
                <a:solidFill>
                  <a:srgbClr val="C00000"/>
                </a:solidFill>
              </a:rPr>
              <a:t>[</a:t>
            </a:r>
            <a:r>
              <a:rPr lang="en-US" sz="2000" i="1" dirty="0">
                <a:solidFill>
                  <a:srgbClr val="C00000"/>
                </a:solidFill>
              </a:rPr>
              <a:t>optional</a:t>
            </a:r>
            <a:r>
              <a:rPr lang="en-US" sz="2000" dirty="0">
                <a:solidFill>
                  <a:srgbClr val="C00000"/>
                </a:solidFill>
              </a:rPr>
              <a:t> precondition] [</a:t>
            </a:r>
            <a:r>
              <a:rPr lang="en-US" sz="2000" i="1" dirty="0">
                <a:solidFill>
                  <a:srgbClr val="C00000"/>
                </a:solidFill>
              </a:rPr>
              <a:t>optional </a:t>
            </a:r>
            <a:r>
              <a:rPr lang="en-US" sz="2000" dirty="0">
                <a:solidFill>
                  <a:srgbClr val="C00000"/>
                </a:solidFill>
              </a:rPr>
              <a:t>trigger event] the system shall [expected system response].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46817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requirements</a:t>
            </a: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dirty="0"/>
              <a:t>Writing style</a:t>
            </a:r>
          </a:p>
          <a:p>
            <a:pPr lvl="1"/>
            <a:r>
              <a:rPr lang="en-US" sz="2000" dirty="0"/>
              <a:t>Clarity and conciseness</a:t>
            </a:r>
          </a:p>
          <a:p>
            <a:pPr lvl="1"/>
            <a:r>
              <a:rPr lang="en-US" sz="2000" dirty="0"/>
              <a:t>The keyword “shall”</a:t>
            </a:r>
          </a:p>
          <a:p>
            <a:pPr lvl="1"/>
            <a:r>
              <a:rPr lang="en-US" sz="2000" dirty="0"/>
              <a:t>Active voice</a:t>
            </a:r>
          </a:p>
          <a:p>
            <a:pPr lvl="1"/>
            <a:r>
              <a:rPr lang="en-US" sz="2000" dirty="0"/>
              <a:t>Individual requirements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75052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requirements</a:t>
            </a:r>
          </a:p>
        </p:txBody>
      </p:sp>
      <p:sp>
        <p:nvSpPr>
          <p:cNvPr id="3" name="Content Placeholder 2"/>
          <p:cNvSpPr>
            <a:spLocks noGrp="1"/>
          </p:cNvSpPr>
          <p:nvPr>
            <p:ph sz="half" idx="1"/>
          </p:nvPr>
        </p:nvSpPr>
        <p:spPr>
          <a:xfrm>
            <a:off x="470263" y="2103121"/>
            <a:ext cx="5982789" cy="3905794"/>
          </a:xfrm>
        </p:spPr>
        <p:txBody>
          <a:bodyPr>
            <a:noAutofit/>
          </a:bodyPr>
          <a:lstStyle/>
          <a:p>
            <a:pPr>
              <a:buNone/>
            </a:pPr>
            <a:r>
              <a:rPr lang="en-US" b="1" u="sng" dirty="0"/>
              <a:t>Level of detail :  </a:t>
            </a:r>
            <a:r>
              <a:rPr lang="en-US" sz="1800" b="1" u="sng" dirty="0"/>
              <a:t>Appropriate detail</a:t>
            </a:r>
          </a:p>
          <a:p>
            <a:pPr>
              <a:buFont typeface="Wingdings" pitchFamily="2" charset="2"/>
              <a:buChar char="q"/>
            </a:pPr>
            <a:r>
              <a:rPr lang="en-US" sz="2000" b="1" dirty="0"/>
              <a:t>You should include more detail when:</a:t>
            </a:r>
          </a:p>
          <a:p>
            <a:pPr lvl="1"/>
            <a:r>
              <a:rPr lang="en-US" sz="2000" dirty="0"/>
              <a:t>The work is being done for an external client</a:t>
            </a:r>
          </a:p>
          <a:p>
            <a:pPr lvl="1"/>
            <a:r>
              <a:rPr lang="en-US" sz="2000" dirty="0"/>
              <a:t>Development or testing will be outsourced</a:t>
            </a:r>
          </a:p>
          <a:p>
            <a:pPr lvl="1"/>
            <a:r>
              <a:rPr lang="en-US" sz="2000" dirty="0"/>
              <a:t>Project team members are geographically dispersed</a:t>
            </a:r>
          </a:p>
          <a:p>
            <a:pPr lvl="1"/>
            <a:r>
              <a:rPr lang="en-US" sz="2000" dirty="0"/>
              <a:t>System testing will be based on requirements</a:t>
            </a:r>
          </a:p>
          <a:p>
            <a:pPr lvl="1"/>
            <a:r>
              <a:rPr lang="en-US" sz="2000" dirty="0"/>
              <a:t>Accurate estimates are needed</a:t>
            </a:r>
          </a:p>
          <a:p>
            <a:pPr lvl="1"/>
            <a:r>
              <a:rPr lang="en-US" sz="2000" dirty="0"/>
              <a:t>Requirements traceability is needed</a:t>
            </a:r>
          </a:p>
        </p:txBody>
      </p:sp>
      <p:sp>
        <p:nvSpPr>
          <p:cNvPr id="5" name="Content Placeholder 4"/>
          <p:cNvSpPr>
            <a:spLocks noGrp="1"/>
          </p:cNvSpPr>
          <p:nvPr>
            <p:ph sz="half" idx="2"/>
          </p:nvPr>
        </p:nvSpPr>
        <p:spPr>
          <a:xfrm>
            <a:off x="6096001" y="2502322"/>
            <a:ext cx="5422392" cy="4355678"/>
          </a:xfrm>
        </p:spPr>
        <p:txBody>
          <a:bodyPr>
            <a:noAutofit/>
          </a:bodyPr>
          <a:lstStyle/>
          <a:p>
            <a:pPr>
              <a:buFont typeface="Wingdings" pitchFamily="2" charset="2"/>
              <a:buChar char="q"/>
            </a:pPr>
            <a:r>
              <a:rPr lang="en-US" sz="2000" b="1" dirty="0"/>
              <a:t>It’s safe to include less detail when:</a:t>
            </a:r>
          </a:p>
          <a:p>
            <a:pPr lvl="1"/>
            <a:r>
              <a:rPr lang="en-US" sz="2000" dirty="0"/>
              <a:t>The work is being done internally for your company</a:t>
            </a:r>
          </a:p>
          <a:p>
            <a:pPr lvl="1"/>
            <a:r>
              <a:rPr lang="en-US" sz="2000" dirty="0"/>
              <a:t>Customers are extensively involved</a:t>
            </a:r>
          </a:p>
          <a:p>
            <a:pPr lvl="1"/>
            <a:r>
              <a:rPr lang="en-US" sz="2000" dirty="0"/>
              <a:t>Developers have considerable domain experience</a:t>
            </a:r>
          </a:p>
          <a:p>
            <a:pPr lvl="1"/>
            <a:r>
              <a:rPr lang="en-US" sz="2000" dirty="0"/>
              <a:t>Patterns are available, as when a previous application is being replaced</a:t>
            </a:r>
          </a:p>
          <a:p>
            <a:pPr lvl="1"/>
            <a:r>
              <a:rPr lang="en-US" sz="2000" dirty="0"/>
              <a:t>A package solution will be used</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0369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business rules taxonomy</a:t>
            </a:r>
          </a:p>
        </p:txBody>
      </p:sp>
      <p:pic>
        <p:nvPicPr>
          <p:cNvPr id="5" name="Picture 4"/>
          <p:cNvPicPr>
            <a:picLocks noChangeAspect="1"/>
          </p:cNvPicPr>
          <p:nvPr/>
        </p:nvPicPr>
        <p:blipFill>
          <a:blip r:embed="rId2"/>
          <a:stretch>
            <a:fillRect/>
          </a:stretch>
        </p:blipFill>
        <p:spPr>
          <a:xfrm>
            <a:off x="581192" y="2180496"/>
            <a:ext cx="11029615" cy="2545493"/>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3968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techniques</a:t>
            </a:r>
          </a:p>
        </p:txBody>
      </p:sp>
      <p:sp>
        <p:nvSpPr>
          <p:cNvPr id="3" name="Content Placeholder 2"/>
          <p:cNvSpPr>
            <a:spLocks noGrp="1"/>
          </p:cNvSpPr>
          <p:nvPr>
            <p:ph idx="1"/>
          </p:nvPr>
        </p:nvSpPr>
        <p:spPr>
          <a:xfrm>
            <a:off x="503507" y="2220252"/>
            <a:ext cx="11184986" cy="3678303"/>
          </a:xfrm>
        </p:spPr>
        <p:txBody>
          <a:bodyPr>
            <a:normAutofit/>
          </a:bodyPr>
          <a:lstStyle/>
          <a:p>
            <a:r>
              <a:rPr lang="en-US" sz="2200" dirty="0"/>
              <a:t>Some alternatives to the natural language requirements that we’re used to are lists, tables, visual analysis models, charts, mathematical formulas, photographs, sound clips, and video clips.</a:t>
            </a:r>
          </a:p>
          <a:p>
            <a:r>
              <a:rPr lang="en-US" sz="2200" dirty="0"/>
              <a:t>These won’t suffice as substitutes for written requirements in many cases, but they serve as excellent supplemental information to enhance the reader’s understanding.</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8463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ambiguity</a:t>
            </a:r>
          </a:p>
        </p:txBody>
      </p:sp>
      <p:sp>
        <p:nvSpPr>
          <p:cNvPr id="3" name="Content Placeholder 2"/>
          <p:cNvSpPr>
            <a:spLocks noGrp="1"/>
          </p:cNvSpPr>
          <p:nvPr>
            <p:ph idx="1"/>
          </p:nvPr>
        </p:nvSpPr>
        <p:spPr>
          <a:xfrm>
            <a:off x="555067" y="2036805"/>
            <a:ext cx="11029615" cy="4272555"/>
          </a:xfrm>
        </p:spPr>
        <p:txBody>
          <a:bodyPr>
            <a:normAutofit lnSpcReduction="10000"/>
          </a:bodyPr>
          <a:lstStyle/>
          <a:p>
            <a:r>
              <a:rPr lang="en-US" sz="2000" b="1" dirty="0"/>
              <a:t>Fuzzy words – </a:t>
            </a:r>
            <a:r>
              <a:rPr lang="en-US" sz="2000" dirty="0"/>
              <a:t>vague words</a:t>
            </a:r>
          </a:p>
          <a:p>
            <a:r>
              <a:rPr lang="en-US" sz="2000" b="1" dirty="0"/>
              <a:t>The A/B construct </a:t>
            </a:r>
            <a:r>
              <a:rPr lang="en-US" sz="2000" dirty="0"/>
              <a:t>(related or synonymous, opposite terms)</a:t>
            </a:r>
          </a:p>
          <a:p>
            <a:r>
              <a:rPr lang="en-US" sz="2000" b="1" dirty="0"/>
              <a:t>Boundary values</a:t>
            </a:r>
            <a:r>
              <a:rPr lang="en-US" sz="2000" dirty="0"/>
              <a:t/>
            </a:r>
            <a:br>
              <a:rPr lang="en-US" sz="2000" dirty="0"/>
            </a:br>
            <a:r>
              <a:rPr lang="en-US" sz="2000" i="1" dirty="0"/>
              <a:t>Vacation requests of up to 5 days do not require approval. Vacation requests of 5 to 10 days require supervisor approval. Vacation requests of 10 days or longer require management approval.</a:t>
            </a:r>
          </a:p>
          <a:p>
            <a:pPr>
              <a:buNone/>
            </a:pPr>
            <a:r>
              <a:rPr lang="en-US" sz="2000" i="1" dirty="0"/>
              <a:t>	</a:t>
            </a:r>
            <a:r>
              <a:rPr lang="en-US" sz="2000" dirty="0"/>
              <a:t>This phrasing makes it unclear as to which category vacation requests of exactly 5 days and exactly 10 days belong. </a:t>
            </a:r>
          </a:p>
          <a:p>
            <a:r>
              <a:rPr lang="en-US" sz="2000" b="1" dirty="0"/>
              <a:t>Negative requirements</a:t>
            </a:r>
          </a:p>
          <a:p>
            <a:pPr>
              <a:buNone/>
            </a:pPr>
            <a:r>
              <a:rPr lang="en-US" i="1" dirty="0"/>
              <a:t>	</a:t>
            </a:r>
            <a:r>
              <a:rPr lang="en-US" sz="2000" i="1" dirty="0">
                <a:solidFill>
                  <a:srgbClr val="FF0000"/>
                </a:solidFill>
              </a:rPr>
              <a:t>Prevent</a:t>
            </a:r>
            <a:r>
              <a:rPr lang="en-US" sz="2000" i="1" dirty="0"/>
              <a:t> the user from activating the contract if the contract is </a:t>
            </a:r>
            <a:r>
              <a:rPr lang="en-US" sz="2000" i="1" dirty="0">
                <a:solidFill>
                  <a:srgbClr val="FF0000"/>
                </a:solidFill>
              </a:rPr>
              <a:t>not</a:t>
            </a:r>
            <a:r>
              <a:rPr lang="en-US" sz="2000" i="1" dirty="0"/>
              <a:t> in balance.</a:t>
            </a:r>
          </a:p>
          <a:p>
            <a:pPr>
              <a:buNone/>
            </a:pPr>
            <a:r>
              <a:rPr lang="en-US" sz="2000" dirty="0"/>
              <a:t>	Consider rephrasing this double negative (“prevent” and “not in balance”) as a positive statement:</a:t>
            </a:r>
          </a:p>
          <a:p>
            <a:pPr>
              <a:buNone/>
            </a:pPr>
            <a:r>
              <a:rPr lang="en-US" sz="2000" i="1" dirty="0"/>
              <a:t>	The system shall allow the user to activate the contract only if the contract is in balance.</a:t>
            </a:r>
            <a:endParaRPr lang="en-US" sz="20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020742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incompleteness</a:t>
            </a:r>
          </a:p>
        </p:txBody>
      </p:sp>
      <p:sp>
        <p:nvSpPr>
          <p:cNvPr id="3" name="Content Placeholder 2"/>
          <p:cNvSpPr>
            <a:spLocks noGrp="1"/>
          </p:cNvSpPr>
          <p:nvPr>
            <p:ph idx="1"/>
          </p:nvPr>
        </p:nvSpPr>
        <p:spPr>
          <a:xfrm>
            <a:off x="581192" y="2023741"/>
            <a:ext cx="11292756" cy="4455435"/>
          </a:xfrm>
        </p:spPr>
        <p:txBody>
          <a:bodyPr>
            <a:normAutofit/>
          </a:bodyPr>
          <a:lstStyle/>
          <a:p>
            <a:r>
              <a:rPr lang="en-US" sz="2000" dirty="0">
                <a:solidFill>
                  <a:srgbClr val="C00000"/>
                </a:solidFill>
              </a:rPr>
              <a:t>Complex logic </a:t>
            </a:r>
            <a:r>
              <a:rPr lang="en-US" sz="2000" dirty="0"/>
              <a:t>– possible alternative options are missing</a:t>
            </a:r>
            <a:br>
              <a:rPr lang="en-US" sz="2000" dirty="0"/>
            </a:br>
            <a:r>
              <a:rPr lang="en-US" sz="2000" i="1" dirty="0"/>
              <a:t>If the Premium plan is not selected and proof of insurance is not provided, the customer should automatically default in the Basic plan. [Premium plan is selected and proof of insurance is not provided]</a:t>
            </a:r>
            <a:endParaRPr lang="en-US" sz="2000" dirty="0">
              <a:solidFill>
                <a:srgbClr val="C00000"/>
              </a:solidFill>
            </a:endParaRPr>
          </a:p>
          <a:p>
            <a:r>
              <a:rPr lang="en-US" sz="2000" dirty="0">
                <a:solidFill>
                  <a:srgbClr val="C00000"/>
                </a:solidFill>
              </a:rPr>
              <a:t>Symmetry</a:t>
            </a:r>
            <a:r>
              <a:rPr lang="en-US" sz="2000" dirty="0"/>
              <a:t> – “</a:t>
            </a:r>
            <a:r>
              <a:rPr lang="en-US" sz="2000" i="1" dirty="0"/>
              <a:t>save the information in the document” </a:t>
            </a:r>
            <a:r>
              <a:rPr lang="en-US" sz="2000" dirty="0"/>
              <a:t>but retrieval part is missing if didn’t save it</a:t>
            </a:r>
          </a:p>
          <a:p>
            <a:r>
              <a:rPr lang="en-US" sz="2000" dirty="0">
                <a:solidFill>
                  <a:srgbClr val="C00000"/>
                </a:solidFill>
              </a:rPr>
              <a:t>Missing exceptions</a:t>
            </a:r>
          </a:p>
          <a:p>
            <a:pPr>
              <a:buNone/>
            </a:pPr>
            <a:r>
              <a:rPr lang="en-US" sz="2000" i="1" dirty="0"/>
              <a:t>	If the user is working in an existing file and chooses to save the file, the system shall save it with the same name</a:t>
            </a:r>
          </a:p>
          <a:p>
            <a:pPr>
              <a:buNone/>
            </a:pPr>
            <a:r>
              <a:rPr lang="en-US" sz="2000" dirty="0"/>
              <a:t>	This requirement alone does not indicate what the system should do if it’s unable to save the file with the same name. An appropriate second requirement to go with the first might be:</a:t>
            </a:r>
          </a:p>
          <a:p>
            <a:pPr>
              <a:buNone/>
            </a:pPr>
            <a:r>
              <a:rPr lang="en-US" sz="2000" i="1" dirty="0"/>
              <a:t>	If the system is unable to save a file using a specific name, the system shall give the user the option to save it with a different name or to cancel the save operation.</a:t>
            </a:r>
            <a:endParaRPr lang="en-US" sz="20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06556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The Requirements</a:t>
            </a:r>
          </a:p>
        </p:txBody>
      </p:sp>
      <p:sp>
        <p:nvSpPr>
          <p:cNvPr id="3" name="Content Placeholder 2"/>
          <p:cNvSpPr>
            <a:spLocks noGrp="1"/>
          </p:cNvSpPr>
          <p:nvPr>
            <p:ph idx="1"/>
          </p:nvPr>
        </p:nvSpPr>
        <p:spPr>
          <a:xfrm>
            <a:off x="568130" y="1958427"/>
            <a:ext cx="11029615" cy="4494624"/>
          </a:xfrm>
        </p:spPr>
        <p:txBody>
          <a:bodyPr>
            <a:noAutofit/>
          </a:bodyPr>
          <a:lstStyle/>
          <a:p>
            <a:r>
              <a:rPr lang="en-US" sz="2000" dirty="0"/>
              <a:t>Data flow diagram (DFD)</a:t>
            </a:r>
          </a:p>
          <a:p>
            <a:r>
              <a:rPr lang="en-US" sz="2000" dirty="0"/>
              <a:t>Process flow diagram such as </a:t>
            </a:r>
            <a:r>
              <a:rPr lang="en-US" sz="2000" dirty="0" err="1"/>
              <a:t>Swimlane</a:t>
            </a:r>
            <a:r>
              <a:rPr lang="en-US" sz="2000" dirty="0"/>
              <a:t> diagram</a:t>
            </a:r>
          </a:p>
          <a:p>
            <a:r>
              <a:rPr lang="en-US" sz="2000" dirty="0"/>
              <a:t>State-transition diagram (STD) and state tables</a:t>
            </a:r>
          </a:p>
          <a:p>
            <a:r>
              <a:rPr lang="en-US" sz="2000" dirty="0"/>
              <a:t>Dialog map</a:t>
            </a:r>
          </a:p>
          <a:p>
            <a:r>
              <a:rPr lang="en-US" sz="2000" dirty="0"/>
              <a:t>Decision table and decision tree</a:t>
            </a:r>
          </a:p>
          <a:p>
            <a:r>
              <a:rPr lang="en-US" sz="2000" dirty="0"/>
              <a:t>Event-response table</a:t>
            </a:r>
          </a:p>
          <a:p>
            <a:r>
              <a:rPr lang="en-US" sz="2000" dirty="0"/>
              <a:t>Feature tree</a:t>
            </a:r>
          </a:p>
          <a:p>
            <a:r>
              <a:rPr lang="en-US" sz="2000" dirty="0"/>
              <a:t>Use case diagram</a:t>
            </a:r>
          </a:p>
          <a:p>
            <a:r>
              <a:rPr lang="en-US" sz="2000" dirty="0"/>
              <a:t>Activity diagram</a:t>
            </a:r>
          </a:p>
          <a:p>
            <a:r>
              <a:rPr lang="en-US" sz="2000" dirty="0"/>
              <a:t>Entity-relationship diagram (ERD), Class Diagram</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799981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a:t>
            </a:r>
          </a:p>
        </p:txBody>
      </p:sp>
      <p:sp>
        <p:nvSpPr>
          <p:cNvPr id="3" name="Content Placeholder 2"/>
          <p:cNvSpPr>
            <a:spLocks noGrp="1"/>
          </p:cNvSpPr>
          <p:nvPr>
            <p:ph idx="1"/>
          </p:nvPr>
        </p:nvSpPr>
        <p:spPr>
          <a:xfrm>
            <a:off x="581192" y="2077697"/>
            <a:ext cx="11029615" cy="3448460"/>
          </a:xfrm>
        </p:spPr>
        <p:txBody>
          <a:bodyPr>
            <a:noAutofit/>
          </a:bodyPr>
          <a:lstStyle/>
          <a:p>
            <a:r>
              <a:rPr lang="en-US" sz="2100" dirty="0"/>
              <a:t>A set of information describing the contents, format, and structure of a database and the relationship between its elements, used to control access to and manipulation of the database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417982" y="3075936"/>
            <a:ext cx="8653670" cy="3033315"/>
          </a:xfrm>
          <a:prstGeom prst="rect">
            <a:avLst/>
          </a:prstGeom>
          <a:noFill/>
          <a:ln>
            <a:noFill/>
          </a:ln>
        </p:spPr>
      </p:pic>
    </p:spTree>
    <p:extLst>
      <p:ext uri="{BB962C8B-B14F-4D97-AF65-F5344CB8AC3E}">
        <p14:creationId xmlns:p14="http://schemas.microsoft.com/office/powerpoint/2010/main" val="2336980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reports</a:t>
            </a:r>
          </a:p>
        </p:txBody>
      </p:sp>
      <p:sp>
        <p:nvSpPr>
          <p:cNvPr id="3" name="Content Placeholder 2"/>
          <p:cNvSpPr>
            <a:spLocks noGrp="1"/>
          </p:cNvSpPr>
          <p:nvPr>
            <p:ph idx="1"/>
          </p:nvPr>
        </p:nvSpPr>
        <p:spPr/>
        <p:txBody>
          <a:bodyPr>
            <a:normAutofit/>
          </a:bodyPr>
          <a:lstStyle/>
          <a:p>
            <a:pPr marL="0" indent="0">
              <a:buNone/>
            </a:pPr>
            <a:endParaRPr lang="en-US" sz="2200" dirty="0"/>
          </a:p>
          <a:p>
            <a:r>
              <a:rPr lang="en-US" sz="2200" dirty="0">
                <a:solidFill>
                  <a:srgbClr val="C00000"/>
                </a:solidFill>
              </a:rPr>
              <a:t>A dashboard </a:t>
            </a:r>
            <a:r>
              <a:rPr lang="en-US" sz="2200" dirty="0"/>
              <a:t>is a screen display or printed report that uses multiple textual and/or graphical representations of data to provide a consolidated, multidimensional view of what is going on in an organization or a process.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577707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US" sz="2000" dirty="0" err="1"/>
              <a:t>Wiegers</a:t>
            </a:r>
            <a:r>
              <a:rPr lang="en-US" sz="2000" dirty="0"/>
              <a:t>, K., &amp; Beatty, J. (2013). </a:t>
            </a:r>
            <a:r>
              <a:rPr lang="en-US" sz="2000" i="1" dirty="0"/>
              <a:t>Software requirements</a:t>
            </a:r>
            <a:r>
              <a:rPr lang="en-US" sz="2000" dirty="0"/>
              <a:t>. Pearson Education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87805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Facts</a:t>
            </a:r>
          </a:p>
        </p:txBody>
      </p:sp>
      <p:sp>
        <p:nvSpPr>
          <p:cNvPr id="3" name="Content Placeholder 2"/>
          <p:cNvSpPr>
            <a:spLocks noGrp="1"/>
          </p:cNvSpPr>
          <p:nvPr>
            <p:ph idx="1"/>
          </p:nvPr>
        </p:nvSpPr>
        <p:spPr>
          <a:xfrm>
            <a:off x="581192" y="2102119"/>
            <a:ext cx="11029615" cy="4285618"/>
          </a:xfrm>
        </p:spPr>
        <p:txBody>
          <a:bodyPr>
            <a:noAutofit/>
          </a:bodyPr>
          <a:lstStyle/>
          <a:p>
            <a:pPr>
              <a:buFont typeface="Wingdings" pitchFamily="2" charset="2"/>
              <a:buChar char="q"/>
            </a:pPr>
            <a:r>
              <a:rPr lang="en-GB" sz="2000" b="1" dirty="0"/>
              <a:t>Facts are simply statements that are true about the business at a specified point in time.</a:t>
            </a:r>
          </a:p>
          <a:p>
            <a:pPr>
              <a:buFont typeface="Wingdings" pitchFamily="2" charset="2"/>
              <a:buChar char="q"/>
            </a:pPr>
            <a:r>
              <a:rPr lang="en-GB" sz="2000" dirty="0"/>
              <a:t>A fact describes associations or relationships between important business terms. </a:t>
            </a:r>
          </a:p>
          <a:p>
            <a:pPr>
              <a:buFont typeface="Wingdings" pitchFamily="2" charset="2"/>
              <a:buChar char="q"/>
            </a:pPr>
            <a:r>
              <a:rPr lang="en-GB" sz="2000" dirty="0"/>
              <a:t>Facts about data entities that are important to the system might appear in data models.</a:t>
            </a:r>
          </a:p>
          <a:p>
            <a:endParaRPr lang="en-US" sz="2000" dirty="0"/>
          </a:p>
          <a:p>
            <a:pPr>
              <a:buFont typeface="Wingdings" pitchFamily="2" charset="2"/>
              <a:buChar char="q"/>
            </a:pPr>
            <a:r>
              <a:rPr lang="en-GB" sz="2000" dirty="0"/>
              <a:t>Examples of facts include the following:</a:t>
            </a:r>
          </a:p>
          <a:p>
            <a:pPr lvl="1"/>
            <a:r>
              <a:rPr lang="en-GB" sz="1800" dirty="0">
                <a:solidFill>
                  <a:srgbClr val="C00000"/>
                </a:solidFill>
              </a:rPr>
              <a:t>Every chemical container has a unique bar code identifier.</a:t>
            </a:r>
          </a:p>
          <a:p>
            <a:pPr lvl="1"/>
            <a:r>
              <a:rPr lang="en-GB" sz="1800" dirty="0">
                <a:solidFill>
                  <a:srgbClr val="C00000"/>
                </a:solidFill>
              </a:rPr>
              <a:t>Every order has a shipping charge.</a:t>
            </a:r>
          </a:p>
          <a:p>
            <a:pPr lvl="1"/>
            <a:r>
              <a:rPr lang="en-GB" sz="1800" dirty="0">
                <a:solidFill>
                  <a:srgbClr val="C00000"/>
                </a:solidFill>
              </a:rPr>
              <a:t>Non-refundable airline tickets incur a fee when the purchaser changes the route.</a:t>
            </a:r>
          </a:p>
          <a:p>
            <a:pPr lvl="1"/>
            <a:r>
              <a:rPr lang="en-GB" sz="1800" dirty="0">
                <a:solidFill>
                  <a:srgbClr val="C00000"/>
                </a:solidFill>
              </a:rPr>
              <a:t>Books taller than 16 inches are shelved in the library’s Oversize section.</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53451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Constraints</a:t>
            </a:r>
          </a:p>
        </p:txBody>
      </p:sp>
      <p:sp>
        <p:nvSpPr>
          <p:cNvPr id="3" name="Content Placeholder 2"/>
          <p:cNvSpPr>
            <a:spLocks noGrp="1"/>
          </p:cNvSpPr>
          <p:nvPr>
            <p:ph idx="1"/>
          </p:nvPr>
        </p:nvSpPr>
        <p:spPr>
          <a:xfrm>
            <a:off x="444862" y="1971491"/>
            <a:ext cx="11747137" cy="4625252"/>
          </a:xfrm>
        </p:spPr>
        <p:txBody>
          <a:bodyPr>
            <a:noAutofit/>
          </a:bodyPr>
          <a:lstStyle/>
          <a:p>
            <a:pPr>
              <a:buFont typeface="Wingdings" pitchFamily="2" charset="2"/>
              <a:buChar char="q"/>
            </a:pPr>
            <a:r>
              <a:rPr lang="en-GB" sz="2000" b="1" dirty="0"/>
              <a:t>A constraint is a statement that restricts the actions that the system or its users</a:t>
            </a:r>
            <a:br>
              <a:rPr lang="en-GB" sz="2000" b="1" dirty="0"/>
            </a:br>
            <a:r>
              <a:rPr lang="en-GB" sz="2000" b="1" dirty="0"/>
              <a:t> are allowed to perform. </a:t>
            </a:r>
          </a:p>
          <a:p>
            <a:pPr>
              <a:buFont typeface="Wingdings" pitchFamily="2" charset="2"/>
              <a:buChar char="q"/>
            </a:pPr>
            <a:r>
              <a:rPr lang="en-GB" sz="2000" dirty="0"/>
              <a:t>Someone describing a constraining business rule might say that certain actions must or must not or</a:t>
            </a:r>
            <a:br>
              <a:rPr lang="en-GB" sz="2000" dirty="0"/>
            </a:br>
            <a:r>
              <a:rPr lang="en-GB" sz="2000" dirty="0"/>
              <a:t>may not be performed, or that only certain people or roles can perform particular actions. </a:t>
            </a:r>
          </a:p>
          <a:p>
            <a:pPr>
              <a:buFont typeface="Wingdings" pitchFamily="2" charset="2"/>
              <a:buChar char="q"/>
            </a:pPr>
            <a:r>
              <a:rPr lang="en-GB" sz="2000" dirty="0"/>
              <a:t>Following are some examples of constraints with various origins.</a:t>
            </a:r>
          </a:p>
          <a:p>
            <a:pPr lvl="1">
              <a:buFont typeface="Wingdings" pitchFamily="2" charset="2"/>
              <a:buChar char="§"/>
            </a:pPr>
            <a:r>
              <a:rPr lang="en-GB" sz="2000" b="1" dirty="0"/>
              <a:t>Organizational policies</a:t>
            </a:r>
          </a:p>
          <a:p>
            <a:pPr lvl="2">
              <a:buNone/>
            </a:pPr>
            <a:r>
              <a:rPr lang="en-GB" sz="1900" dirty="0">
                <a:solidFill>
                  <a:srgbClr val="C00000"/>
                </a:solidFill>
              </a:rPr>
              <a:t>A loan applicant who is less than 18 years old must have a parent or a legal guardian as co-signer on the loan.</a:t>
            </a:r>
          </a:p>
          <a:p>
            <a:pPr lvl="1">
              <a:buFont typeface="Wingdings" pitchFamily="2" charset="2"/>
              <a:buChar char="§"/>
            </a:pPr>
            <a:r>
              <a:rPr lang="en-GB" sz="2000" b="1" dirty="0"/>
              <a:t>Government regulations</a:t>
            </a:r>
          </a:p>
          <a:p>
            <a:pPr lvl="2">
              <a:buNone/>
            </a:pPr>
            <a:r>
              <a:rPr lang="en-GB" sz="1900" dirty="0">
                <a:solidFill>
                  <a:srgbClr val="C00000"/>
                </a:solidFill>
              </a:rPr>
              <a:t>All software applications must comply with government regulations for usage by visually impaired persons.</a:t>
            </a:r>
          </a:p>
          <a:p>
            <a:pPr lvl="1">
              <a:buFont typeface="Wingdings" pitchFamily="2" charset="2"/>
              <a:buChar char="§"/>
            </a:pPr>
            <a:r>
              <a:rPr lang="en-GB" sz="2000" b="1" dirty="0"/>
              <a:t>Industry standards</a:t>
            </a:r>
          </a:p>
          <a:p>
            <a:pPr lvl="2">
              <a:buNone/>
            </a:pPr>
            <a:r>
              <a:rPr lang="en-GB" sz="1900" dirty="0">
                <a:solidFill>
                  <a:srgbClr val="C00000"/>
                </a:solidFill>
              </a:rPr>
              <a:t>Mortgage loan applicants must satisfy the Federal Housing Authority qualification standards.</a:t>
            </a:r>
          </a:p>
          <a:p>
            <a:pPr lvl="2"/>
            <a:endParaRPr lang="en-GB" b="1" dirty="0"/>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49040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Action enablers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000" dirty="0"/>
              <a:t> </a:t>
            </a:r>
            <a:r>
              <a:rPr lang="en-GB" sz="2200" dirty="0"/>
              <a:t>A rule that triggers some activity if specific conditions are true is an action enabler.</a:t>
            </a:r>
          </a:p>
          <a:p>
            <a:pPr>
              <a:buFont typeface="Wingdings" pitchFamily="2" charset="2"/>
              <a:buChar char="q"/>
            </a:pPr>
            <a:r>
              <a:rPr lang="en-GB" sz="2200" dirty="0"/>
              <a:t> Following are some examples of action-enabling business rules:</a:t>
            </a:r>
          </a:p>
          <a:p>
            <a:pPr lvl="1"/>
            <a:r>
              <a:rPr lang="en-GB" sz="2200" dirty="0">
                <a:solidFill>
                  <a:srgbClr val="C00000"/>
                </a:solidFill>
              </a:rPr>
              <a:t>If the customer ordered a book by an author who has written multiple books, then offer the author’s other books to the customer before completing the order.</a:t>
            </a:r>
          </a:p>
          <a:p>
            <a:pPr lvl="1"/>
            <a:r>
              <a:rPr lang="en-GB" sz="2200" dirty="0">
                <a:solidFill>
                  <a:srgbClr val="C00000"/>
                </a:solidFill>
              </a:rPr>
              <a:t>After a customer places a book into the shopping cart, display related books that other customers also bought when they bought this one.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7898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Inferences</a:t>
            </a:r>
          </a:p>
        </p:txBody>
      </p:sp>
      <p:sp>
        <p:nvSpPr>
          <p:cNvPr id="3" name="Content Placeholder 2"/>
          <p:cNvSpPr>
            <a:spLocks noGrp="1"/>
          </p:cNvSpPr>
          <p:nvPr>
            <p:ph idx="1"/>
          </p:nvPr>
        </p:nvSpPr>
        <p:spPr>
          <a:xfrm>
            <a:off x="502815" y="2128245"/>
            <a:ext cx="11188442" cy="4363995"/>
          </a:xfrm>
        </p:spPr>
        <p:txBody>
          <a:bodyPr>
            <a:noAutofit/>
          </a:bodyPr>
          <a:lstStyle/>
          <a:p>
            <a:pPr>
              <a:buFont typeface="Wingdings" pitchFamily="2" charset="2"/>
              <a:buChar char="q"/>
            </a:pPr>
            <a:r>
              <a:rPr lang="en-GB" sz="2200" dirty="0"/>
              <a:t>Sometimes called inferred knowledge or a derived fact, an inference creates a new fact from other facts.</a:t>
            </a:r>
          </a:p>
          <a:p>
            <a:pPr>
              <a:buFont typeface="Wingdings" pitchFamily="2" charset="2"/>
              <a:buChar char="q"/>
            </a:pPr>
            <a:r>
              <a:rPr lang="en-GB" sz="2200" dirty="0"/>
              <a:t>Inferences are often written in the “if/then” pattern also found in action-enabling business rules, but the “then” clause of an inference simply provides a piece of knowledge, not an</a:t>
            </a:r>
            <a:br>
              <a:rPr lang="en-GB" sz="2200" dirty="0"/>
            </a:br>
            <a:r>
              <a:rPr lang="en-GB" sz="2200" dirty="0"/>
              <a:t>action to be taken. </a:t>
            </a:r>
          </a:p>
          <a:p>
            <a:pPr>
              <a:buFont typeface="Wingdings" pitchFamily="2" charset="2"/>
              <a:buChar char="q"/>
            </a:pPr>
            <a:r>
              <a:rPr lang="en-GB" sz="2200" dirty="0"/>
              <a:t>Some examples of inferences are:</a:t>
            </a:r>
          </a:p>
          <a:p>
            <a:pPr lvl="1"/>
            <a:r>
              <a:rPr lang="en-GB" sz="2000" dirty="0">
                <a:solidFill>
                  <a:srgbClr val="C00000"/>
                </a:solidFill>
              </a:rPr>
              <a:t>If a payment is not received within 30 calendar days after it is due, then the account is inactive.</a:t>
            </a:r>
          </a:p>
          <a:p>
            <a:pPr lvl="1"/>
            <a:r>
              <a:rPr lang="en-GB" sz="2000" dirty="0">
                <a:solidFill>
                  <a:srgbClr val="C00000"/>
                </a:solidFill>
              </a:rPr>
              <a:t>If the vendor cannot ship an ordered item within five days of receiving the order, then the item is considered back-ordered.</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52435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Computations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Computations transform existing data into new data by using specific mathematical formulas or algorithms. </a:t>
            </a:r>
          </a:p>
          <a:p>
            <a:pPr>
              <a:buFont typeface="Wingdings" pitchFamily="2" charset="2"/>
              <a:buChar char="q"/>
            </a:pPr>
            <a:r>
              <a:rPr lang="en-GB" sz="2200" dirty="0"/>
              <a:t>Many computations follow rules that are external to the enterprise, such as income tax</a:t>
            </a:r>
            <a:br>
              <a:rPr lang="en-GB" sz="2200" dirty="0"/>
            </a:br>
            <a:r>
              <a:rPr lang="en-GB" sz="2200" dirty="0"/>
              <a:t> withholding formulas. </a:t>
            </a:r>
          </a:p>
          <a:p>
            <a:pPr>
              <a:buFont typeface="Wingdings" pitchFamily="2" charset="2"/>
              <a:buChar char="q"/>
            </a:pPr>
            <a:r>
              <a:rPr lang="en-GB" sz="2200" dirty="0"/>
              <a:t>Following are a few examples of computational business rules written in text form:</a:t>
            </a:r>
          </a:p>
          <a:p>
            <a:pPr lvl="1"/>
            <a:r>
              <a:rPr lang="en-GB" sz="2200" dirty="0">
                <a:solidFill>
                  <a:srgbClr val="C00000"/>
                </a:solidFill>
              </a:rPr>
              <a:t>The total price for an order is the sum of the price of the items ordered, less any volume discounts, plus state and county sales taxes for the location to which the order is being shipped, plus the shipping charge, plus an optional insurance charge.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1817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Documenting business rules</a:t>
            </a:r>
          </a:p>
        </p:txBody>
      </p:sp>
      <p:pic>
        <p:nvPicPr>
          <p:cNvPr id="5" name="Picture 4"/>
          <p:cNvPicPr>
            <a:picLocks noChangeAspect="1"/>
          </p:cNvPicPr>
          <p:nvPr/>
        </p:nvPicPr>
        <p:blipFill>
          <a:blip r:embed="rId2"/>
          <a:stretch>
            <a:fillRect/>
          </a:stretch>
        </p:blipFill>
        <p:spPr>
          <a:xfrm>
            <a:off x="581193" y="2180497"/>
            <a:ext cx="9845507" cy="3689765"/>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869092582"/>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1483</TotalTime>
  <Words>1524</Words>
  <Application>Microsoft Office PowerPoint</Application>
  <PresentationFormat>Custom</PresentationFormat>
  <Paragraphs>270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Dividend</vt:lpstr>
      <vt:lpstr>2. REQUIREMENTS DEVELOPMENT Ch.04 - Documenting Requirements</vt:lpstr>
      <vt:lpstr>Influence of Business Rules</vt:lpstr>
      <vt:lpstr>A business rules taxonomy</vt:lpstr>
      <vt:lpstr>Facts</vt:lpstr>
      <vt:lpstr>Constraints</vt:lpstr>
      <vt:lpstr>Action enablers</vt:lpstr>
      <vt:lpstr>Inferences</vt:lpstr>
      <vt:lpstr>Computations</vt:lpstr>
      <vt:lpstr>Documenting business rules</vt:lpstr>
      <vt:lpstr>Documenting business rules</vt:lpstr>
      <vt:lpstr>Discovering business rules/practice</vt:lpstr>
      <vt:lpstr>The Software Requirements Specification [SRS]</vt:lpstr>
      <vt:lpstr>SRS</vt:lpstr>
      <vt:lpstr>Audience</vt:lpstr>
      <vt:lpstr>Readability Suggestions</vt:lpstr>
      <vt:lpstr>Labelling requirements</vt:lpstr>
      <vt:lpstr>Label :  Sequence number</vt:lpstr>
      <vt:lpstr>Label :  Hierarchical numbering</vt:lpstr>
      <vt:lpstr>Label :  Hierarchical Textual Tags</vt:lpstr>
      <vt:lpstr>Dealing with incompleteness</vt:lpstr>
      <vt:lpstr>Conceptual User Interfaces (sketches)</vt:lpstr>
      <vt:lpstr>User Interfaces &amp; The SRS</vt:lpstr>
      <vt:lpstr>SRS Template</vt:lpstr>
      <vt:lpstr>SRS Template</vt:lpstr>
      <vt:lpstr>SRS Template</vt:lpstr>
      <vt:lpstr>Characteristics of requirement statements</vt:lpstr>
      <vt:lpstr>Guidelines for writing requirements</vt:lpstr>
      <vt:lpstr>Guidelines for writing requirements</vt:lpstr>
      <vt:lpstr>Guidelines for writing requirements</vt:lpstr>
      <vt:lpstr>Representation techniques</vt:lpstr>
      <vt:lpstr>Avoiding ambiguity</vt:lpstr>
      <vt:lpstr>Avoiding incompleteness</vt:lpstr>
      <vt:lpstr>Modeling The Requirements</vt:lpstr>
      <vt:lpstr>Data dictionary</vt:lpstr>
      <vt:lpstr>Specifying reports</vt:lpstr>
      <vt:lpstr>references</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Rabeya</cp:lastModifiedBy>
  <cp:revision>261</cp:revision>
  <dcterms:created xsi:type="dcterms:W3CDTF">2015-08-31T11:09:01Z</dcterms:created>
  <dcterms:modified xsi:type="dcterms:W3CDTF">2019-10-08T15:40:06Z</dcterms:modified>
</cp:coreProperties>
</file>