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2"/>
  </p:notesMasterIdLst>
  <p:sldIdLst>
    <p:sldId id="256" r:id="rId2"/>
    <p:sldId id="298" r:id="rId3"/>
    <p:sldId id="300" r:id="rId4"/>
    <p:sldId id="299" r:id="rId5"/>
    <p:sldId id="302" r:id="rId6"/>
    <p:sldId id="304" r:id="rId7"/>
    <p:sldId id="306" r:id="rId8"/>
    <p:sldId id="307" r:id="rId9"/>
    <p:sldId id="310" r:id="rId10"/>
    <p:sldId id="317" r:id="rId11"/>
    <p:sldId id="314" r:id="rId12"/>
    <p:sldId id="316" r:id="rId13"/>
    <p:sldId id="318" r:id="rId14"/>
    <p:sldId id="337" r:id="rId15"/>
    <p:sldId id="338" r:id="rId16"/>
    <p:sldId id="321" r:id="rId17"/>
    <p:sldId id="322" r:id="rId18"/>
    <p:sldId id="330" r:id="rId19"/>
    <p:sldId id="335" r:id="rId20"/>
    <p:sldId id="33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-96" y="-1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383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09/07/2019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1D66C13-2F43-4646-8F78-46408BD21448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D72C-2111-451F-8D3D-05DDD5B4A7CF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5BC330F-75C5-4355-ACFE-0FFFA01132E4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688E-1800-44F5-AB86-87378C536260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435AEC-4358-455F-82AD-A1D733FC1CAD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6C60-664C-4CB2-8170-9A43EFF17B7C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EFF6-1FDA-449E-ACCB-77B68A0A3388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E170-B838-4445-BD44-C7D9D4397D41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0F2E-125A-4738-8728-B6721005C49A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81B6CC-6125-4E29-9490-C293D266E19E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F89B-DCC0-47CF-A024-E7B2D2845C34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0DE47D3-9766-4B4C-9CF8-613FD95C2B7F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REQUIREMENTS for specific project classes</a:t>
            </a:r>
            <a:br>
              <a:rPr lang="en-US" dirty="0"/>
            </a:br>
            <a:r>
              <a:rPr lang="en-US" sz="3100" dirty="0"/>
              <a:t>Ch. 06 </a:t>
            </a:r>
            <a:r>
              <a:rPr lang="en-US" sz="3100" b="1" dirty="0"/>
              <a:t>Requirements for Specific Project Classes</a:t>
            </a:r>
            <a:endParaRPr lang="en-GB" sz="31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494" y="2724045"/>
            <a:ext cx="10993546" cy="590321"/>
          </a:xfrm>
        </p:spPr>
        <p:txBody>
          <a:bodyPr/>
          <a:lstStyle/>
          <a:p>
            <a:r>
              <a:rPr lang="en-US" dirty="0"/>
              <a:t>Software requirement engineering (Undergraduate)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42517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/>
              <a:t>The term big data typically describes a collection of data that is characterized as </a:t>
            </a:r>
            <a:r>
              <a:rPr lang="en-US" sz="2200" dirty="0">
                <a:highlight>
                  <a:srgbClr val="FFFF00"/>
                </a:highlight>
              </a:rPr>
              <a:t>large volume (much data exists</a:t>
            </a:r>
            <a:r>
              <a:rPr lang="en-US" sz="2200" dirty="0"/>
              <a:t>), high velocity (data flows rapidly into an organization),</a:t>
            </a:r>
            <a:br>
              <a:rPr lang="en-US" sz="2200" dirty="0"/>
            </a:br>
            <a:r>
              <a:rPr lang="en-US" sz="2200" dirty="0"/>
              <a:t>and/or highly complex (the data is diverse).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Managing big data entails </a:t>
            </a:r>
            <a:r>
              <a:rPr lang="en-US" sz="2200" dirty="0">
                <a:solidFill>
                  <a:srgbClr val="C00000"/>
                </a:solidFill>
              </a:rPr>
              <a:t>discovering, collecting, storing, and processing large quantities of data quickly and effectively.</a:t>
            </a:r>
            <a:r>
              <a:rPr lang="en-US" sz="2200" dirty="0"/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If the data objects relate to one another in some logical way, the BA can model those objects by using entity-relationship diagrams (ERDs).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Example: data of </a:t>
            </a:r>
            <a:r>
              <a:rPr lang="en-US" sz="2200" dirty="0">
                <a:highlight>
                  <a:srgbClr val="FFFF00"/>
                </a:highlight>
              </a:rPr>
              <a:t>GP, Facebook, YouTube, Google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8" y="605118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1032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2083158"/>
            <a:ext cx="10160000" cy="4114442"/>
          </a:xfrm>
          <a:prstGeom prst="rect">
            <a:avLst/>
          </a:prstGeom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11766178" y="605118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870827" y="5382950"/>
            <a:ext cx="2419473" cy="496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Data vs. Information</a:t>
            </a:r>
          </a:p>
        </p:txBody>
      </p:sp>
    </p:spTree>
    <p:extLst>
      <p:ext uri="{BB962C8B-B14F-4D97-AF65-F5344CB8AC3E}">
        <p14:creationId xmlns:p14="http://schemas.microsoft.com/office/powerpoint/2010/main" val="3600313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usage by 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180496"/>
            <a:ext cx="11173485" cy="36783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The business analyst will need to consider the following three aspects of information delivery:</a:t>
            </a:r>
            <a:br>
              <a:rPr lang="en-US" sz="2000" dirty="0"/>
            </a:br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Delivery mechanism </a:t>
            </a:r>
          </a:p>
          <a:p>
            <a:pPr lvl="2"/>
            <a:r>
              <a:rPr lang="en-US" sz="2000" dirty="0"/>
              <a:t>How is information physically made available to the end user? What tools can the user employ to view it: </a:t>
            </a:r>
            <a:r>
              <a:rPr lang="en-US" sz="2000" dirty="0">
                <a:solidFill>
                  <a:srgbClr val="C00000"/>
                </a:solidFill>
              </a:rPr>
              <a:t>email applications, portals, mobile devices</a:t>
            </a:r>
            <a:r>
              <a:rPr lang="en-US" sz="2000" dirty="0"/>
              <a:t>, others?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Format </a:t>
            </a:r>
          </a:p>
          <a:p>
            <a:pPr lvl="2"/>
            <a:r>
              <a:rPr lang="en-US" sz="2000" dirty="0"/>
              <a:t>In what format is the information delivered: </a:t>
            </a:r>
            <a:r>
              <a:rPr lang="en-US" sz="2000" dirty="0">
                <a:solidFill>
                  <a:srgbClr val="C00000"/>
                </a:solidFill>
              </a:rPr>
              <a:t>reports, dashboards, raw data, </a:t>
            </a:r>
            <a:r>
              <a:rPr lang="en-US" sz="2000" dirty="0"/>
              <a:t>other?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Flexibility </a:t>
            </a:r>
          </a:p>
          <a:p>
            <a:pPr lvl="2"/>
            <a:r>
              <a:rPr lang="en-US" sz="2000" dirty="0"/>
              <a:t>To what extent must the user be able to </a:t>
            </a:r>
            <a:r>
              <a:rPr lang="en-US" sz="2000" dirty="0">
                <a:solidFill>
                  <a:srgbClr val="C00000"/>
                </a:solidFill>
              </a:rPr>
              <a:t>manipulate</a:t>
            </a:r>
            <a:r>
              <a:rPr lang="en-US" sz="2000" dirty="0"/>
              <a:t> the information following delivery?</a:t>
            </a:r>
          </a:p>
        </p:txBody>
      </p:sp>
    </p:spTree>
    <p:extLst>
      <p:ext uri="{BB962C8B-B14F-4D97-AF65-F5344CB8AC3E}">
        <p14:creationId xmlns:p14="http://schemas.microsoft.com/office/powerpoint/2010/main" val="1108788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-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33600"/>
            <a:ext cx="11029615" cy="42847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Unfortunately, big data is often only semi-structured or even unstructured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Unstructured data, exemplified by voice mails and text messages, doesn’t lend itself to representation in traditional rows and columns. 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The challenge with unstructured data is that you have </a:t>
            </a:r>
            <a:r>
              <a:rPr lang="en-US" sz="2200" dirty="0">
                <a:solidFill>
                  <a:srgbClr val="C00000"/>
                </a:solidFill>
              </a:rPr>
              <a:t>no idea where or how to begin </a:t>
            </a:r>
            <a:r>
              <a:rPr lang="en-US" sz="2200" dirty="0"/>
              <a:t>looking for the information you seek.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Semi-structured data sources include email messages</a:t>
            </a:r>
            <a:r>
              <a:rPr lang="en-US" sz="2200" dirty="0"/>
              <a:t>. 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Because semi-structured data has associated metadata that provides some information about the data’s structure and contents (e.g. subject, to, content, attachment, etc.), you might be able to </a:t>
            </a:r>
            <a:r>
              <a:rPr lang="en-US" sz="2200" dirty="0">
                <a:solidFill>
                  <a:srgbClr val="C00000"/>
                </a:solidFill>
                <a:highlight>
                  <a:srgbClr val="FFFF00"/>
                </a:highlight>
              </a:rPr>
              <a:t>create structured entity-relationship diagrams and data dictionaries </a:t>
            </a:r>
            <a:r>
              <a:rPr lang="en-US" sz="2200" dirty="0"/>
              <a:t>to represent what you do know about the data.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8" y="605118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573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Data-based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26495"/>
            <a:ext cx="11029615" cy="4673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900" b="1" dirty="0"/>
              <a:t>Data </a:t>
            </a:r>
            <a:r>
              <a:rPr lang="en-GB" sz="1900" b="1" dirty="0">
                <a:solidFill>
                  <a:srgbClr val="C00000"/>
                </a:solidFill>
              </a:rPr>
              <a:t>sources</a:t>
            </a:r>
          </a:p>
          <a:p>
            <a:pPr lvl="1"/>
            <a:r>
              <a:rPr lang="en-GB" sz="1900" dirty="0"/>
              <a:t>What data attributes do you need? From what sources will you get that data?</a:t>
            </a:r>
          </a:p>
          <a:p>
            <a:pPr lvl="1"/>
            <a:r>
              <a:rPr lang="en-GB" sz="1900" dirty="0"/>
              <a:t>Do you already have each of those data sources available? If not, where is the data? </a:t>
            </a:r>
          </a:p>
          <a:p>
            <a:pPr lvl="1"/>
            <a:r>
              <a:rPr lang="en-GB" sz="1900" dirty="0"/>
              <a:t>What external or internal systems are providing data? (</a:t>
            </a:r>
            <a:r>
              <a:rPr lang="en-GB" sz="1900" dirty="0">
                <a:highlight>
                  <a:srgbClr val="FFFF00"/>
                </a:highlight>
              </a:rPr>
              <a:t>SIM registration with NID</a:t>
            </a:r>
            <a:r>
              <a:rPr lang="en-GB" sz="1900" dirty="0"/>
              <a:t>)</a:t>
            </a:r>
          </a:p>
          <a:p>
            <a:pPr lvl="1"/>
            <a:r>
              <a:rPr lang="en-GB" sz="1900" dirty="0"/>
              <a:t>How likely are these sources to change over time?</a:t>
            </a:r>
          </a:p>
          <a:p>
            <a:pPr lvl="1"/>
            <a:r>
              <a:rPr lang="en-GB" sz="1900" dirty="0"/>
              <a:t>Is there a need for an initial migration of historical data from an old to a new repository?</a:t>
            </a:r>
          </a:p>
          <a:p>
            <a:pPr marL="0" indent="0">
              <a:buNone/>
            </a:pPr>
            <a:r>
              <a:rPr lang="en-GB" sz="1900" b="1" dirty="0"/>
              <a:t>Data </a:t>
            </a:r>
            <a:r>
              <a:rPr lang="en-GB" sz="1900" b="1" dirty="0">
                <a:solidFill>
                  <a:srgbClr val="C00000"/>
                </a:solidFill>
              </a:rPr>
              <a:t>storage</a:t>
            </a:r>
          </a:p>
          <a:p>
            <a:pPr lvl="1"/>
            <a:r>
              <a:rPr lang="en-GB" sz="1900" dirty="0"/>
              <a:t>How much data is there today?</a:t>
            </a:r>
          </a:p>
          <a:p>
            <a:pPr lvl="1"/>
            <a:r>
              <a:rPr lang="en-GB" sz="1900" dirty="0"/>
              <a:t>How much is the </a:t>
            </a:r>
            <a:r>
              <a:rPr lang="en-GB" sz="1900" dirty="0">
                <a:highlight>
                  <a:srgbClr val="FFFF00"/>
                </a:highlight>
              </a:rPr>
              <a:t>data volume expected to grow and over what period of time</a:t>
            </a:r>
            <a:r>
              <a:rPr lang="en-GB" sz="1900" dirty="0"/>
              <a:t>?</a:t>
            </a:r>
          </a:p>
          <a:p>
            <a:pPr lvl="1"/>
            <a:r>
              <a:rPr lang="en-GB" sz="1900" dirty="0"/>
              <a:t>What types of data do you need to store?</a:t>
            </a:r>
          </a:p>
          <a:p>
            <a:pPr lvl="1"/>
            <a:r>
              <a:rPr lang="en-GB" sz="1900" dirty="0"/>
              <a:t>How long do </a:t>
            </a:r>
            <a:r>
              <a:rPr lang="en-GB" sz="1900" dirty="0">
                <a:highlight>
                  <a:srgbClr val="FFFF00"/>
                </a:highlight>
              </a:rPr>
              <a:t>you need to store the data? How securely must it be stored</a:t>
            </a:r>
            <a:r>
              <a:rPr lang="en-GB" sz="1900" dirty="0"/>
              <a:t>?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8" y="605118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0532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Data-based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5396"/>
            <a:ext cx="11308978" cy="44616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900" b="1" dirty="0"/>
              <a:t>Data </a:t>
            </a:r>
            <a:r>
              <a:rPr lang="en-GB" sz="1900" b="1" dirty="0">
                <a:solidFill>
                  <a:srgbClr val="C00000"/>
                </a:solidFill>
              </a:rPr>
              <a:t>management and governance</a:t>
            </a:r>
          </a:p>
          <a:p>
            <a:r>
              <a:rPr lang="en-GB" sz="1900" dirty="0"/>
              <a:t>What are the structural characteristics of the data?</a:t>
            </a:r>
          </a:p>
          <a:p>
            <a:r>
              <a:rPr lang="en-GB" sz="1900" dirty="0"/>
              <a:t>How do you expect the data structure or values to change over time?</a:t>
            </a:r>
          </a:p>
          <a:p>
            <a:r>
              <a:rPr lang="en-GB" sz="1900" dirty="0"/>
              <a:t>What data transformations need to occur before the raw data is stored or analysed?</a:t>
            </a:r>
          </a:p>
          <a:p>
            <a:r>
              <a:rPr lang="en-GB" sz="1900" dirty="0"/>
              <a:t>What transformations are needed to standardize the data from different systems?</a:t>
            </a:r>
          </a:p>
          <a:p>
            <a:r>
              <a:rPr lang="en-GB" sz="1900" dirty="0"/>
              <a:t>Under what conditions can old data be deleted? Does old data need to be archived? Destroyed?</a:t>
            </a:r>
          </a:p>
          <a:p>
            <a:r>
              <a:rPr lang="en-GB" sz="1900" dirty="0"/>
              <a:t>What integrity requirements apply to </a:t>
            </a:r>
            <a:r>
              <a:rPr lang="en-GB" sz="1900" dirty="0">
                <a:solidFill>
                  <a:srgbClr val="C00000"/>
                </a:solidFill>
              </a:rPr>
              <a:t>protecting the data from unauthorized access, loss, or corruption</a:t>
            </a:r>
            <a:r>
              <a:rPr lang="en-GB" sz="1900" dirty="0"/>
              <a:t>?</a:t>
            </a:r>
          </a:p>
          <a:p>
            <a:pPr marL="0" indent="0">
              <a:buNone/>
            </a:pPr>
            <a:r>
              <a:rPr lang="en-GB" sz="1900" b="1" dirty="0"/>
              <a:t>Data </a:t>
            </a:r>
            <a:r>
              <a:rPr lang="en-GB" sz="1900" b="1" dirty="0">
                <a:solidFill>
                  <a:srgbClr val="C00000"/>
                </a:solidFill>
              </a:rPr>
              <a:t>extraction</a:t>
            </a:r>
            <a:endParaRPr lang="en-GB" sz="1900" dirty="0">
              <a:solidFill>
                <a:srgbClr val="C00000"/>
              </a:solidFill>
            </a:endParaRPr>
          </a:p>
          <a:p>
            <a:r>
              <a:rPr lang="en-GB" sz="1900" dirty="0">
                <a:highlight>
                  <a:srgbClr val="FFFF00"/>
                </a:highlight>
              </a:rPr>
              <a:t>How fast </a:t>
            </a:r>
            <a:r>
              <a:rPr lang="en-GB" sz="1900" dirty="0"/>
              <a:t>do users expect queries to return results?</a:t>
            </a:r>
          </a:p>
          <a:p>
            <a:r>
              <a:rPr lang="en-GB" sz="1900" dirty="0"/>
              <a:t>Do you need </a:t>
            </a:r>
            <a:r>
              <a:rPr lang="en-GB" sz="1900" dirty="0">
                <a:highlight>
                  <a:srgbClr val="FFFF00"/>
                </a:highlight>
              </a:rPr>
              <a:t>real-time or batched data</a:t>
            </a:r>
            <a:r>
              <a:rPr lang="en-GB" sz="1900" dirty="0"/>
              <a:t>? If not real-time, then at what frequency do you need it to be batched?</a:t>
            </a:r>
            <a:br>
              <a:rPr lang="en-GB" sz="1900" dirty="0"/>
            </a:br>
            <a:r>
              <a:rPr lang="en-GB" sz="1900" dirty="0"/>
              <a:t>(</a:t>
            </a:r>
            <a:r>
              <a:rPr lang="en-US" dirty="0"/>
              <a:t>Batch processing requires separate programs for input, process &amp; output.  An example is payroll and billing systems)</a:t>
            </a:r>
            <a:endParaRPr lang="en-GB" dirty="0"/>
          </a:p>
          <a:p>
            <a:endParaRPr lang="en-US" sz="19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8" y="605118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029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Defining analyses that transform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To elicit the data analysis requirements, you might ask questions such as the following:</a:t>
            </a:r>
            <a:br>
              <a:rPr lang="en-GB" sz="2200" dirty="0"/>
            </a:br>
            <a:endParaRPr lang="en-GB" sz="2200" dirty="0"/>
          </a:p>
          <a:p>
            <a:pPr lvl="1"/>
            <a:r>
              <a:rPr lang="en-GB" sz="2200" dirty="0"/>
              <a:t>What time frame are you trying to analyse: past, present, or future?</a:t>
            </a:r>
          </a:p>
          <a:p>
            <a:pPr lvl="1"/>
            <a:r>
              <a:rPr lang="en-GB" sz="2200" dirty="0">
                <a:solidFill>
                  <a:srgbClr val="C00000"/>
                </a:solidFill>
              </a:rPr>
              <a:t>If past</a:t>
            </a:r>
            <a:r>
              <a:rPr lang="en-GB" sz="2200" dirty="0"/>
              <a:t>, what kinds of insights about the past are you looking for?</a:t>
            </a:r>
          </a:p>
          <a:p>
            <a:pPr lvl="1"/>
            <a:r>
              <a:rPr lang="en-GB" sz="2200" dirty="0">
                <a:solidFill>
                  <a:srgbClr val="C00000"/>
                </a:solidFill>
              </a:rPr>
              <a:t>If present</a:t>
            </a:r>
            <a:r>
              <a:rPr lang="en-GB" sz="2200" dirty="0"/>
              <a:t>, what do you need to </a:t>
            </a:r>
            <a:r>
              <a:rPr lang="en-GB" sz="2200" dirty="0">
                <a:highlight>
                  <a:srgbClr val="FFFF00"/>
                </a:highlight>
              </a:rPr>
              <a:t>understand about the current situation </a:t>
            </a:r>
            <a:r>
              <a:rPr lang="en-GB" sz="2200" dirty="0"/>
              <a:t>so that you can take immediate actions?</a:t>
            </a:r>
          </a:p>
          <a:p>
            <a:pPr lvl="1"/>
            <a:r>
              <a:rPr lang="en-GB" sz="2200" dirty="0">
                <a:solidFill>
                  <a:srgbClr val="C00000"/>
                </a:solidFill>
              </a:rPr>
              <a:t>If future</a:t>
            </a:r>
            <a:r>
              <a:rPr lang="en-GB" sz="2200" dirty="0"/>
              <a:t>, what kinds of </a:t>
            </a:r>
            <a:r>
              <a:rPr lang="en-GB" sz="2200" dirty="0">
                <a:highlight>
                  <a:srgbClr val="FFFF00"/>
                </a:highlight>
              </a:rPr>
              <a:t>predictions or decisions </a:t>
            </a:r>
            <a:r>
              <a:rPr lang="en-GB" sz="2200" dirty="0"/>
              <a:t>do you want to make?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766178" y="605118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0785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C000"/>
                </a:solidFill>
              </a:rPr>
              <a:t>Embedded and other real-time systems projects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System requirements, architecture, and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43064"/>
            <a:ext cx="11029615" cy="36783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dirty="0"/>
              <a:t>A system’s architecture consists of three elements:</a:t>
            </a:r>
          </a:p>
          <a:p>
            <a:r>
              <a:rPr lang="en-GB" sz="2200" dirty="0"/>
              <a:t>Components of the system, where a component could be a software object or module, </a:t>
            </a:r>
            <a:br>
              <a:rPr lang="en-GB" sz="2200" dirty="0"/>
            </a:br>
            <a:r>
              <a:rPr lang="en-GB" sz="2200" dirty="0"/>
              <a:t>a physical device, or a person </a:t>
            </a:r>
          </a:p>
          <a:p>
            <a:r>
              <a:rPr lang="en-GB" sz="2200" dirty="0">
                <a:solidFill>
                  <a:srgbClr val="C00000"/>
                </a:solidFill>
              </a:rPr>
              <a:t>Externally visible properties of the components</a:t>
            </a:r>
          </a:p>
          <a:p>
            <a:r>
              <a:rPr lang="en-GB" sz="2200" dirty="0">
                <a:solidFill>
                  <a:srgbClr val="C00000"/>
                </a:solidFill>
              </a:rPr>
              <a:t>Connections between the system components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766178" y="605118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517" y="3586317"/>
            <a:ext cx="5607483" cy="286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02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Timing requirements – Real time systems (with deadlines)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2184400"/>
            <a:ext cx="11140907" cy="3327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100" dirty="0">
                <a:solidFill>
                  <a:srgbClr val="C00000"/>
                </a:solidFill>
              </a:rPr>
              <a:t>Predictability:  </a:t>
            </a:r>
            <a:r>
              <a:rPr lang="en-GB" sz="2100" dirty="0"/>
              <a:t>refers to the repeated, consistent timing of recurring (periodic) event</a:t>
            </a:r>
            <a:br>
              <a:rPr lang="en-GB" sz="2100" dirty="0"/>
            </a:br>
            <a:r>
              <a:rPr lang="en-GB" sz="2100" dirty="0"/>
              <a:t>(e.g. the system </a:t>
            </a:r>
            <a:r>
              <a:rPr lang="en-GB" sz="2100" dirty="0">
                <a:highlight>
                  <a:srgbClr val="FFFF00"/>
                </a:highlight>
              </a:rPr>
              <a:t>shall archive the all the data</a:t>
            </a:r>
            <a:r>
              <a:rPr lang="en-GB" sz="2100" dirty="0"/>
              <a:t> in every </a:t>
            </a:r>
            <a:r>
              <a:rPr lang="en-GB" sz="2100" dirty="0">
                <a:highlight>
                  <a:srgbClr val="FFFF00"/>
                </a:highlight>
              </a:rPr>
              <a:t>last day </a:t>
            </a:r>
            <a:r>
              <a:rPr lang="en-GB" sz="2100" dirty="0"/>
              <a:t>of a month)</a:t>
            </a:r>
            <a:br>
              <a:rPr lang="en-GB" sz="2100" dirty="0"/>
            </a:br>
            <a:endParaRPr lang="en-GB" sz="2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100" dirty="0">
                <a:solidFill>
                  <a:srgbClr val="C00000"/>
                </a:solidFill>
              </a:rPr>
              <a:t>Execution time:  </a:t>
            </a:r>
            <a:r>
              <a:rPr lang="en-GB" sz="2100" dirty="0"/>
              <a:t>is the elapsed time from when it is initiated to when it completes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dirty="0"/>
              <a:t>    (e.g. the system shall archive the all the data in every last day of a month from </a:t>
            </a:r>
            <a:r>
              <a:rPr lang="en-GB" sz="2100" dirty="0">
                <a:highlight>
                  <a:srgbClr val="FFFF00"/>
                </a:highlight>
              </a:rPr>
              <a:t>3-4 am</a:t>
            </a:r>
            <a:r>
              <a:rPr lang="en-GB" sz="2100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2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100" dirty="0">
                <a:solidFill>
                  <a:srgbClr val="C00000"/>
                </a:solidFill>
              </a:rPr>
              <a:t>Latency:  </a:t>
            </a:r>
            <a:r>
              <a:rPr lang="en-GB" sz="2100" dirty="0"/>
              <a:t>is the </a:t>
            </a:r>
            <a:r>
              <a:rPr lang="en-GB" sz="2100" dirty="0">
                <a:highlight>
                  <a:srgbClr val="FFFF00"/>
                </a:highlight>
              </a:rPr>
              <a:t>time lag between when a trigger event occurs and when the system begins </a:t>
            </a:r>
            <a:r>
              <a:rPr lang="en-GB" sz="2100" dirty="0"/>
              <a:t>to responds to it</a:t>
            </a:r>
            <a:br>
              <a:rPr lang="en-GB" sz="2100" dirty="0"/>
            </a:br>
            <a:endParaRPr lang="en-GB" sz="21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8" y="605118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086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Timing requirements – Real time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986169"/>
            <a:ext cx="11415572" cy="441463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Some issues to explore regarding the timing and scheduling requirements for a system’s real-time tasks:</a:t>
            </a:r>
            <a:br>
              <a:rPr lang="en-GB" sz="2000" dirty="0"/>
            </a:br>
            <a:endParaRPr lang="en-GB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/>
              <a:t>Periodicity (frequency) of execution of the tasks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highlight>
                  <a:srgbClr val="FFFF00"/>
                </a:highlight>
              </a:rPr>
              <a:t>Deadlines and tolerances (float) for execution of each task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/>
              <a:t>Typical and worst-case execution time for each task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/>
              <a:t>Consequences of missing a deadline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/>
              <a:t>The minimum, average, and maximum arrival rate of data in each relevant component state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/>
              <a:t>The </a:t>
            </a:r>
            <a:r>
              <a:rPr lang="en-GB" sz="2000" dirty="0">
                <a:highlight>
                  <a:srgbClr val="FFFF00"/>
                </a:highlight>
              </a:rPr>
              <a:t>maximum time before the first input or output is expected after a task initiates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/>
              <a:t>What to do if data is not received within the maximum time before the expected first input (timeout)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/>
              <a:t>The </a:t>
            </a:r>
            <a:r>
              <a:rPr lang="en-GB" sz="2000" dirty="0">
                <a:highlight>
                  <a:srgbClr val="FFFF00"/>
                </a:highlight>
              </a:rPr>
              <a:t>sequence in which tasks must run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/>
              <a:t>Tasks that must begin or end execution prior to other tasks beginning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/>
              <a:t>Task </a:t>
            </a:r>
            <a:r>
              <a:rPr lang="en-GB" sz="2000" dirty="0">
                <a:highlight>
                  <a:srgbClr val="FFFF00"/>
                </a:highlight>
              </a:rPr>
              <a:t>prioritization</a:t>
            </a:r>
            <a:r>
              <a:rPr lang="en-GB" sz="2000" dirty="0"/>
              <a:t>, so you know which tasks can interrupt or pre-empt others, and on what basis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/>
              <a:t>Functions that depend on what mode the system is in (normal mode versus firefighter service mode for an elevator, for example)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8" y="605118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15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Packaged solution projects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92" y="2091596"/>
            <a:ext cx="11029615" cy="4360004"/>
          </a:xfrm>
        </p:spPr>
        <p:txBody>
          <a:bodyPr>
            <a:noAutofit/>
          </a:bodyPr>
          <a:lstStyle/>
          <a:p>
            <a:r>
              <a:rPr lang="en-GB" sz="2200" dirty="0"/>
              <a:t>Some organizations acquire and adapt purchased packaged solutions (also called </a:t>
            </a:r>
            <a:r>
              <a:rPr lang="en-GB" sz="2200" dirty="0">
                <a:highlight>
                  <a:srgbClr val="FFFF00"/>
                </a:highlight>
              </a:rPr>
              <a:t>commercial off-the-shelf - COTS</a:t>
            </a:r>
            <a:r>
              <a:rPr lang="en-GB" sz="2200" dirty="0"/>
              <a:t> products) to meet their software needs, instead of building new systems from scratch</a:t>
            </a:r>
          </a:p>
          <a:p>
            <a:r>
              <a:rPr lang="en-GB" sz="2200" dirty="0"/>
              <a:t>Software as a service </a:t>
            </a:r>
            <a:r>
              <a:rPr lang="en-GB" sz="2200" b="1" dirty="0">
                <a:highlight>
                  <a:srgbClr val="FFFF00"/>
                </a:highlight>
              </a:rPr>
              <a:t>(SaaS), or cloud </a:t>
            </a:r>
            <a:r>
              <a:rPr lang="en-GB" sz="2200" dirty="0"/>
              <a:t>solutions are becoming increasingly available to meet software needs as well</a:t>
            </a:r>
          </a:p>
          <a:p>
            <a:r>
              <a:rPr lang="en-GB" sz="2200" dirty="0"/>
              <a:t>Whether you’re purchasing a package as part or all of the solution for a new project or implementing a solution in the cloud, you still need requirements</a:t>
            </a:r>
          </a:p>
          <a:p>
            <a:r>
              <a:rPr lang="en-GB" sz="2200" dirty="0"/>
              <a:t>Requirements let you evaluate solution candidates so that you can select the most </a:t>
            </a:r>
            <a:r>
              <a:rPr lang="en-GB" sz="2200" dirty="0">
                <a:highlight>
                  <a:srgbClr val="FFFF00"/>
                </a:highlight>
              </a:rPr>
              <a:t>appropriate package</a:t>
            </a:r>
            <a:r>
              <a:rPr lang="en-GB" sz="2200" dirty="0"/>
              <a:t>, and then they let you adapt the package to meet your needs</a:t>
            </a:r>
          </a:p>
          <a:p>
            <a:r>
              <a:rPr lang="en-GB" sz="2200" dirty="0"/>
              <a:t>COTS packages typically need to be </a:t>
            </a:r>
            <a:r>
              <a:rPr lang="en-GB" sz="2200" dirty="0">
                <a:highlight>
                  <a:srgbClr val="FFFF00"/>
                </a:highlight>
              </a:rPr>
              <a:t>configured, integrated, and extended </a:t>
            </a:r>
            <a:r>
              <a:rPr lang="en-GB" sz="2200" dirty="0"/>
              <a:t>to work in the target environment.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8" y="605118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235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652" y="2258873"/>
            <a:ext cx="10644156" cy="3678303"/>
          </a:xfrm>
        </p:spPr>
        <p:txBody>
          <a:bodyPr>
            <a:normAutofit/>
          </a:bodyPr>
          <a:lstStyle/>
          <a:p>
            <a:r>
              <a:rPr lang="en-US" sz="2000" dirty="0" err="1"/>
              <a:t>Wiegers</a:t>
            </a:r>
            <a:r>
              <a:rPr lang="en-US" sz="2000" dirty="0"/>
              <a:t>, K., &amp; Beatty, J. (2013). </a:t>
            </a:r>
            <a:r>
              <a:rPr lang="en-US" sz="2000" i="1" dirty="0"/>
              <a:t>Software requirements</a:t>
            </a:r>
            <a:r>
              <a:rPr lang="en-US" sz="2000" dirty="0"/>
              <a:t>. Pearson Education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51652" cy="89711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63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for selecting packaged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sz="2200" dirty="0"/>
              <a:t>Developing user requirements</a:t>
            </a:r>
          </a:p>
          <a:p>
            <a:pPr>
              <a:buFont typeface="Wingdings" pitchFamily="2" charset="2"/>
              <a:buChar char="q"/>
            </a:pPr>
            <a:r>
              <a:rPr lang="en-GB" sz="2200" dirty="0"/>
              <a:t>Considering business rules</a:t>
            </a:r>
          </a:p>
          <a:p>
            <a:pPr>
              <a:buFont typeface="Wingdings" pitchFamily="2" charset="2"/>
              <a:buChar char="q"/>
            </a:pPr>
            <a:r>
              <a:rPr lang="en-GB" sz="2200" dirty="0"/>
              <a:t>Defining quality requirements</a:t>
            </a:r>
          </a:p>
          <a:p>
            <a:pPr lvl="1"/>
            <a:r>
              <a:rPr lang="en-GB" sz="2200" dirty="0"/>
              <a:t>Performance, </a:t>
            </a:r>
            <a:r>
              <a:rPr lang="en-GB" sz="2200" dirty="0">
                <a:solidFill>
                  <a:srgbClr val="C00000"/>
                </a:solidFill>
              </a:rPr>
              <a:t>Usability, Modifiability, Interoperability, Integrity, Security</a:t>
            </a:r>
          </a:p>
          <a:p>
            <a:pPr>
              <a:buFont typeface="Wingdings" pitchFamily="2" charset="2"/>
              <a:buChar char="q"/>
            </a:pPr>
            <a:r>
              <a:rPr lang="en-GB" sz="2200" dirty="0"/>
              <a:t>Evaluating solutions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8" y="605118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773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COTS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892300"/>
            <a:ext cx="10680700" cy="4508500"/>
          </a:xfrm>
          <a:prstGeom prst="rect">
            <a:avLst/>
          </a:prstGeom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11766178" y="605118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52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for implementing packaged solutions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192" y="1888936"/>
            <a:ext cx="7064101" cy="18201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3958226"/>
            <a:ext cx="10376225" cy="2582274"/>
          </a:xfrm>
          <a:prstGeom prst="rect">
            <a:avLst/>
          </a:prstGeom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11766178" y="605118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51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challenges with packaged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200" dirty="0">
                <a:solidFill>
                  <a:srgbClr val="C00000"/>
                </a:solidFill>
              </a:rPr>
              <a:t>Too many candidates:  </a:t>
            </a:r>
            <a:r>
              <a:rPr lang="en-GB" sz="2200" dirty="0"/>
              <a:t>there might be many solutions on the market that meet your needs at a first glance. </a:t>
            </a:r>
          </a:p>
          <a:p>
            <a:r>
              <a:rPr lang="en-GB" sz="2200" dirty="0">
                <a:solidFill>
                  <a:srgbClr val="C00000"/>
                </a:solidFill>
              </a:rPr>
              <a:t>Too many evaluation criteria:  </a:t>
            </a:r>
            <a:r>
              <a:rPr lang="en-GB" sz="2200" dirty="0"/>
              <a:t>evaluation criteria to only the most important ones (by using business objectives) without doing in-depth requirements. </a:t>
            </a:r>
          </a:p>
          <a:p>
            <a:r>
              <a:rPr lang="en-GB" sz="2200" dirty="0">
                <a:solidFill>
                  <a:srgbClr val="C00000"/>
                </a:solidFill>
              </a:rPr>
              <a:t>Vendor misrepresents package capabilities:</a:t>
            </a:r>
            <a:r>
              <a:rPr lang="en-GB" sz="2200" dirty="0"/>
              <a:t>  vendors (non-technical person) are unaware about the customer’s understanding on the product</a:t>
            </a:r>
          </a:p>
          <a:p>
            <a:r>
              <a:rPr lang="en-GB" sz="2200" dirty="0">
                <a:solidFill>
                  <a:srgbClr val="C00000"/>
                </a:solidFill>
              </a:rPr>
              <a:t>Incorrect solution expectations:</a:t>
            </a:r>
            <a:r>
              <a:rPr lang="en-GB" sz="2200" dirty="0"/>
              <a:t>  sometimes a product solution looks great in vendor demonstration, but it doesn’t worked like you expect after installation (user feedback)</a:t>
            </a:r>
          </a:p>
          <a:p>
            <a:r>
              <a:rPr lang="en-GB" sz="2200" dirty="0">
                <a:solidFill>
                  <a:srgbClr val="C00000"/>
                </a:solidFill>
              </a:rPr>
              <a:t>Users reject the solution: </a:t>
            </a:r>
            <a:r>
              <a:rPr lang="en-GB" sz="2200" dirty="0"/>
              <a:t> just because an organization bought the software, there is no guarantee that the users will be interested to it (user involvement)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8" y="605118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94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C000"/>
                </a:solidFill>
              </a:rPr>
              <a:t>Outsourced Projects</a:t>
            </a:r>
            <a:r>
              <a:rPr lang="en-GB" dirty="0">
                <a:solidFill>
                  <a:srgbClr val="C00000"/>
                </a:solidFill>
              </a:rPr>
              <a:t/>
            </a:r>
            <a:br>
              <a:rPr lang="en-GB" dirty="0">
                <a:solidFill>
                  <a:srgbClr val="C00000"/>
                </a:solidFill>
              </a:rPr>
            </a:br>
            <a:r>
              <a:rPr lang="en-GB" dirty="0"/>
              <a:t>Appropriate levels of requirements detail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2045288"/>
            <a:ext cx="8991600" cy="4355511"/>
          </a:xfrm>
          <a:prstGeom prst="rect">
            <a:avLst/>
          </a:prstGeom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11766178" y="605118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73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Acquirer-supplier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2180496"/>
            <a:ext cx="11115507" cy="3678303"/>
          </a:xfrm>
        </p:spPr>
        <p:txBody>
          <a:bodyPr>
            <a:normAutofit/>
          </a:bodyPr>
          <a:lstStyle/>
          <a:p>
            <a:r>
              <a:rPr lang="en-GB" sz="2200" dirty="0"/>
              <a:t>Plan time for </a:t>
            </a:r>
            <a:r>
              <a:rPr lang="en-GB" sz="2200" dirty="0">
                <a:highlight>
                  <a:srgbClr val="FFFF00"/>
                </a:highlight>
              </a:rPr>
              <a:t>multiple review cycles </a:t>
            </a:r>
            <a:r>
              <a:rPr lang="en-GB" sz="2200" dirty="0"/>
              <a:t>of the requirements</a:t>
            </a:r>
          </a:p>
          <a:p>
            <a:r>
              <a:rPr lang="en-GB" sz="2200" dirty="0"/>
              <a:t>Held </a:t>
            </a:r>
            <a:r>
              <a:rPr lang="en-GB" sz="2200" dirty="0">
                <a:highlight>
                  <a:srgbClr val="FFFF00"/>
                </a:highlight>
              </a:rPr>
              <a:t>requirements workshops </a:t>
            </a:r>
            <a:r>
              <a:rPr lang="en-GB" sz="2200" dirty="0"/>
              <a:t>followed immediately by tasks to implement several subsystems</a:t>
            </a:r>
          </a:p>
          <a:p>
            <a:r>
              <a:rPr lang="en-GB" sz="2200" dirty="0">
                <a:highlight>
                  <a:srgbClr val="FFFF00"/>
                </a:highlight>
              </a:rPr>
              <a:t>Peer reviews and prototypes </a:t>
            </a:r>
            <a:r>
              <a:rPr lang="en-GB" sz="2200" dirty="0"/>
              <a:t>provide insight into how the supplier is interpreting the requirements</a:t>
            </a:r>
          </a:p>
          <a:p>
            <a:r>
              <a:rPr lang="en-GB" sz="2200" dirty="0">
                <a:highlight>
                  <a:srgbClr val="FFFF00"/>
                </a:highlight>
              </a:rPr>
              <a:t>Contract development </a:t>
            </a:r>
            <a:r>
              <a:rPr lang="en-GB" sz="2200" dirty="0"/>
              <a:t>companies that work on many types of projects might lack the specific domain or company knowledge that is critical to making the right decisions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8" y="605118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1386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Business process automation projects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Business process acronyms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835939"/>
            <a:ext cx="11029615" cy="479180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</a:rPr>
              <a:t>Business process analysis (BPA) </a:t>
            </a:r>
          </a:p>
          <a:p>
            <a:pPr lvl="1"/>
            <a:r>
              <a:rPr lang="en-US" sz="2000" dirty="0"/>
              <a:t>involves understanding the processes as a basis for improving them</a:t>
            </a:r>
          </a:p>
          <a:p>
            <a:pPr lvl="1"/>
            <a:r>
              <a:rPr lang="en-US" sz="2000" dirty="0"/>
              <a:t>home pizza delivery has reduce the delivery time, processing cost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</a:rPr>
              <a:t>Business process reengineering (BPR) </a:t>
            </a:r>
          </a:p>
          <a:p>
            <a:pPr lvl="1"/>
            <a:r>
              <a:rPr lang="en-US" sz="2000" dirty="0"/>
              <a:t>consists of analyzing and redesigning business processes for greater efficiency and effectiveness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</a:rPr>
              <a:t>Business process improvement (BPI) </a:t>
            </a:r>
          </a:p>
          <a:p>
            <a:pPr lvl="1"/>
            <a:r>
              <a:rPr lang="en-US" sz="2000" dirty="0"/>
              <a:t>involves measuring and looking for opportunities for incremental process improvement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</a:rPr>
              <a:t>Business process management (BPM) </a:t>
            </a:r>
          </a:p>
          <a:p>
            <a:pPr lvl="1"/>
            <a:r>
              <a:rPr lang="en-US" sz="2000" dirty="0"/>
              <a:t>encompasses understanding all of the enterprise’s business processes, analyzing them to make them more efficient and effective, and working with organizations to make changes to the processes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</a:rPr>
              <a:t>Business process model and notation (BPMN): </a:t>
            </a:r>
            <a:r>
              <a:rPr lang="en-US" sz="2000" dirty="0"/>
              <a:t>is a </a:t>
            </a:r>
            <a:r>
              <a:rPr lang="en-US" sz="2000" dirty="0">
                <a:highlight>
                  <a:srgbClr val="FFFF00"/>
                </a:highlight>
              </a:rPr>
              <a:t>graphical notation </a:t>
            </a:r>
            <a:r>
              <a:rPr lang="en-US" sz="2000" dirty="0"/>
              <a:t>for modeling business processes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8" y="605118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41499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1500</TotalTime>
  <Words>1043</Words>
  <Application>Microsoft Office PowerPoint</Application>
  <PresentationFormat>Custom</PresentationFormat>
  <Paragraphs>134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Dividend</vt:lpstr>
      <vt:lpstr>3. REQUIREMENTS for specific project classes Ch. 06 Requirements for Specific Project Classes</vt:lpstr>
      <vt:lpstr>Packaged solution projects Introduction</vt:lpstr>
      <vt:lpstr>Requirements for selecting packaged solutions</vt:lpstr>
      <vt:lpstr>COTS</vt:lpstr>
      <vt:lpstr>Requirements for implementing packaged solutions</vt:lpstr>
      <vt:lpstr>Common challenges with packaged solutions</vt:lpstr>
      <vt:lpstr>Outsourced Projects Appropriate levels of requirements detail</vt:lpstr>
      <vt:lpstr>Acquirer-supplier interactions</vt:lpstr>
      <vt:lpstr>Business process automation projects Business process acronyms</vt:lpstr>
      <vt:lpstr>Big data</vt:lpstr>
      <vt:lpstr>BIG Data</vt:lpstr>
      <vt:lpstr>Information usage by people</vt:lpstr>
      <vt:lpstr>Big data - structure</vt:lpstr>
      <vt:lpstr>Data-based requirements</vt:lpstr>
      <vt:lpstr>Data-based requirements</vt:lpstr>
      <vt:lpstr> Defining analyses that transform the data</vt:lpstr>
      <vt:lpstr>Embedded and other real-time systems projects System requirements, architecture, and allocation</vt:lpstr>
      <vt:lpstr>Timing requirements – Real time systems (with deadlines)</vt:lpstr>
      <vt:lpstr>Timing requirements – Real time systems</vt:lpstr>
      <vt:lpstr>references</vt:lpstr>
    </vt:vector>
  </TitlesOfParts>
  <Company>AIUB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SOFTWARE REQUIREMENTS: WHAT, WHY, &amp; WHO 1.1 The Essential software requirement</dc:title>
  <dc:creator>Syed Ishteaque Ahmed</dc:creator>
  <cp:lastModifiedBy>Teacher</cp:lastModifiedBy>
  <cp:revision>338</cp:revision>
  <dcterms:created xsi:type="dcterms:W3CDTF">2015-08-31T11:09:01Z</dcterms:created>
  <dcterms:modified xsi:type="dcterms:W3CDTF">2019-07-09T19:07:45Z</dcterms:modified>
</cp:coreProperties>
</file>