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8"/>
  </p:notesMasterIdLst>
  <p:sldIdLst>
    <p:sldId id="256" r:id="rId2"/>
    <p:sldId id="310" r:id="rId3"/>
    <p:sldId id="311" r:id="rId4"/>
    <p:sldId id="287" r:id="rId5"/>
    <p:sldId id="288" r:id="rId6"/>
    <p:sldId id="289" r:id="rId7"/>
    <p:sldId id="290" r:id="rId8"/>
    <p:sldId id="291" r:id="rId9"/>
    <p:sldId id="292" r:id="rId10"/>
    <p:sldId id="293" r:id="rId11"/>
    <p:sldId id="294" r:id="rId12"/>
    <p:sldId id="295"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varScale="1">
        <p:scale>
          <a:sx n="81" d="100"/>
          <a:sy n="81" d="100"/>
        </p:scale>
        <p:origin x="-96"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t>09/07/2019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1D66C13-2F43-4646-8F78-46408BD21448}" type="datetime1">
              <a:rPr lang="en-US" smtClean="0"/>
              <a:t>7/9/2019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DD72C-2111-451F-8D3D-05DDD5B4A7CF}" type="datetime1">
              <a:rPr lang="en-US" smtClean="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BC330F-75C5-4355-ACFE-0FFFA01132E4}" type="datetime1">
              <a:rPr lang="en-US" smtClean="0"/>
              <a:t>7/9/2019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1688E-1800-44F5-AB86-87378C536260}" type="datetime1">
              <a:rPr lang="en-US" smtClean="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D435AEC-4358-455F-82AD-A1D733FC1CAD}" type="datetime1">
              <a:rPr lang="en-US" smtClean="0"/>
              <a:t>7/9/2019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336C60-664C-4CB2-8170-9A43EFF17B7C}" type="datetime1">
              <a:rPr lang="en-US" smtClean="0"/>
              <a:t>7/9/2019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33EFF6-1FDA-449E-ACCB-77B68A0A3388}" type="datetime1">
              <a:rPr lang="en-US" smtClean="0"/>
              <a:t>7/9/2019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10E170-B838-4445-BD44-C7D9D4397D41}" type="datetime1">
              <a:rPr lang="en-US" smtClean="0"/>
              <a:t>7/9/2019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20F2E-125A-4738-8728-B6721005C49A}" type="datetime1">
              <a:rPr lang="en-US" smtClean="0"/>
              <a:t>7/9/2019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C81B6CC-6125-4E29-9490-C293D266E19E}" type="datetime1">
              <a:rPr lang="en-US" smtClean="0"/>
              <a:t>7/9/2019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EF89B-DCC0-47CF-A024-E7B2D2845C34}" type="datetime1">
              <a:rPr lang="en-US" smtClean="0"/>
              <a:t>7/9/2019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0DE47D3-9766-4B4C-9CF8-613FD95C2B7F}" type="datetime1">
              <a:rPr lang="en-US" smtClean="0"/>
              <a:t>7/9/2019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020431"/>
            <a:ext cx="10993549" cy="1218677"/>
          </a:xfrm>
        </p:spPr>
        <p:txBody>
          <a:bodyPr>
            <a:normAutofit/>
          </a:bodyPr>
          <a:lstStyle/>
          <a:p>
            <a:r>
              <a:rPr lang="en-US" dirty="0"/>
              <a:t>4. REQUIREMENTS Management</a:t>
            </a:r>
            <a:br>
              <a:rPr lang="en-US" dirty="0"/>
            </a:br>
            <a:r>
              <a:rPr lang="en-US" sz="2800" dirty="0"/>
              <a:t>Ch.07 </a:t>
            </a:r>
            <a:r>
              <a:rPr lang="en-GB" sz="1800" b="1" dirty="0"/>
              <a:t>Requirements management practices &amp; Accommodating Changes</a:t>
            </a:r>
            <a:endParaRPr lang="en-GB" sz="2000" b="1" dirty="0"/>
          </a:p>
        </p:txBody>
      </p:sp>
      <p:sp>
        <p:nvSpPr>
          <p:cNvPr id="3" name="Subtitle 2"/>
          <p:cNvSpPr>
            <a:spLocks noGrp="1"/>
          </p:cNvSpPr>
          <p:nvPr>
            <p:ph type="subTitle" idx="1"/>
          </p:nvPr>
        </p:nvSpPr>
        <p:spPr/>
        <p:txBody>
          <a:bodyPr/>
          <a:lstStyle/>
          <a:p>
            <a:r>
              <a:rPr lang="en-US" dirty="0"/>
              <a:t>Software requirement engineering (Undergraduate)</a:t>
            </a:r>
            <a:endParaRPr lang="en-GB" dirty="0"/>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manage changes?</a:t>
            </a:r>
          </a:p>
        </p:txBody>
      </p:sp>
      <p:sp>
        <p:nvSpPr>
          <p:cNvPr id="3" name="Content Placeholder 2"/>
          <p:cNvSpPr>
            <a:spLocks noGrp="1"/>
          </p:cNvSpPr>
          <p:nvPr>
            <p:ph idx="1"/>
          </p:nvPr>
        </p:nvSpPr>
        <p:spPr>
          <a:xfrm>
            <a:off x="581193" y="2200413"/>
            <a:ext cx="11029615" cy="3890299"/>
          </a:xfrm>
        </p:spPr>
        <p:txBody>
          <a:bodyPr>
            <a:noAutofit/>
          </a:bodyPr>
          <a:lstStyle/>
          <a:p>
            <a:pPr marL="0" indent="0">
              <a:buNone/>
            </a:pPr>
            <a:r>
              <a:rPr lang="en-GB" sz="2200" dirty="0"/>
              <a:t>An organization that’s serious about managing its software projects must ensure that:</a:t>
            </a:r>
          </a:p>
          <a:p>
            <a:pPr lvl="1"/>
            <a:r>
              <a:rPr lang="en-GB" sz="2200" dirty="0"/>
              <a:t>Proposed requirements changes are thoughtfully evaluated before being committed to.</a:t>
            </a:r>
          </a:p>
          <a:p>
            <a:pPr lvl="1"/>
            <a:r>
              <a:rPr lang="en-GB" sz="2200" dirty="0"/>
              <a:t>Appropriate individuals make informed business decisions about requested changes.</a:t>
            </a:r>
          </a:p>
          <a:p>
            <a:pPr lvl="1"/>
            <a:r>
              <a:rPr lang="en-GB" sz="2200" dirty="0"/>
              <a:t>Change activity is made visible to affected stakeholders.</a:t>
            </a:r>
          </a:p>
          <a:p>
            <a:pPr lvl="1"/>
            <a:r>
              <a:rPr lang="en-GB" sz="2200" dirty="0"/>
              <a:t>Approved changes are communicated to all affected participants.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262850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Managing scope creep</a:t>
            </a:r>
          </a:p>
        </p:txBody>
      </p:sp>
      <p:sp>
        <p:nvSpPr>
          <p:cNvPr id="3" name="Content Placeholder 2"/>
          <p:cNvSpPr>
            <a:spLocks noGrp="1"/>
          </p:cNvSpPr>
          <p:nvPr>
            <p:ph idx="1"/>
          </p:nvPr>
        </p:nvSpPr>
        <p:spPr>
          <a:xfrm>
            <a:off x="581192" y="2078896"/>
            <a:ext cx="11029615" cy="4334604"/>
          </a:xfrm>
        </p:spPr>
        <p:txBody>
          <a:bodyPr>
            <a:noAutofit/>
          </a:bodyPr>
          <a:lstStyle/>
          <a:p>
            <a:r>
              <a:rPr lang="en-GB" sz="2200" dirty="0"/>
              <a:t>The most effective technique for controlling scope creep is the ability to say “no”. </a:t>
            </a:r>
          </a:p>
          <a:p>
            <a:r>
              <a:rPr lang="en-GB" sz="2200" dirty="0"/>
              <a:t>People don’t like to say “no,“ and development teams can receive intense pressure to always say “yes.“ </a:t>
            </a:r>
          </a:p>
          <a:p>
            <a:r>
              <a:rPr lang="en-GB" sz="2200" dirty="0"/>
              <a:t>Philosophies such as “the customer is always right” or “we will achieve total customer satisfaction” are fine in the abstract, but you pay a price for them. </a:t>
            </a:r>
          </a:p>
          <a:p>
            <a:r>
              <a:rPr lang="en-GB" sz="2200" dirty="0"/>
              <a:t>Ignoring the price doesn’t alter the fact that change is not free. </a:t>
            </a:r>
          </a:p>
          <a:p>
            <a:r>
              <a:rPr lang="en-GB" sz="2200" dirty="0"/>
              <a:t>The president of one software tool vendor is familiarized to hearing the development manager say “not now” when he suggests a new feature. </a:t>
            </a:r>
          </a:p>
          <a:p>
            <a:pPr lvl="1">
              <a:buFontTx/>
              <a:buChar char="-"/>
            </a:pPr>
            <a:r>
              <a:rPr lang="en-GB" sz="2200" dirty="0"/>
              <a:t>“Not now” is more appealing than a simple rejection. It holds the promise of including the feature in a subsequent release.</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00792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Change control policy</a:t>
            </a:r>
          </a:p>
        </p:txBody>
      </p:sp>
      <p:sp>
        <p:nvSpPr>
          <p:cNvPr id="3" name="Content Placeholder 2"/>
          <p:cNvSpPr>
            <a:spLocks noGrp="1"/>
          </p:cNvSpPr>
          <p:nvPr>
            <p:ph idx="1"/>
          </p:nvPr>
        </p:nvSpPr>
        <p:spPr>
          <a:xfrm>
            <a:off x="606592" y="2015396"/>
            <a:ext cx="11029615" cy="4423504"/>
          </a:xfrm>
        </p:spPr>
        <p:txBody>
          <a:bodyPr>
            <a:noAutofit/>
          </a:bodyPr>
          <a:lstStyle/>
          <a:p>
            <a:r>
              <a:rPr lang="en-GB" sz="2200" dirty="0"/>
              <a:t>All changes must follow the process. If a change request is not submitted in accordance with this process, it will not be considered.</a:t>
            </a:r>
          </a:p>
          <a:p>
            <a:r>
              <a:rPr lang="en-GB" sz="2200" dirty="0"/>
              <a:t>No design or implementation work other than feasibility exploration will be performed on unapproved changes.</a:t>
            </a:r>
          </a:p>
          <a:p>
            <a:r>
              <a:rPr lang="en-GB" sz="2200" dirty="0"/>
              <a:t>Simply requesting a change does not guarantee that it will be made. The project’s change control board (CCB) will decide which changes to implement.</a:t>
            </a:r>
          </a:p>
          <a:p>
            <a:r>
              <a:rPr lang="en-GB" sz="2200" dirty="0"/>
              <a:t>The contents of the change database must be visible to all project stakeholders.</a:t>
            </a:r>
          </a:p>
          <a:p>
            <a:r>
              <a:rPr lang="en-GB" sz="2200" dirty="0"/>
              <a:t>Impact analysis must be performed for every change.</a:t>
            </a:r>
          </a:p>
          <a:p>
            <a:r>
              <a:rPr lang="en-GB" sz="2200" dirty="0"/>
              <a:t>Every incorporated change must be traceable to an approved change request.</a:t>
            </a:r>
          </a:p>
          <a:p>
            <a:r>
              <a:rPr lang="en-GB" sz="2200" dirty="0"/>
              <a:t>The rationale behind every approval or rejection of a change request must be recorded.</a:t>
            </a:r>
          </a:p>
        </p:txBody>
      </p:sp>
      <p:sp>
        <p:nvSpPr>
          <p:cNvPr id="7"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552518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change control process description</a:t>
            </a:r>
          </a:p>
        </p:txBody>
      </p:sp>
      <p:pic>
        <p:nvPicPr>
          <p:cNvPr id="5" name="Picture 4"/>
          <p:cNvPicPr>
            <a:picLocks noChangeAspect="1"/>
          </p:cNvPicPr>
          <p:nvPr/>
        </p:nvPicPr>
        <p:blipFill>
          <a:blip r:embed="rId2"/>
          <a:stretch>
            <a:fillRect/>
          </a:stretch>
        </p:blipFill>
        <p:spPr>
          <a:xfrm>
            <a:off x="1066800" y="1892300"/>
            <a:ext cx="9969499" cy="4813300"/>
          </a:xfrm>
          <a:prstGeom prst="rect">
            <a:avLst/>
          </a:prstGeom>
        </p:spPr>
      </p:pic>
      <p:sp>
        <p:nvSpPr>
          <p:cNvPr id="7"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381133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change control board - CCB</a:t>
            </a:r>
          </a:p>
        </p:txBody>
      </p:sp>
      <p:sp>
        <p:nvSpPr>
          <p:cNvPr id="3" name="Content Placeholder 2"/>
          <p:cNvSpPr>
            <a:spLocks noGrp="1"/>
          </p:cNvSpPr>
          <p:nvPr>
            <p:ph idx="1"/>
          </p:nvPr>
        </p:nvSpPr>
        <p:spPr>
          <a:xfrm>
            <a:off x="504992" y="2142396"/>
            <a:ext cx="11029615" cy="3890104"/>
          </a:xfrm>
        </p:spPr>
        <p:txBody>
          <a:bodyPr>
            <a:noAutofit/>
          </a:bodyPr>
          <a:lstStyle/>
          <a:p>
            <a:pPr marL="0" indent="0">
              <a:buNone/>
            </a:pPr>
            <a:r>
              <a:rPr lang="en-GB" sz="2000" dirty="0">
                <a:solidFill>
                  <a:srgbClr val="C00000"/>
                </a:solidFill>
              </a:rPr>
              <a:t>CCB composition:  </a:t>
            </a:r>
            <a:r>
              <a:rPr lang="en-GB" sz="2000" dirty="0"/>
              <a:t>The CCB membership should represent all groups who need to participate in making decisions within the scope of that CCB’s authority. Consider selecting representatives from the following areas:</a:t>
            </a:r>
          </a:p>
          <a:p>
            <a:pPr lvl="2"/>
            <a:r>
              <a:rPr lang="en-GB" sz="2000" dirty="0"/>
              <a:t>Project or program management</a:t>
            </a:r>
          </a:p>
          <a:p>
            <a:pPr lvl="2"/>
            <a:r>
              <a:rPr lang="en-GB" sz="2000" dirty="0"/>
              <a:t>Business analysis or product management</a:t>
            </a:r>
          </a:p>
          <a:p>
            <a:pPr lvl="2"/>
            <a:r>
              <a:rPr lang="en-GB" sz="2000" dirty="0"/>
              <a:t>Development</a:t>
            </a:r>
          </a:p>
          <a:p>
            <a:pPr lvl="2"/>
            <a:r>
              <a:rPr lang="en-GB" sz="2000" dirty="0"/>
              <a:t>Testing or quality assurance</a:t>
            </a:r>
          </a:p>
          <a:p>
            <a:pPr lvl="2"/>
            <a:r>
              <a:rPr lang="en-GB" sz="2000" dirty="0"/>
              <a:t>Marketing, the business for which the application is being built, or customer representatives</a:t>
            </a:r>
          </a:p>
          <a:p>
            <a:pPr lvl="2"/>
            <a:r>
              <a:rPr lang="en-GB" sz="2000" dirty="0"/>
              <a:t>Technical support or help desk</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564740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CCB – Making Decisions</a:t>
            </a:r>
            <a:endParaRPr lang="en-GB" dirty="0"/>
          </a:p>
        </p:txBody>
      </p:sp>
      <p:sp>
        <p:nvSpPr>
          <p:cNvPr id="3" name="Content Placeholder 2"/>
          <p:cNvSpPr>
            <a:spLocks noGrp="1"/>
          </p:cNvSpPr>
          <p:nvPr>
            <p:ph idx="1"/>
          </p:nvPr>
        </p:nvSpPr>
        <p:spPr/>
        <p:txBody>
          <a:bodyPr>
            <a:noAutofit/>
          </a:bodyPr>
          <a:lstStyle/>
          <a:p>
            <a:pPr marL="0" indent="0">
              <a:buNone/>
            </a:pPr>
            <a:r>
              <a:rPr lang="en-GB" sz="2200" dirty="0"/>
              <a:t>Each CCB needs to define its decision-making process, which should indicate:</a:t>
            </a:r>
          </a:p>
          <a:p>
            <a:pPr lvl="1"/>
            <a:r>
              <a:rPr lang="en-GB" sz="2200" dirty="0"/>
              <a:t>The number of CCB members or the key roles that constitute a decision-making</a:t>
            </a:r>
            <a:br>
              <a:rPr lang="en-GB" sz="2200" dirty="0"/>
            </a:br>
            <a:r>
              <a:rPr lang="en-GB" sz="2200" dirty="0"/>
              <a:t>quorum (required number)</a:t>
            </a:r>
          </a:p>
          <a:p>
            <a:pPr lvl="1"/>
            <a:r>
              <a:rPr lang="en-GB" sz="2200" dirty="0"/>
              <a:t>The decision rules to be used.</a:t>
            </a:r>
          </a:p>
          <a:p>
            <a:pPr lvl="1"/>
            <a:r>
              <a:rPr lang="en-GB" sz="2200" dirty="0"/>
              <a:t>Whether the CCB Chair can overrule the CCB’s collective decision.</a:t>
            </a:r>
          </a:p>
          <a:p>
            <a:pPr lvl="1"/>
            <a:r>
              <a:rPr lang="en-GB" sz="2200" dirty="0"/>
              <a:t>Whether a higher level of CCB or management must ratify (approve) the group’s decision.</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613521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Change control tools</a:t>
            </a:r>
          </a:p>
        </p:txBody>
      </p:sp>
      <p:sp>
        <p:nvSpPr>
          <p:cNvPr id="3" name="Content Placeholder 2"/>
          <p:cNvSpPr>
            <a:spLocks noGrp="1"/>
          </p:cNvSpPr>
          <p:nvPr>
            <p:ph idx="1"/>
          </p:nvPr>
        </p:nvSpPr>
        <p:spPr/>
        <p:txBody>
          <a:bodyPr>
            <a:noAutofit/>
          </a:bodyPr>
          <a:lstStyle/>
          <a:p>
            <a:pPr marL="0" indent="0">
              <a:buNone/>
            </a:pPr>
            <a:r>
              <a:rPr lang="en-GB" sz="2000" dirty="0"/>
              <a:t>To support your change process, look for a tool that:</a:t>
            </a:r>
          </a:p>
          <a:p>
            <a:pPr lvl="1"/>
            <a:r>
              <a:rPr lang="en-GB" sz="2000" dirty="0"/>
              <a:t>Allows you to define the attributes that constitute a change request.</a:t>
            </a:r>
          </a:p>
          <a:p>
            <a:pPr lvl="1"/>
            <a:r>
              <a:rPr lang="en-GB" sz="2000" dirty="0"/>
              <a:t>Allows you to implement a change request life cycle with multiple change request statuses.</a:t>
            </a:r>
          </a:p>
          <a:p>
            <a:pPr lvl="1"/>
            <a:r>
              <a:rPr lang="en-GB" sz="2000" dirty="0"/>
              <a:t>Enforces the state-transition model so that only authorized users can make specific status changes.</a:t>
            </a:r>
          </a:p>
          <a:p>
            <a:pPr lvl="1"/>
            <a:r>
              <a:rPr lang="en-GB" sz="2000" dirty="0"/>
              <a:t>Records the date of each status change and the identity of the person who made it.</a:t>
            </a:r>
          </a:p>
          <a:p>
            <a:pPr lvl="1"/>
            <a:r>
              <a:rPr lang="en-GB" sz="2000" dirty="0"/>
              <a:t>Provides customizable, automatic email notification when an Originator submits a new request or when a request’s status is updated.</a:t>
            </a:r>
          </a:p>
          <a:p>
            <a:pPr lvl="1"/>
            <a:r>
              <a:rPr lang="en-GB" sz="2000" dirty="0"/>
              <a:t>Produces both standard and custom reports and charts.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689031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Measuring change activity</a:t>
            </a:r>
          </a:p>
        </p:txBody>
      </p:sp>
      <p:sp>
        <p:nvSpPr>
          <p:cNvPr id="3" name="Content Placeholder 2"/>
          <p:cNvSpPr>
            <a:spLocks noGrp="1"/>
          </p:cNvSpPr>
          <p:nvPr>
            <p:ph idx="1"/>
          </p:nvPr>
        </p:nvSpPr>
        <p:spPr>
          <a:xfrm>
            <a:off x="581192" y="2180496"/>
            <a:ext cx="11184986" cy="3678303"/>
          </a:xfrm>
        </p:spPr>
        <p:txBody>
          <a:bodyPr>
            <a:noAutofit/>
          </a:bodyPr>
          <a:lstStyle/>
          <a:p>
            <a:pPr marL="0" indent="0">
              <a:buNone/>
            </a:pPr>
            <a:r>
              <a:rPr lang="en-GB" sz="2200" dirty="0"/>
              <a:t>Consider tracking the following aspects of your requirements change activity:</a:t>
            </a:r>
          </a:p>
          <a:p>
            <a:pPr lvl="1"/>
            <a:r>
              <a:rPr lang="en-GB" sz="2200" dirty="0"/>
              <a:t>The total number of change requests received, currently open, and closed</a:t>
            </a:r>
          </a:p>
          <a:p>
            <a:pPr lvl="1"/>
            <a:r>
              <a:rPr lang="en-GB" sz="2200" dirty="0"/>
              <a:t>The number of added, deleted, and modified requirements</a:t>
            </a:r>
          </a:p>
          <a:p>
            <a:pPr lvl="1"/>
            <a:r>
              <a:rPr lang="en-GB" sz="2200" dirty="0"/>
              <a:t>The number of requests that originated from each change origin (e.g. customer, marketing)</a:t>
            </a:r>
          </a:p>
          <a:p>
            <a:pPr lvl="1"/>
            <a:r>
              <a:rPr lang="en-GB" sz="2200" dirty="0"/>
              <a:t>The number of changes received against each requirement since it was baselined</a:t>
            </a:r>
          </a:p>
          <a:p>
            <a:pPr lvl="1"/>
            <a:r>
              <a:rPr lang="en-GB" sz="2200" dirty="0"/>
              <a:t>The total effort devoted to processing and implementing change requests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561457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Measuring change activity (CNTD.)</a:t>
            </a:r>
          </a:p>
        </p:txBody>
      </p:sp>
      <p:pic>
        <p:nvPicPr>
          <p:cNvPr id="5" name="Picture 4"/>
          <p:cNvPicPr>
            <a:picLocks noChangeAspect="1"/>
          </p:cNvPicPr>
          <p:nvPr/>
        </p:nvPicPr>
        <p:blipFill>
          <a:blip r:embed="rId2"/>
          <a:stretch>
            <a:fillRect/>
          </a:stretch>
        </p:blipFill>
        <p:spPr>
          <a:xfrm>
            <a:off x="1282700" y="1917700"/>
            <a:ext cx="9474200" cy="4724400"/>
          </a:xfrm>
          <a:prstGeom prst="rect">
            <a:avLst/>
          </a:prstGeom>
        </p:spPr>
      </p:pic>
      <p:sp>
        <p:nvSpPr>
          <p:cNvPr id="7"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530731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Change impact analysis</a:t>
            </a:r>
          </a:p>
        </p:txBody>
      </p:sp>
      <p:sp>
        <p:nvSpPr>
          <p:cNvPr id="3" name="Content Placeholder 2"/>
          <p:cNvSpPr>
            <a:spLocks noGrp="1"/>
          </p:cNvSpPr>
          <p:nvPr>
            <p:ph idx="1"/>
          </p:nvPr>
        </p:nvSpPr>
        <p:spPr/>
        <p:txBody>
          <a:bodyPr>
            <a:noAutofit/>
          </a:bodyPr>
          <a:lstStyle/>
          <a:p>
            <a:pPr marL="0" indent="0">
              <a:buNone/>
            </a:pPr>
            <a:r>
              <a:rPr lang="en-GB" sz="2200" dirty="0"/>
              <a:t>Impact analysis procedure</a:t>
            </a:r>
          </a:p>
          <a:p>
            <a:pPr lvl="1"/>
            <a:r>
              <a:rPr lang="en-GB" sz="2200" dirty="0"/>
              <a:t>Understand the possible implications of making the change. A requirement change</a:t>
            </a:r>
            <a:br>
              <a:rPr lang="en-GB" sz="2200" dirty="0"/>
            </a:br>
            <a:r>
              <a:rPr lang="en-GB" sz="2200" dirty="0"/>
              <a:t>often produces a large ripple (wave) effect, leading to modifications in other requirements, architectures, designs, code, and tests. Changes can lead to conflicts with other requirements or can compromise quality attributes, such as performance or security.</a:t>
            </a:r>
          </a:p>
          <a:p>
            <a:pPr lvl="1"/>
            <a:r>
              <a:rPr lang="en-GB" sz="2200" dirty="0"/>
              <a:t>Identify all the requirements, files, models, and documents that might have to be modified if the team incorporates the requested change.</a:t>
            </a:r>
          </a:p>
          <a:p>
            <a:pPr lvl="1"/>
            <a:r>
              <a:rPr lang="en-GB" sz="2200" dirty="0"/>
              <a:t>Identify the tasks required to implement the change, and estimate the effort needed to complete those tasks.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375259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Accommodating New or changed requirements</a:t>
            </a:r>
          </a:p>
        </p:txBody>
      </p:sp>
      <p:sp>
        <p:nvSpPr>
          <p:cNvPr id="3" name="Content Placeholder 2"/>
          <p:cNvSpPr>
            <a:spLocks noGrp="1"/>
          </p:cNvSpPr>
          <p:nvPr>
            <p:ph idx="1"/>
          </p:nvPr>
        </p:nvSpPr>
        <p:spPr/>
        <p:txBody>
          <a:bodyPr>
            <a:normAutofit/>
          </a:bodyPr>
          <a:lstStyle/>
          <a:p>
            <a:r>
              <a:rPr lang="en-US" sz="2200" b="1" dirty="0"/>
              <a:t>Requirements management</a:t>
            </a:r>
            <a:r>
              <a:rPr lang="en-US" sz="2200" dirty="0"/>
              <a:t> is the process of documenting, analyzing, tracing, prioritizing and agreeing on </a:t>
            </a:r>
            <a:r>
              <a:rPr lang="en-US" sz="2200" b="1" dirty="0"/>
              <a:t>requirements</a:t>
            </a:r>
            <a:r>
              <a:rPr lang="en-US" sz="2200" dirty="0"/>
              <a:t> and then controlling change and communicating to relevant stakeholders. It is a continuous process throughout a project.</a:t>
            </a:r>
          </a:p>
        </p:txBody>
      </p:sp>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925813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Change impact analysis</a:t>
            </a:r>
          </a:p>
        </p:txBody>
      </p:sp>
      <p:pic>
        <p:nvPicPr>
          <p:cNvPr id="5" name="Picture 4"/>
          <p:cNvPicPr>
            <a:picLocks noChangeAspect="1"/>
          </p:cNvPicPr>
          <p:nvPr/>
        </p:nvPicPr>
        <p:blipFill>
          <a:blip r:embed="rId2"/>
          <a:stretch>
            <a:fillRect/>
          </a:stretch>
        </p:blipFill>
        <p:spPr>
          <a:xfrm>
            <a:off x="749300" y="1803400"/>
            <a:ext cx="10668000" cy="5054600"/>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526944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Change impact analysis</a:t>
            </a:r>
          </a:p>
        </p:txBody>
      </p:sp>
      <p:pic>
        <p:nvPicPr>
          <p:cNvPr id="5" name="Picture 4"/>
          <p:cNvPicPr>
            <a:picLocks noChangeAspect="1"/>
          </p:cNvPicPr>
          <p:nvPr/>
        </p:nvPicPr>
        <p:blipFill>
          <a:blip r:embed="rId2"/>
          <a:stretch>
            <a:fillRect/>
          </a:stretch>
        </p:blipFill>
        <p:spPr>
          <a:xfrm>
            <a:off x="711201" y="1790700"/>
            <a:ext cx="10858500" cy="4927600"/>
          </a:xfrm>
          <a:prstGeom prst="rect">
            <a:avLst/>
          </a:prstGeom>
        </p:spPr>
      </p:pic>
      <p:sp>
        <p:nvSpPr>
          <p:cNvPr id="7"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143608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Change impact analysis</a:t>
            </a:r>
          </a:p>
        </p:txBody>
      </p:sp>
      <p:pic>
        <p:nvPicPr>
          <p:cNvPr id="5" name="Picture 4"/>
          <p:cNvPicPr>
            <a:picLocks noChangeAspect="1"/>
          </p:cNvPicPr>
          <p:nvPr/>
        </p:nvPicPr>
        <p:blipFill>
          <a:blip r:embed="rId2"/>
          <a:stretch>
            <a:fillRect/>
          </a:stretch>
        </p:blipFill>
        <p:spPr>
          <a:xfrm>
            <a:off x="5283201" y="702156"/>
            <a:ext cx="6680200" cy="6041544"/>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791963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Change impact analysis</a:t>
            </a:r>
          </a:p>
        </p:txBody>
      </p:sp>
      <p:sp>
        <p:nvSpPr>
          <p:cNvPr id="3" name="Content Placeholder 2"/>
          <p:cNvSpPr>
            <a:spLocks noGrp="1"/>
          </p:cNvSpPr>
          <p:nvPr>
            <p:ph idx="1"/>
          </p:nvPr>
        </p:nvSpPr>
        <p:spPr>
          <a:xfrm>
            <a:off x="504992" y="1879600"/>
            <a:ext cx="11029615" cy="4724400"/>
          </a:xfrm>
        </p:spPr>
        <p:txBody>
          <a:bodyPr>
            <a:noAutofit/>
          </a:bodyPr>
          <a:lstStyle/>
          <a:p>
            <a:pPr marL="0" indent="0">
              <a:buNone/>
            </a:pPr>
            <a:r>
              <a:rPr lang="en-GB" sz="2000" dirty="0"/>
              <a:t>Following is a simple procedure for evaluating the impact of a proposed requirement change:</a:t>
            </a:r>
          </a:p>
          <a:p>
            <a:pPr lvl="1"/>
            <a:r>
              <a:rPr lang="en-GB" sz="1800" dirty="0"/>
              <a:t>Work through the checklist in Figure 28-5.</a:t>
            </a:r>
          </a:p>
          <a:p>
            <a:pPr lvl="1"/>
            <a:r>
              <a:rPr lang="en-GB" sz="1800" dirty="0"/>
              <a:t>Work through the checklist in Figure 28-6. Some requirements management tools include an impact analysis report that follows traceability links and finds the system elements that depend on the requirements affected by a change request.</a:t>
            </a:r>
          </a:p>
          <a:p>
            <a:pPr lvl="1"/>
            <a:r>
              <a:rPr lang="en-GB" sz="1800" dirty="0"/>
              <a:t>Use the worksheet in Figure 28-7 to estimate the effort required for the anticipated tasks. Most change requests will require only a portion of the tasks on the worksheet.</a:t>
            </a:r>
          </a:p>
          <a:p>
            <a:pPr lvl="1"/>
            <a:r>
              <a:rPr lang="en-GB" sz="1800" dirty="0"/>
              <a:t>Sum the effort estimates.</a:t>
            </a:r>
          </a:p>
          <a:p>
            <a:pPr lvl="1"/>
            <a:r>
              <a:rPr lang="en-GB" sz="1800" dirty="0"/>
              <a:t>Identify the sequence in which the tasks must be performed and how they can be interleaved with currently planned tasks.</a:t>
            </a:r>
          </a:p>
          <a:p>
            <a:pPr lvl="1"/>
            <a:r>
              <a:rPr lang="en-GB" sz="1800" dirty="0"/>
              <a:t>Estimate the impact of the proposed change on the project’s schedule and cost.</a:t>
            </a:r>
          </a:p>
          <a:p>
            <a:pPr lvl="1"/>
            <a:r>
              <a:rPr lang="en-GB" sz="1800" dirty="0"/>
              <a:t>Evaluate the change’s priority compared to other pending requirements.</a:t>
            </a:r>
          </a:p>
          <a:p>
            <a:pPr lvl="1"/>
            <a:r>
              <a:rPr lang="en-GB" sz="1800" dirty="0"/>
              <a:t>Report the impact analysis results to the CCB.</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710807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Impact analysis template</a:t>
            </a:r>
          </a:p>
        </p:txBody>
      </p:sp>
      <p:pic>
        <p:nvPicPr>
          <p:cNvPr id="5" name="Picture 4"/>
          <p:cNvPicPr>
            <a:picLocks noChangeAspect="1"/>
          </p:cNvPicPr>
          <p:nvPr/>
        </p:nvPicPr>
        <p:blipFill>
          <a:blip r:embed="rId2"/>
          <a:stretch>
            <a:fillRect/>
          </a:stretch>
        </p:blipFill>
        <p:spPr>
          <a:xfrm>
            <a:off x="1523649" y="1830899"/>
            <a:ext cx="7467951" cy="4698636"/>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332590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Change management on agile projects</a:t>
            </a:r>
          </a:p>
        </p:txBody>
      </p:sp>
      <p:pic>
        <p:nvPicPr>
          <p:cNvPr id="5" name="Picture 4"/>
          <p:cNvPicPr>
            <a:picLocks noChangeAspect="1"/>
          </p:cNvPicPr>
          <p:nvPr/>
        </p:nvPicPr>
        <p:blipFill>
          <a:blip r:embed="rId2"/>
          <a:stretch>
            <a:fillRect/>
          </a:stretch>
        </p:blipFill>
        <p:spPr>
          <a:xfrm>
            <a:off x="2100225" y="1893815"/>
            <a:ext cx="7991547" cy="4427447"/>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095917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GB" dirty="0"/>
          </a:p>
        </p:txBody>
      </p:sp>
      <p:sp>
        <p:nvSpPr>
          <p:cNvPr id="3" name="Content Placeholder 2"/>
          <p:cNvSpPr>
            <a:spLocks noGrp="1"/>
          </p:cNvSpPr>
          <p:nvPr>
            <p:ph idx="1"/>
          </p:nvPr>
        </p:nvSpPr>
        <p:spPr>
          <a:xfrm>
            <a:off x="966652" y="2258873"/>
            <a:ext cx="10644156" cy="3678303"/>
          </a:xfrm>
        </p:spPr>
        <p:txBody>
          <a:bodyPr>
            <a:normAutofit/>
          </a:bodyPr>
          <a:lstStyle/>
          <a:p>
            <a:r>
              <a:rPr lang="en-US" sz="2000" dirty="0" err="1"/>
              <a:t>Wiegers</a:t>
            </a:r>
            <a:r>
              <a:rPr lang="en-US" sz="2000" dirty="0"/>
              <a:t>, K., &amp; Beatty, J. (2013). </a:t>
            </a:r>
            <a:r>
              <a:rPr lang="en-US" sz="2000" i="1" dirty="0"/>
              <a:t>Software requirements</a:t>
            </a:r>
            <a:r>
              <a:rPr lang="en-US" sz="2000" dirty="0"/>
              <a:t>. Pearson Education</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111917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Accommodating New or changed requirements</a:t>
            </a:r>
          </a:p>
        </p:txBody>
      </p:sp>
      <p:sp>
        <p:nvSpPr>
          <p:cNvPr id="3" name="Content Placeholder 2"/>
          <p:cNvSpPr>
            <a:spLocks noGrp="1"/>
          </p:cNvSpPr>
          <p:nvPr>
            <p:ph idx="1"/>
          </p:nvPr>
        </p:nvSpPr>
        <p:spPr/>
        <p:txBody>
          <a:bodyPr>
            <a:normAutofit/>
          </a:bodyPr>
          <a:lstStyle/>
          <a:p>
            <a:r>
              <a:rPr lang="en-US" sz="2200" b="1" dirty="0"/>
              <a:t>Requirements Baseline </a:t>
            </a:r>
            <a:r>
              <a:rPr lang="en-US" sz="2200" dirty="0"/>
              <a:t>is a set of requirements that stakeholders have agreed to, often defining the contents of a specific planned release or development iteration. </a:t>
            </a:r>
          </a:p>
          <a:p>
            <a:r>
              <a:rPr lang="en-US" altLang="en-US" sz="2200" dirty="0"/>
              <a:t>A </a:t>
            </a:r>
            <a:r>
              <a:rPr lang="en-US" altLang="en-US" sz="2200" i="1" dirty="0"/>
              <a:t>baseline </a:t>
            </a:r>
            <a:r>
              <a:rPr lang="en-US" altLang="en-US" sz="2200" dirty="0"/>
              <a:t>is a software configuration management concept that helps you to control change without seriously impeding justifiable requirements change. </a:t>
            </a:r>
          </a:p>
          <a:p>
            <a:r>
              <a:rPr lang="en-US" altLang="en-US" sz="2200" dirty="0"/>
              <a:t>For example, the elements of a requirements model have been documented and reviewed.  Errors are found and corrected. Once all parts of the model have been reviewed, corrected, and then approved, the requirements model becomes a baseline.</a:t>
            </a:r>
            <a:endParaRPr lang="en-US" altLang="en-US" sz="2200" i="1" dirty="0"/>
          </a:p>
          <a:p>
            <a:endParaRPr lang="en-US" altLang="en-US" sz="2200" dirty="0"/>
          </a:p>
          <a:p>
            <a:endParaRPr lang="en-GB" sz="2200" b="1"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35028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management process</a:t>
            </a:r>
          </a:p>
        </p:txBody>
      </p:sp>
      <p:pic>
        <p:nvPicPr>
          <p:cNvPr id="5" name="Picture 4"/>
          <p:cNvPicPr>
            <a:picLocks noChangeAspect="1"/>
          </p:cNvPicPr>
          <p:nvPr/>
        </p:nvPicPr>
        <p:blipFill>
          <a:blip r:embed="rId2"/>
          <a:stretch>
            <a:fillRect/>
          </a:stretch>
        </p:blipFill>
        <p:spPr>
          <a:xfrm>
            <a:off x="774700" y="1863968"/>
            <a:ext cx="10991477" cy="4806501"/>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796704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Accommodating  New  or  changed  requirements</a:t>
            </a:r>
          </a:p>
        </p:txBody>
      </p:sp>
      <p:sp>
        <p:nvSpPr>
          <p:cNvPr id="3" name="Content Placeholder 2"/>
          <p:cNvSpPr>
            <a:spLocks noGrp="1"/>
          </p:cNvSpPr>
          <p:nvPr>
            <p:ph idx="1"/>
          </p:nvPr>
        </p:nvSpPr>
        <p:spPr/>
        <p:txBody>
          <a:bodyPr>
            <a:normAutofit/>
          </a:bodyPr>
          <a:lstStyle/>
          <a:p>
            <a:r>
              <a:rPr lang="en-GB" sz="2200" dirty="0"/>
              <a:t>By deferring lower-priority requirements to later iterations or cutting them completely</a:t>
            </a:r>
          </a:p>
          <a:p>
            <a:r>
              <a:rPr lang="en-GB" sz="2200" dirty="0"/>
              <a:t>By obtaining additional staff or outsourcing some of the work</a:t>
            </a:r>
          </a:p>
          <a:p>
            <a:r>
              <a:rPr lang="en-GB" sz="2200" dirty="0"/>
              <a:t>By extending the delivery schedule or adding iterations to an agile project</a:t>
            </a:r>
          </a:p>
          <a:p>
            <a:r>
              <a:rPr lang="en-GB" sz="2200" dirty="0"/>
              <a:t>By sacrificing quality to ship by the original date</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325103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 attributes</a:t>
            </a:r>
          </a:p>
        </p:txBody>
      </p:sp>
      <p:sp>
        <p:nvSpPr>
          <p:cNvPr id="3" name="Content Placeholder 2"/>
          <p:cNvSpPr>
            <a:spLocks noGrp="1"/>
          </p:cNvSpPr>
          <p:nvPr>
            <p:ph idx="1"/>
          </p:nvPr>
        </p:nvSpPr>
        <p:spPr>
          <a:xfrm>
            <a:off x="593892" y="1989996"/>
            <a:ext cx="11029615" cy="4106004"/>
          </a:xfrm>
        </p:spPr>
        <p:txBody>
          <a:bodyPr>
            <a:noAutofit/>
          </a:bodyPr>
          <a:lstStyle/>
          <a:p>
            <a:r>
              <a:rPr lang="en-GB" sz="2000" dirty="0"/>
              <a:t>Date the requirement was created</a:t>
            </a:r>
          </a:p>
          <a:p>
            <a:r>
              <a:rPr lang="en-GB" sz="2000" dirty="0"/>
              <a:t>Current version number of the requirement</a:t>
            </a:r>
          </a:p>
          <a:p>
            <a:r>
              <a:rPr lang="en-GB" sz="2000" dirty="0"/>
              <a:t>Author who wrote the requirement</a:t>
            </a:r>
          </a:p>
          <a:p>
            <a:r>
              <a:rPr lang="en-GB" sz="2000" dirty="0"/>
              <a:t>Priority</a:t>
            </a:r>
          </a:p>
          <a:p>
            <a:r>
              <a:rPr lang="en-GB" sz="2000" dirty="0"/>
              <a:t>Origin or source of the requirement</a:t>
            </a:r>
          </a:p>
          <a:p>
            <a:r>
              <a:rPr lang="en-GB" sz="2000" dirty="0"/>
              <a:t>Rationale behind the requirement</a:t>
            </a:r>
          </a:p>
          <a:p>
            <a:r>
              <a:rPr lang="en-GB" sz="2000" dirty="0"/>
              <a:t>Release number or iteration to which the requirement is allocated</a:t>
            </a:r>
          </a:p>
          <a:p>
            <a:r>
              <a:rPr lang="en-GB" sz="2000" dirty="0"/>
              <a:t>Stakeholder to contact with questions or to make decisions about proposed changes</a:t>
            </a:r>
          </a:p>
          <a:p>
            <a:r>
              <a:rPr lang="en-GB" sz="2000" dirty="0"/>
              <a:t>Validation method to be used or acceptance criteria (soft satisfaction) </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113030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Tracking requirements status</a:t>
            </a:r>
          </a:p>
        </p:txBody>
      </p:sp>
      <p:pic>
        <p:nvPicPr>
          <p:cNvPr id="5" name="Picture 4"/>
          <p:cNvPicPr>
            <a:picLocks noChangeAspect="1"/>
          </p:cNvPicPr>
          <p:nvPr/>
        </p:nvPicPr>
        <p:blipFill>
          <a:blip r:embed="rId2"/>
          <a:stretch>
            <a:fillRect/>
          </a:stretch>
        </p:blipFill>
        <p:spPr>
          <a:xfrm>
            <a:off x="393701" y="1905000"/>
            <a:ext cx="11372478" cy="4762500"/>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318724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Resolving requirements issues</a:t>
            </a:r>
          </a:p>
        </p:txBody>
      </p:sp>
      <p:sp>
        <p:nvSpPr>
          <p:cNvPr id="3" name="Content Placeholder 2"/>
          <p:cNvSpPr>
            <a:spLocks noGrp="1"/>
          </p:cNvSpPr>
          <p:nvPr>
            <p:ph idx="1"/>
          </p:nvPr>
        </p:nvSpPr>
        <p:spPr/>
        <p:txBody>
          <a:bodyPr>
            <a:noAutofit/>
          </a:bodyPr>
          <a:lstStyle/>
          <a:p>
            <a:pPr marL="0" indent="0">
              <a:buNone/>
            </a:pPr>
            <a:r>
              <a:rPr lang="en-GB" sz="2200" dirty="0"/>
              <a:t>Some of the benefits of using an issue-tracking tool are:</a:t>
            </a:r>
          </a:p>
          <a:p>
            <a:pPr lvl="1"/>
            <a:r>
              <a:rPr lang="en-GB" sz="2200" dirty="0"/>
              <a:t>Issues from multiple requirements reviews are collected so that no issue ever gets lost.</a:t>
            </a:r>
          </a:p>
          <a:p>
            <a:pPr lvl="1"/>
            <a:r>
              <a:rPr lang="en-GB" sz="2200" dirty="0"/>
              <a:t>The project manager can easily see the current status of all issues.</a:t>
            </a:r>
          </a:p>
          <a:p>
            <a:pPr lvl="1"/>
            <a:r>
              <a:rPr lang="en-GB" sz="2200" dirty="0"/>
              <a:t>A single owner can be assigned to each issue.</a:t>
            </a:r>
          </a:p>
          <a:p>
            <a:pPr lvl="1"/>
            <a:r>
              <a:rPr lang="en-GB" sz="2200" dirty="0"/>
              <a:t>The history of discussion around an issue can be retained (continue to have).</a:t>
            </a:r>
          </a:p>
          <a:p>
            <a:pPr lvl="1"/>
            <a:r>
              <a:rPr lang="en-GB" sz="2200" dirty="0"/>
              <a:t>The team can begin development earlier with a known set of open issues rather than having to wait until the SRS is complete.</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054956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Resolving requirements issues</a:t>
            </a:r>
          </a:p>
        </p:txBody>
      </p:sp>
      <p:pic>
        <p:nvPicPr>
          <p:cNvPr id="5" name="Picture 4"/>
          <p:cNvPicPr>
            <a:picLocks noChangeAspect="1"/>
          </p:cNvPicPr>
          <p:nvPr/>
        </p:nvPicPr>
        <p:blipFill>
          <a:blip r:embed="rId2"/>
          <a:stretch>
            <a:fillRect/>
          </a:stretch>
        </p:blipFill>
        <p:spPr>
          <a:xfrm>
            <a:off x="581192" y="2133600"/>
            <a:ext cx="10411745" cy="3725199"/>
          </a:xfrm>
          <a:prstGeom prst="rect">
            <a:avLst/>
          </a:prstGeom>
        </p:spPr>
      </p:pic>
      <p:sp>
        <p:nvSpPr>
          <p:cNvPr id="7"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827771945"/>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1652</TotalTime>
  <Words>1160</Words>
  <Application>Microsoft Office PowerPoint</Application>
  <PresentationFormat>Custom</PresentationFormat>
  <Paragraphs>133</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Dividend</vt:lpstr>
      <vt:lpstr>4. REQUIREMENTS Management Ch.07 Requirements management practices &amp; Accommodating Changes</vt:lpstr>
      <vt:lpstr>Accommodating New or changed requirements</vt:lpstr>
      <vt:lpstr>Accommodating New or changed requirements</vt:lpstr>
      <vt:lpstr>Requirements management process</vt:lpstr>
      <vt:lpstr>Accommodating  New  or  changed  requirements</vt:lpstr>
      <vt:lpstr>Requirement attributes</vt:lpstr>
      <vt:lpstr>Tracking requirements status</vt:lpstr>
      <vt:lpstr>Resolving requirements issues</vt:lpstr>
      <vt:lpstr>Resolving requirements issues</vt:lpstr>
      <vt:lpstr>Why manage changes?</vt:lpstr>
      <vt:lpstr>Managing scope creep</vt:lpstr>
      <vt:lpstr>Change control policy</vt:lpstr>
      <vt:lpstr>A change control process description</vt:lpstr>
      <vt:lpstr>The change control board - CCB</vt:lpstr>
      <vt:lpstr>CCB – Making Decisions</vt:lpstr>
      <vt:lpstr>Change control tools</vt:lpstr>
      <vt:lpstr>Measuring change activity</vt:lpstr>
      <vt:lpstr>Measuring change activity (CNTD.)</vt:lpstr>
      <vt:lpstr>Change impact analysis</vt:lpstr>
      <vt:lpstr>Change impact analysis</vt:lpstr>
      <vt:lpstr>Change impact analysis</vt:lpstr>
      <vt:lpstr>Change impact analysis</vt:lpstr>
      <vt:lpstr>Change impact analysis</vt:lpstr>
      <vt:lpstr>Impact analysis template</vt:lpstr>
      <vt:lpstr>Change management on agile projects</vt:lpstr>
      <vt:lpstr>references</vt:lpstr>
    </vt:vector>
  </TitlesOfParts>
  <Company>AIUB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SOFTWARE REQUIREMENTS: WHAT, WHY, &amp; WHO 1.1 The Essential software requirement</dc:title>
  <dc:creator>Syed Ishteaque Ahmed</dc:creator>
  <cp:lastModifiedBy>Teacher</cp:lastModifiedBy>
  <cp:revision>283</cp:revision>
  <dcterms:created xsi:type="dcterms:W3CDTF">2015-08-31T11:09:01Z</dcterms:created>
  <dcterms:modified xsi:type="dcterms:W3CDTF">2019-07-09T19:08:13Z</dcterms:modified>
</cp:coreProperties>
</file>