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7"/>
  </p:notesMasterIdLst>
  <p:sldIdLst>
    <p:sldId id="256" r:id="rId2"/>
    <p:sldId id="287" r:id="rId3"/>
    <p:sldId id="288" r:id="rId4"/>
    <p:sldId id="289" r:id="rId5"/>
    <p:sldId id="290" r:id="rId6"/>
    <p:sldId id="292" r:id="rId7"/>
    <p:sldId id="293" r:id="rId8"/>
    <p:sldId id="294" r:id="rId9"/>
    <p:sldId id="296" r:id="rId10"/>
    <p:sldId id="300" r:id="rId11"/>
    <p:sldId id="297" r:id="rId12"/>
    <p:sldId id="298" r:id="rId13"/>
    <p:sldId id="299" r:id="rId14"/>
    <p:sldId id="301" r:id="rId15"/>
    <p:sldId id="30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3" autoAdjust="0"/>
    <p:restoredTop sz="94660"/>
  </p:normalViewPr>
  <p:slideViewPr>
    <p:cSldViewPr snapToGrid="0">
      <p:cViewPr>
        <p:scale>
          <a:sx n="81" d="100"/>
          <a:sy n="81" d="100"/>
        </p:scale>
        <p:origin x="-96" y="-3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210FD6-79C5-4041-8E7A-89350618D070}" type="datetimeFigureOut">
              <a:rPr lang="en-GB" smtClean="0"/>
              <a:t>10/12/2019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26CA59-B645-4A00-A667-3A942CDB8E2D}" type="slidenum">
              <a:rPr lang="en-GB" smtClean="0"/>
              <a:t>‹#›</a:t>
            </a:fld>
            <a:endParaRPr lang="en-GB"/>
          </a:p>
        </p:txBody>
      </p:sp>
    </p:spTree>
    <p:extLst>
      <p:ext uri="{BB962C8B-B14F-4D97-AF65-F5344CB8AC3E}">
        <p14:creationId xmlns:p14="http://schemas.microsoft.com/office/powerpoint/2010/main" val="2365805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E26CA59-B645-4A00-A667-3A942CDB8E2D}" type="slidenum">
              <a:rPr lang="en-GB" smtClean="0"/>
              <a:t>1</a:t>
            </a:fld>
            <a:endParaRPr lang="en-GB"/>
          </a:p>
        </p:txBody>
      </p:sp>
    </p:spTree>
    <p:extLst>
      <p:ext uri="{BB962C8B-B14F-4D97-AF65-F5344CB8AC3E}">
        <p14:creationId xmlns:p14="http://schemas.microsoft.com/office/powerpoint/2010/main" val="1104505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61D66C13-2F43-4646-8F78-46408BD21448}" type="datetime1">
              <a:rPr lang="en-US" smtClean="0"/>
              <a:t>12/10/2019</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DDD72C-2111-451F-8D3D-05DDD5B4A7CF}" type="datetime1">
              <a:rPr lang="en-US" smtClean="0"/>
              <a:t>12/10/2019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E5BC330F-75C5-4355-ACFE-0FFFA01132E4}" type="datetime1">
              <a:rPr lang="en-US" smtClean="0"/>
              <a:t>12/10/2019</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C1688E-1800-44F5-AB86-87378C536260}" type="datetime1">
              <a:rPr lang="en-US" smtClean="0"/>
              <a:t>12/10/2019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5D435AEC-4358-455F-82AD-A1D733FC1CAD}" type="datetime1">
              <a:rPr lang="en-US" smtClean="0"/>
              <a:t>12/10/2019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336C60-664C-4CB2-8170-9A43EFF17B7C}" type="datetime1">
              <a:rPr lang="en-US" smtClean="0"/>
              <a:t>12/10/2019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33EFF6-1FDA-449E-ACCB-77B68A0A3388}" type="datetime1">
              <a:rPr lang="en-US" smtClean="0"/>
              <a:t>12/10/2019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E10E170-B838-4445-BD44-C7D9D4397D41}" type="datetime1">
              <a:rPr lang="en-US" smtClean="0"/>
              <a:t>12/10/2019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620F2E-125A-4738-8728-B6721005C49A}" type="datetime1">
              <a:rPr lang="en-US" smtClean="0"/>
              <a:t>12/10/2019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6C81B6CC-6125-4E29-9490-C293D266E19E}" type="datetime1">
              <a:rPr lang="en-US" smtClean="0"/>
              <a:t>12/10/2019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2EF89B-DCC0-47CF-A024-E7B2D2845C34}" type="datetime1">
              <a:rPr lang="en-US" smtClean="0"/>
              <a:t>12/10/2019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30DE47D3-9766-4B4C-9CF8-613FD95C2B7F}" type="datetime1">
              <a:rPr lang="en-US" smtClean="0"/>
              <a:t>12/10/2019</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5. Implementing requirements engineering</a:t>
            </a:r>
            <a:br>
              <a:rPr lang="en-US" dirty="0"/>
            </a:br>
            <a:r>
              <a:rPr lang="en-US" dirty="0"/>
              <a:t>Ch.09 </a:t>
            </a:r>
            <a:r>
              <a:rPr lang="en-GB" sz="2700" b="1" dirty="0"/>
              <a:t>Improving your requirements processes</a:t>
            </a:r>
            <a:endParaRPr lang="en-GB" sz="3100" b="1" dirty="0"/>
          </a:p>
        </p:txBody>
      </p:sp>
      <p:sp>
        <p:nvSpPr>
          <p:cNvPr id="3" name="Subtitle 2"/>
          <p:cNvSpPr>
            <a:spLocks noGrp="1"/>
          </p:cNvSpPr>
          <p:nvPr>
            <p:ph type="subTitle" idx="1"/>
          </p:nvPr>
        </p:nvSpPr>
        <p:spPr/>
        <p:txBody>
          <a:bodyPr/>
          <a:lstStyle/>
          <a:p>
            <a:r>
              <a:rPr lang="en-US" dirty="0"/>
              <a:t>Software requirement engineering (Undergraduate)</a:t>
            </a:r>
            <a:endParaRPr lang="en-GB" dirty="0"/>
          </a:p>
        </p:txBody>
      </p:sp>
    </p:spTree>
    <p:extLst>
      <p:ext uri="{BB962C8B-B14F-4D97-AF65-F5344CB8AC3E}">
        <p14:creationId xmlns:p14="http://schemas.microsoft.com/office/powerpoint/2010/main" val="2664565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Types of process assets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107751429"/>
              </p:ext>
            </p:extLst>
          </p:nvPr>
        </p:nvGraphicFramePr>
        <p:xfrm>
          <a:off x="581025" y="1955799"/>
          <a:ext cx="11029950" cy="2258159"/>
        </p:xfrm>
        <a:graphic>
          <a:graphicData uri="http://schemas.openxmlformats.org/drawingml/2006/table">
            <a:tbl>
              <a:tblPr firstRow="1" bandRow="1">
                <a:tableStyleId>{5C22544A-7EE6-4342-B048-85BDC9FD1C3A}</a:tableStyleId>
              </a:tblPr>
              <a:tblGrid>
                <a:gridCol w="1565827">
                  <a:extLst>
                    <a:ext uri="{9D8B030D-6E8A-4147-A177-3AD203B41FA5}">
                      <a16:colId xmlns:a16="http://schemas.microsoft.com/office/drawing/2014/main" xmlns="" val="20000"/>
                    </a:ext>
                  </a:extLst>
                </a:gridCol>
                <a:gridCol w="9464123">
                  <a:extLst>
                    <a:ext uri="{9D8B030D-6E8A-4147-A177-3AD203B41FA5}">
                      <a16:colId xmlns:a16="http://schemas.microsoft.com/office/drawing/2014/main" xmlns="" val="20001"/>
                    </a:ext>
                  </a:extLst>
                </a:gridCol>
              </a:tblGrid>
              <a:tr h="44478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2000" b="1" i="0" u="none" strike="noStrike" kern="1200" baseline="0" dirty="0">
                          <a:solidFill>
                            <a:schemeClr val="lt1"/>
                          </a:solidFill>
                          <a:latin typeface="+mn-lt"/>
                          <a:ea typeface="+mn-ea"/>
                          <a:cs typeface="+mn-cs"/>
                        </a:rPr>
                        <a:t>Type</a:t>
                      </a:r>
                      <a:endParaRPr lang="en-GB" sz="2000" b="0" i="0" u="none" strike="noStrike" kern="1200" baseline="0" dirty="0">
                        <a:solidFill>
                          <a:schemeClr val="lt1"/>
                        </a:solidFill>
                        <a:latin typeface="+mn-lt"/>
                        <a:ea typeface="+mn-ea"/>
                        <a:cs typeface="+mn-cs"/>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2000" b="1" i="0" u="none" strike="noStrike" kern="1200" baseline="0" dirty="0">
                          <a:solidFill>
                            <a:schemeClr val="lt1"/>
                          </a:solidFill>
                          <a:latin typeface="+mn-lt"/>
                          <a:ea typeface="+mn-ea"/>
                          <a:cs typeface="+mn-cs"/>
                        </a:rPr>
                        <a:t>Description</a:t>
                      </a:r>
                      <a:endParaRPr lang="en-GB" sz="2000" dirty="0"/>
                    </a:p>
                  </a:txBody>
                  <a:tcPr/>
                </a:tc>
                <a:extLst>
                  <a:ext uri="{0D108BD9-81ED-4DB2-BD59-A6C34878D82A}">
                    <a16:rowId xmlns:a16="http://schemas.microsoft.com/office/drawing/2014/main" xmlns="" val="10000"/>
                  </a:ext>
                </a:extLst>
              </a:tr>
              <a:tr h="181337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2000" b="0" i="0" u="none" strike="noStrike" kern="1200" baseline="0" dirty="0">
                          <a:solidFill>
                            <a:schemeClr val="dk1"/>
                          </a:solidFill>
                          <a:latin typeface="+mn-lt"/>
                          <a:ea typeface="+mn-ea"/>
                          <a:cs typeface="+mn-cs"/>
                        </a:rPr>
                        <a:t>Template		</a:t>
                      </a:r>
                    </a:p>
                    <a:p>
                      <a:endParaRPr lang="en-GB" sz="2000" dirty="0"/>
                    </a:p>
                  </a:txBody>
                  <a:tcPr/>
                </a:tc>
                <a:tc>
                  <a:txBody>
                    <a:bodyPr/>
                    <a:lstStyle/>
                    <a:p>
                      <a:r>
                        <a:rPr lang="en-GB" sz="2000" b="0" i="0" u="none" strike="noStrike" kern="1200" baseline="0" dirty="0">
                          <a:solidFill>
                            <a:schemeClr val="dk1"/>
                          </a:solidFill>
                          <a:latin typeface="+mn-lt"/>
                          <a:ea typeface="+mn-ea"/>
                          <a:cs typeface="+mn-cs"/>
                        </a:rPr>
                        <a:t>A pattern to be used as a guide for producing a work product. Templates for key project documents provide many “slots” for capturing and organizing information. Guidance text embedded in the template will help the document author use it effectively. Other templates define a structure that is useful for writing a specific type of information, </a:t>
                      </a:r>
                      <a:br>
                        <a:rPr lang="en-GB" sz="2000" b="0" i="0" u="none" strike="noStrike" kern="1200" baseline="0" dirty="0">
                          <a:solidFill>
                            <a:schemeClr val="dk1"/>
                          </a:solidFill>
                          <a:latin typeface="+mn-lt"/>
                          <a:ea typeface="+mn-ea"/>
                          <a:cs typeface="+mn-cs"/>
                        </a:rPr>
                      </a:br>
                      <a:r>
                        <a:rPr lang="en-GB" sz="2000" b="0" i="0" u="none" strike="noStrike" kern="1200" baseline="0" dirty="0">
                          <a:solidFill>
                            <a:schemeClr val="dk1"/>
                          </a:solidFill>
                          <a:latin typeface="+mn-lt"/>
                          <a:ea typeface="+mn-ea"/>
                          <a:cs typeface="+mn-cs"/>
                        </a:rPr>
                        <a:t>such as a functional requirement, quality attribute, business rule, or user story.</a:t>
                      </a:r>
                    </a:p>
                  </a:txBody>
                  <a:tcPr/>
                </a:tc>
                <a:extLst>
                  <a:ext uri="{0D108BD9-81ED-4DB2-BD59-A6C34878D82A}">
                    <a16:rowId xmlns:a16="http://schemas.microsoft.com/office/drawing/2014/main" xmlns="" val="10002"/>
                  </a:ext>
                </a:extLst>
              </a:tr>
            </a:tbl>
          </a:graphicData>
        </a:graphic>
      </p:graphicFrame>
      <p:sp>
        <p:nvSpPr>
          <p:cNvPr id="6" name="Slide Number Placeholder 3"/>
          <p:cNvSpPr txBox="1">
            <a:spLocks/>
          </p:cNvSpPr>
          <p:nvPr/>
        </p:nvSpPr>
        <p:spPr>
          <a:xfrm>
            <a:off x="11766177" y="605118"/>
            <a:ext cx="225526" cy="83179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Slide-10</a:t>
            </a:r>
          </a:p>
        </p:txBody>
      </p:sp>
    </p:spTree>
    <p:extLst>
      <p:ext uri="{BB962C8B-B14F-4D97-AF65-F5344CB8AC3E}">
        <p14:creationId xmlns:p14="http://schemas.microsoft.com/office/powerpoint/2010/main" val="3421602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Requirements engineering process assets</a:t>
            </a:r>
          </a:p>
        </p:txBody>
      </p:sp>
      <p:pic>
        <p:nvPicPr>
          <p:cNvPr id="5" name="Picture 4"/>
          <p:cNvPicPr>
            <a:picLocks noChangeAspect="1"/>
          </p:cNvPicPr>
          <p:nvPr/>
        </p:nvPicPr>
        <p:blipFill>
          <a:blip r:embed="rId2"/>
          <a:stretch>
            <a:fillRect/>
          </a:stretch>
        </p:blipFill>
        <p:spPr>
          <a:xfrm>
            <a:off x="1130741" y="2100984"/>
            <a:ext cx="9659178" cy="3986308"/>
          </a:xfrm>
          <a:prstGeom prst="rect">
            <a:avLst/>
          </a:prstGeom>
        </p:spPr>
      </p:pic>
      <p:sp>
        <p:nvSpPr>
          <p:cNvPr id="6" name="Slide Number Placeholder 3"/>
          <p:cNvSpPr txBox="1">
            <a:spLocks/>
          </p:cNvSpPr>
          <p:nvPr/>
        </p:nvSpPr>
        <p:spPr>
          <a:xfrm>
            <a:off x="11766177" y="605118"/>
            <a:ext cx="225526" cy="83179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Slide-11</a:t>
            </a:r>
          </a:p>
        </p:txBody>
      </p:sp>
    </p:spTree>
    <p:extLst>
      <p:ext uri="{BB962C8B-B14F-4D97-AF65-F5344CB8AC3E}">
        <p14:creationId xmlns:p14="http://schemas.microsoft.com/office/powerpoint/2010/main" val="14888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performance indicators</a:t>
            </a:r>
          </a:p>
        </p:txBody>
      </p:sp>
      <p:pic>
        <p:nvPicPr>
          <p:cNvPr id="5" name="Picture 4"/>
          <p:cNvPicPr>
            <a:picLocks noChangeAspect="1"/>
          </p:cNvPicPr>
          <p:nvPr/>
        </p:nvPicPr>
        <p:blipFill>
          <a:blip r:embed="rId2"/>
          <a:stretch>
            <a:fillRect/>
          </a:stretch>
        </p:blipFill>
        <p:spPr>
          <a:xfrm>
            <a:off x="768626" y="1926773"/>
            <a:ext cx="10842181" cy="4931227"/>
          </a:xfrm>
          <a:prstGeom prst="rect">
            <a:avLst/>
          </a:prstGeom>
        </p:spPr>
      </p:pic>
      <p:sp>
        <p:nvSpPr>
          <p:cNvPr id="6" name="Slide Number Placeholder 3"/>
          <p:cNvSpPr txBox="1">
            <a:spLocks/>
          </p:cNvSpPr>
          <p:nvPr/>
        </p:nvSpPr>
        <p:spPr>
          <a:xfrm>
            <a:off x="11766177" y="605118"/>
            <a:ext cx="225526" cy="83179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Slide-12</a:t>
            </a:r>
          </a:p>
        </p:txBody>
      </p:sp>
    </p:spTree>
    <p:extLst>
      <p:ext uri="{BB962C8B-B14F-4D97-AF65-F5344CB8AC3E}">
        <p14:creationId xmlns:p14="http://schemas.microsoft.com/office/powerpoint/2010/main" val="22464330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performance indicators (CNTD.)</a:t>
            </a:r>
          </a:p>
        </p:txBody>
      </p:sp>
      <p:sp>
        <p:nvSpPr>
          <p:cNvPr id="3" name="Content Placeholder 2"/>
          <p:cNvSpPr>
            <a:spLocks noGrp="1"/>
          </p:cNvSpPr>
          <p:nvPr>
            <p:ph idx="1"/>
          </p:nvPr>
        </p:nvSpPr>
        <p:spPr>
          <a:xfrm>
            <a:off x="581192" y="2180496"/>
            <a:ext cx="11029615" cy="4363995"/>
          </a:xfrm>
        </p:spPr>
        <p:txBody>
          <a:bodyPr>
            <a:noAutofit/>
          </a:bodyPr>
          <a:lstStyle/>
          <a:p>
            <a:pPr marL="0" indent="0">
              <a:buNone/>
            </a:pPr>
            <a:r>
              <a:rPr lang="en-GB" sz="2000" dirty="0"/>
              <a:t>If you select realistic KPIs (Key Performance Indicator) for your goals but don’t see signs of progress after a reasonable period, you need to investigate:</a:t>
            </a:r>
          </a:p>
          <a:p>
            <a:pPr lvl="1"/>
            <a:r>
              <a:rPr lang="en-GB" sz="2000" dirty="0"/>
              <a:t>Were the problems correctly analysed and root causes identified?</a:t>
            </a:r>
          </a:p>
          <a:p>
            <a:pPr lvl="1"/>
            <a:r>
              <a:rPr lang="en-GB" sz="2000" dirty="0"/>
              <a:t>Did you select improvement actions that directly addressed those root causes?</a:t>
            </a:r>
          </a:p>
          <a:p>
            <a:pPr lvl="1"/>
            <a:r>
              <a:rPr lang="en-GB" sz="2000" dirty="0"/>
              <a:t>Was the plan created to implement those improvement actions realistic? </a:t>
            </a:r>
            <a:br>
              <a:rPr lang="en-GB" sz="2000" dirty="0"/>
            </a:br>
            <a:r>
              <a:rPr lang="en-GB" sz="2000" dirty="0"/>
              <a:t>Was the plan executed as intended?</a:t>
            </a:r>
          </a:p>
          <a:p>
            <a:pPr lvl="1"/>
            <a:r>
              <a:rPr lang="en-GB" sz="2000" dirty="0"/>
              <a:t>Has something changed since your original analysis that should lead you to redirect the team’s improvement activities?</a:t>
            </a:r>
          </a:p>
          <a:p>
            <a:pPr lvl="1"/>
            <a:r>
              <a:rPr lang="en-GB" sz="2000" dirty="0"/>
              <a:t>Have team members actually adopted new ways of working and pushed through the learning curve to begin applying them in practice?</a:t>
            </a:r>
          </a:p>
          <a:p>
            <a:pPr lvl="1"/>
            <a:r>
              <a:rPr lang="en-GB" sz="2000" dirty="0"/>
              <a:t>Did you set realistic targets that the team had a chance of achieving?</a:t>
            </a:r>
          </a:p>
          <a:p>
            <a:endParaRPr lang="en-GB" sz="2000" dirty="0"/>
          </a:p>
        </p:txBody>
      </p:sp>
      <p:sp>
        <p:nvSpPr>
          <p:cNvPr id="5" name="Slide Number Placeholder 3"/>
          <p:cNvSpPr txBox="1">
            <a:spLocks/>
          </p:cNvSpPr>
          <p:nvPr/>
        </p:nvSpPr>
        <p:spPr>
          <a:xfrm>
            <a:off x="11766177" y="605118"/>
            <a:ext cx="225526" cy="83179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Slide-13</a:t>
            </a:r>
          </a:p>
        </p:txBody>
      </p:sp>
    </p:spTree>
    <p:extLst>
      <p:ext uri="{BB962C8B-B14F-4D97-AF65-F5344CB8AC3E}">
        <p14:creationId xmlns:p14="http://schemas.microsoft.com/office/powerpoint/2010/main" val="1825648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Creating a requirements process improvement road map</a:t>
            </a:r>
          </a:p>
        </p:txBody>
      </p:sp>
      <p:pic>
        <p:nvPicPr>
          <p:cNvPr id="5" name="Picture 4"/>
          <p:cNvPicPr>
            <a:picLocks noChangeAspect="1"/>
          </p:cNvPicPr>
          <p:nvPr/>
        </p:nvPicPr>
        <p:blipFill>
          <a:blip r:embed="rId2"/>
          <a:stretch>
            <a:fillRect/>
          </a:stretch>
        </p:blipFill>
        <p:spPr>
          <a:xfrm>
            <a:off x="942318" y="1972491"/>
            <a:ext cx="10307363" cy="4506685"/>
          </a:xfrm>
          <a:prstGeom prst="rect">
            <a:avLst/>
          </a:prstGeom>
        </p:spPr>
      </p:pic>
      <p:sp>
        <p:nvSpPr>
          <p:cNvPr id="6" name="Slide Number Placeholder 3"/>
          <p:cNvSpPr txBox="1">
            <a:spLocks/>
          </p:cNvSpPr>
          <p:nvPr/>
        </p:nvSpPr>
        <p:spPr>
          <a:xfrm>
            <a:off x="11766177" y="605118"/>
            <a:ext cx="225526" cy="83179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Slide-14</a:t>
            </a:r>
          </a:p>
        </p:txBody>
      </p:sp>
    </p:spTree>
    <p:extLst>
      <p:ext uri="{BB962C8B-B14F-4D97-AF65-F5344CB8AC3E}">
        <p14:creationId xmlns:p14="http://schemas.microsoft.com/office/powerpoint/2010/main" val="8025172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a:xfrm>
            <a:off x="581192" y="2180496"/>
            <a:ext cx="11029615" cy="4363995"/>
          </a:xfrm>
        </p:spPr>
        <p:txBody>
          <a:bodyPr>
            <a:noAutofit/>
          </a:bodyPr>
          <a:lstStyle/>
          <a:p>
            <a:r>
              <a:rPr lang="en-GB" sz="2000" dirty="0"/>
              <a:t>Karl </a:t>
            </a:r>
            <a:r>
              <a:rPr lang="en-GB" sz="2000" dirty="0" err="1"/>
              <a:t>Wiegers</a:t>
            </a:r>
            <a:r>
              <a:rPr lang="en-GB" sz="2000" dirty="0"/>
              <a:t> and Joy Beatty (Third Edition). Software Requirements. </a:t>
            </a:r>
          </a:p>
        </p:txBody>
      </p:sp>
      <p:sp>
        <p:nvSpPr>
          <p:cNvPr id="5" name="Slide Number Placeholder 3"/>
          <p:cNvSpPr txBox="1">
            <a:spLocks/>
          </p:cNvSpPr>
          <p:nvPr/>
        </p:nvSpPr>
        <p:spPr>
          <a:xfrm>
            <a:off x="11766177" y="605118"/>
            <a:ext cx="225526" cy="83179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Slide-15</a:t>
            </a:r>
          </a:p>
        </p:txBody>
      </p:sp>
    </p:spTree>
    <p:extLst>
      <p:ext uri="{BB962C8B-B14F-4D97-AF65-F5344CB8AC3E}">
        <p14:creationId xmlns:p14="http://schemas.microsoft.com/office/powerpoint/2010/main" val="3769744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 of process improvement</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GB" sz="2200" dirty="0"/>
              <a:t>The ultimate objective of process improvement is to reduce the cost of creating and maintaining software, thereby increasing the value delivered by projects. </a:t>
            </a:r>
            <a:br>
              <a:rPr lang="en-GB" sz="2200" dirty="0"/>
            </a:br>
            <a:r>
              <a:rPr lang="en-GB" sz="2200" dirty="0"/>
              <a:t>Ways to accomplish this include:</a:t>
            </a:r>
          </a:p>
          <a:p>
            <a:pPr lvl="1"/>
            <a:r>
              <a:rPr lang="en-GB" sz="2200" dirty="0"/>
              <a:t>Correcting problems encountered on previous projects that arose from process shortcomings.</a:t>
            </a:r>
          </a:p>
          <a:p>
            <a:pPr lvl="1"/>
            <a:r>
              <a:rPr lang="en-GB" sz="2200" dirty="0"/>
              <a:t>Anticipating and preventing problems that you might encounter on future projects.</a:t>
            </a:r>
          </a:p>
          <a:p>
            <a:pPr lvl="1"/>
            <a:r>
              <a:rPr lang="en-GB" sz="2200" dirty="0"/>
              <a:t>Adopting practices that are more efficient and effective than those currently being used.</a:t>
            </a:r>
          </a:p>
        </p:txBody>
      </p:sp>
      <p:sp>
        <p:nvSpPr>
          <p:cNvPr id="6" name="Slide Number Placeholder 3"/>
          <p:cNvSpPr txBox="1">
            <a:spLocks/>
          </p:cNvSpPr>
          <p:nvPr/>
        </p:nvSpPr>
        <p:spPr>
          <a:xfrm>
            <a:off x="11766177" y="605118"/>
            <a:ext cx="225526" cy="83179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2577366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requirements relate to other project processes</a:t>
            </a:r>
          </a:p>
        </p:txBody>
      </p:sp>
      <p:pic>
        <p:nvPicPr>
          <p:cNvPr id="5" name="Picture 4"/>
          <p:cNvPicPr>
            <a:picLocks noChangeAspect="1"/>
          </p:cNvPicPr>
          <p:nvPr/>
        </p:nvPicPr>
        <p:blipFill>
          <a:blip r:embed="rId2"/>
          <a:stretch>
            <a:fillRect/>
          </a:stretch>
        </p:blipFill>
        <p:spPr>
          <a:xfrm>
            <a:off x="2385392" y="1858791"/>
            <a:ext cx="6595380" cy="4999209"/>
          </a:xfrm>
          <a:prstGeom prst="rect">
            <a:avLst/>
          </a:prstGeom>
        </p:spPr>
      </p:pic>
      <p:sp>
        <p:nvSpPr>
          <p:cNvPr id="6" name="Slide Number Placeholder 3"/>
          <p:cNvSpPr txBox="1">
            <a:spLocks/>
          </p:cNvSpPr>
          <p:nvPr/>
        </p:nvSpPr>
        <p:spPr>
          <a:xfrm>
            <a:off x="11766177" y="605118"/>
            <a:ext cx="225526" cy="83179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Slide-3</a:t>
            </a:r>
          </a:p>
        </p:txBody>
      </p:sp>
    </p:spTree>
    <p:extLst>
      <p:ext uri="{BB962C8B-B14F-4D97-AF65-F5344CB8AC3E}">
        <p14:creationId xmlns:p14="http://schemas.microsoft.com/office/powerpoint/2010/main" val="2100512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Requirements and various stakeholder groups</a:t>
            </a:r>
          </a:p>
        </p:txBody>
      </p:sp>
      <p:pic>
        <p:nvPicPr>
          <p:cNvPr id="5" name="Picture 4"/>
          <p:cNvPicPr>
            <a:picLocks noChangeAspect="1"/>
          </p:cNvPicPr>
          <p:nvPr/>
        </p:nvPicPr>
        <p:blipFill>
          <a:blip r:embed="rId2"/>
          <a:stretch>
            <a:fillRect/>
          </a:stretch>
        </p:blipFill>
        <p:spPr>
          <a:xfrm>
            <a:off x="2137884" y="1820012"/>
            <a:ext cx="7916231" cy="4920422"/>
          </a:xfrm>
          <a:prstGeom prst="rect">
            <a:avLst/>
          </a:prstGeom>
        </p:spPr>
      </p:pic>
      <p:sp>
        <p:nvSpPr>
          <p:cNvPr id="6" name="Slide Number Placeholder 3"/>
          <p:cNvSpPr txBox="1">
            <a:spLocks/>
          </p:cNvSpPr>
          <p:nvPr/>
        </p:nvSpPr>
        <p:spPr>
          <a:xfrm>
            <a:off x="11766177" y="605118"/>
            <a:ext cx="225526" cy="83179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Slide-4</a:t>
            </a:r>
          </a:p>
        </p:txBody>
      </p:sp>
    </p:spTree>
    <p:extLst>
      <p:ext uri="{BB962C8B-B14F-4D97-AF65-F5344CB8AC3E}">
        <p14:creationId xmlns:p14="http://schemas.microsoft.com/office/powerpoint/2010/main" val="395547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Gaining commitment to change</a:t>
            </a:r>
          </a:p>
        </p:txBody>
      </p:sp>
      <p:sp>
        <p:nvSpPr>
          <p:cNvPr id="3" name="Content Placeholder 2"/>
          <p:cNvSpPr>
            <a:spLocks noGrp="1"/>
          </p:cNvSpPr>
          <p:nvPr>
            <p:ph idx="1"/>
          </p:nvPr>
        </p:nvSpPr>
        <p:spPr>
          <a:xfrm>
            <a:off x="410818" y="1968500"/>
            <a:ext cx="11199990" cy="4471489"/>
          </a:xfrm>
        </p:spPr>
        <p:txBody>
          <a:bodyPr>
            <a:noAutofit/>
          </a:bodyPr>
          <a:lstStyle/>
          <a:p>
            <a:pPr marL="0" indent="0">
              <a:buNone/>
            </a:pPr>
            <a:r>
              <a:rPr lang="en-GB" sz="2000" dirty="0"/>
              <a:t>Forms of resistance that you might encounter:</a:t>
            </a:r>
          </a:p>
          <a:p>
            <a:pPr lvl="1"/>
            <a:r>
              <a:rPr lang="en-GB" sz="1800" b="1" dirty="0"/>
              <a:t>Time allocation for Improvement:</a:t>
            </a:r>
            <a:r>
              <a:rPr lang="en-GB" sz="1800" dirty="0"/>
              <a:t> People who are already too busy to get their project work done don’t think they have time to invest in adopting better practices. But if you don’t invest that time, there’s no reason to expect the next project to go more smoothly than the last one.</a:t>
            </a:r>
          </a:p>
          <a:p>
            <a:pPr lvl="1"/>
            <a:r>
              <a:rPr lang="en-GB" sz="1800" b="1" dirty="0"/>
              <a:t>Change control process:</a:t>
            </a:r>
            <a:r>
              <a:rPr lang="en-GB" sz="1800" dirty="0"/>
              <a:t> it might be viewed as a barrier thrown up by development to make it harder to get changes made. In reality, it is a structure, not a barrier. It permits well-informed people to make good business decisions and to communicate those decisions. The software team must ensure that the requirements change process really does work. If new processes don’t yield better results, people will naturally find ways to work around them.</a:t>
            </a:r>
          </a:p>
          <a:p>
            <a:pPr lvl="1"/>
            <a:r>
              <a:rPr lang="en-GB" sz="1800" b="1" dirty="0"/>
              <a:t>Requirements documentation: </a:t>
            </a:r>
            <a:r>
              <a:rPr lang="en-GB" sz="1800" dirty="0"/>
              <a:t>some developers and managers view writing and reviewing requirements as administrative time-wasters that delay the “real work” of coding. If you can explain the high cost of continually rewriting the code while the team tries to figure out what the system should do, developers and managers will better appreciate the need for good requirements. Overlooked requirements can reduce profitability during the operational lifetime of a software product, because effort must continually be invested in producing upgrades.</a:t>
            </a:r>
          </a:p>
        </p:txBody>
      </p:sp>
      <p:sp>
        <p:nvSpPr>
          <p:cNvPr id="5" name="Slide Number Placeholder 3"/>
          <p:cNvSpPr txBox="1">
            <a:spLocks/>
          </p:cNvSpPr>
          <p:nvPr/>
        </p:nvSpPr>
        <p:spPr>
          <a:xfrm>
            <a:off x="11766177" y="605118"/>
            <a:ext cx="225526" cy="83179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Slide-5</a:t>
            </a:r>
          </a:p>
        </p:txBody>
      </p:sp>
    </p:spTree>
    <p:extLst>
      <p:ext uri="{BB962C8B-B14F-4D97-AF65-F5344CB8AC3E}">
        <p14:creationId xmlns:p14="http://schemas.microsoft.com/office/powerpoint/2010/main" val="1079216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Fundamentals of software process improvement</a:t>
            </a:r>
          </a:p>
        </p:txBody>
      </p:sp>
      <p:sp>
        <p:nvSpPr>
          <p:cNvPr id="3" name="Content Placeholder 2"/>
          <p:cNvSpPr>
            <a:spLocks noGrp="1"/>
          </p:cNvSpPr>
          <p:nvPr>
            <p:ph idx="1"/>
          </p:nvPr>
        </p:nvSpPr>
        <p:spPr/>
        <p:txBody>
          <a:bodyPr>
            <a:normAutofit/>
          </a:bodyPr>
          <a:lstStyle/>
          <a:p>
            <a:r>
              <a:rPr lang="en-GB" sz="2400" dirty="0"/>
              <a:t>Process improvement should be evolutionary and continuous.</a:t>
            </a:r>
          </a:p>
          <a:p>
            <a:r>
              <a:rPr lang="en-GB" sz="2400" dirty="0"/>
              <a:t>People and organizations change only when they have an incentive to do so.</a:t>
            </a:r>
          </a:p>
          <a:p>
            <a:r>
              <a:rPr lang="en-GB" sz="2400" dirty="0"/>
              <a:t>Process changes should be goal-oriented.</a:t>
            </a:r>
          </a:p>
          <a:p>
            <a:r>
              <a:rPr lang="en-GB" sz="2400" dirty="0"/>
              <a:t>Treat your improvement activities as mini-projects.</a:t>
            </a:r>
          </a:p>
        </p:txBody>
      </p:sp>
      <p:sp>
        <p:nvSpPr>
          <p:cNvPr id="5" name="Slide Number Placeholder 3"/>
          <p:cNvSpPr txBox="1">
            <a:spLocks/>
          </p:cNvSpPr>
          <p:nvPr/>
        </p:nvSpPr>
        <p:spPr>
          <a:xfrm>
            <a:off x="11766177" y="605118"/>
            <a:ext cx="225526" cy="83179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Slide-6</a:t>
            </a:r>
          </a:p>
        </p:txBody>
      </p:sp>
    </p:spTree>
    <p:extLst>
      <p:ext uri="{BB962C8B-B14F-4D97-AF65-F5344CB8AC3E}">
        <p14:creationId xmlns:p14="http://schemas.microsoft.com/office/powerpoint/2010/main" val="3549682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Root cause analysis</a:t>
            </a:r>
          </a:p>
        </p:txBody>
      </p:sp>
      <p:pic>
        <p:nvPicPr>
          <p:cNvPr id="5" name="Picture 4"/>
          <p:cNvPicPr>
            <a:picLocks noChangeAspect="1"/>
          </p:cNvPicPr>
          <p:nvPr/>
        </p:nvPicPr>
        <p:blipFill>
          <a:blip r:embed="rId2"/>
          <a:stretch>
            <a:fillRect/>
          </a:stretch>
        </p:blipFill>
        <p:spPr>
          <a:xfrm>
            <a:off x="2492145" y="1821127"/>
            <a:ext cx="7422564" cy="4906244"/>
          </a:xfrm>
          <a:prstGeom prst="rect">
            <a:avLst/>
          </a:prstGeom>
        </p:spPr>
      </p:pic>
      <p:sp>
        <p:nvSpPr>
          <p:cNvPr id="6" name="Slide Number Placeholder 3"/>
          <p:cNvSpPr txBox="1">
            <a:spLocks/>
          </p:cNvSpPr>
          <p:nvPr/>
        </p:nvSpPr>
        <p:spPr>
          <a:xfrm>
            <a:off x="11766177" y="605118"/>
            <a:ext cx="225526" cy="83179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Slide-7</a:t>
            </a:r>
          </a:p>
        </p:txBody>
      </p:sp>
    </p:spTree>
    <p:extLst>
      <p:ext uri="{BB962C8B-B14F-4D97-AF65-F5344CB8AC3E}">
        <p14:creationId xmlns:p14="http://schemas.microsoft.com/office/powerpoint/2010/main" val="1081179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process improvement cycle</a:t>
            </a:r>
          </a:p>
        </p:txBody>
      </p:sp>
      <p:pic>
        <p:nvPicPr>
          <p:cNvPr id="5" name="Picture 4"/>
          <p:cNvPicPr>
            <a:picLocks noChangeAspect="1"/>
          </p:cNvPicPr>
          <p:nvPr/>
        </p:nvPicPr>
        <p:blipFill>
          <a:blip r:embed="rId2"/>
          <a:stretch>
            <a:fillRect/>
          </a:stretch>
        </p:blipFill>
        <p:spPr>
          <a:xfrm>
            <a:off x="1490850" y="1833522"/>
            <a:ext cx="8883001" cy="4899481"/>
          </a:xfrm>
          <a:prstGeom prst="rect">
            <a:avLst/>
          </a:prstGeom>
        </p:spPr>
      </p:pic>
      <p:sp>
        <p:nvSpPr>
          <p:cNvPr id="6" name="Slide Number Placeholder 3"/>
          <p:cNvSpPr txBox="1">
            <a:spLocks/>
          </p:cNvSpPr>
          <p:nvPr/>
        </p:nvSpPr>
        <p:spPr>
          <a:xfrm>
            <a:off x="11766177" y="605118"/>
            <a:ext cx="225526" cy="83179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Slide-8</a:t>
            </a:r>
          </a:p>
        </p:txBody>
      </p:sp>
      <p:sp>
        <p:nvSpPr>
          <p:cNvPr id="7" name="Rectangle 6"/>
          <p:cNvSpPr/>
          <p:nvPr/>
        </p:nvSpPr>
        <p:spPr>
          <a:xfrm>
            <a:off x="6601098" y="6086672"/>
            <a:ext cx="5390605" cy="646331"/>
          </a:xfrm>
          <a:prstGeom prst="rect">
            <a:avLst/>
          </a:prstGeom>
        </p:spPr>
        <p:txBody>
          <a:bodyPr wrap="square">
            <a:spAutoFit/>
          </a:bodyPr>
          <a:lstStyle/>
          <a:p>
            <a:r>
              <a:rPr lang="en-US" dirty="0">
                <a:solidFill>
                  <a:srgbClr val="141414"/>
                </a:solidFill>
                <a:latin typeface="+mj-lt"/>
              </a:rPr>
              <a:t>"Roll-out" means to bring a product to market, to make  </a:t>
            </a:r>
            <a:br>
              <a:rPr lang="en-US" dirty="0">
                <a:solidFill>
                  <a:srgbClr val="141414"/>
                </a:solidFill>
                <a:latin typeface="+mj-lt"/>
              </a:rPr>
            </a:br>
            <a:r>
              <a:rPr lang="en-US" dirty="0">
                <a:solidFill>
                  <a:srgbClr val="141414"/>
                </a:solidFill>
                <a:latin typeface="+mj-lt"/>
              </a:rPr>
              <a:t>  it accessible, start promoting it, start advertising it.</a:t>
            </a:r>
            <a:endParaRPr lang="en-US" dirty="0">
              <a:latin typeface="+mj-lt"/>
            </a:endParaRPr>
          </a:p>
        </p:txBody>
      </p:sp>
    </p:spTree>
    <p:extLst>
      <p:ext uri="{BB962C8B-B14F-4D97-AF65-F5344CB8AC3E}">
        <p14:creationId xmlns:p14="http://schemas.microsoft.com/office/powerpoint/2010/main" val="2516877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Types of process assets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355420998"/>
              </p:ext>
            </p:extLst>
          </p:nvPr>
        </p:nvGraphicFramePr>
        <p:xfrm>
          <a:off x="581025" y="1955799"/>
          <a:ext cx="11029950" cy="4586924"/>
        </p:xfrm>
        <a:graphic>
          <a:graphicData uri="http://schemas.openxmlformats.org/drawingml/2006/table">
            <a:tbl>
              <a:tblPr firstRow="1" bandRow="1">
                <a:tableStyleId>{5C22544A-7EE6-4342-B048-85BDC9FD1C3A}</a:tableStyleId>
              </a:tblPr>
              <a:tblGrid>
                <a:gridCol w="1406801">
                  <a:extLst>
                    <a:ext uri="{9D8B030D-6E8A-4147-A177-3AD203B41FA5}">
                      <a16:colId xmlns:a16="http://schemas.microsoft.com/office/drawing/2014/main" xmlns="" val="20000"/>
                    </a:ext>
                  </a:extLst>
                </a:gridCol>
                <a:gridCol w="9623149">
                  <a:extLst>
                    <a:ext uri="{9D8B030D-6E8A-4147-A177-3AD203B41FA5}">
                      <a16:colId xmlns:a16="http://schemas.microsoft.com/office/drawing/2014/main" xmlns="" val="20001"/>
                    </a:ext>
                  </a:extLst>
                </a:gridCol>
              </a:tblGrid>
              <a:tr h="33746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2000" b="1" i="0" u="none" strike="noStrike" kern="1200" baseline="0" dirty="0">
                          <a:solidFill>
                            <a:schemeClr val="lt1"/>
                          </a:solidFill>
                          <a:latin typeface="+mn-lt"/>
                          <a:ea typeface="+mn-ea"/>
                          <a:cs typeface="+mn-cs"/>
                        </a:rPr>
                        <a:t>Type</a:t>
                      </a:r>
                      <a:endParaRPr lang="en-GB" sz="2000" b="0" i="0" u="none" strike="noStrike" kern="1200" baseline="0" dirty="0">
                        <a:solidFill>
                          <a:schemeClr val="lt1"/>
                        </a:solidFill>
                        <a:latin typeface="+mn-lt"/>
                        <a:ea typeface="+mn-ea"/>
                        <a:cs typeface="+mn-cs"/>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2000" b="1" i="0" u="none" strike="noStrike" kern="1200" baseline="0" dirty="0">
                          <a:solidFill>
                            <a:schemeClr val="lt1"/>
                          </a:solidFill>
                          <a:latin typeface="+mn-lt"/>
                          <a:ea typeface="+mn-ea"/>
                          <a:cs typeface="+mn-cs"/>
                        </a:rPr>
                        <a:t>Description</a:t>
                      </a:r>
                      <a:endParaRPr lang="en-GB" sz="2000" dirty="0"/>
                    </a:p>
                  </a:txBody>
                  <a:tcPr/>
                </a:tc>
                <a:extLst>
                  <a:ext uri="{0D108BD9-81ED-4DB2-BD59-A6C34878D82A}">
                    <a16:rowId xmlns:a16="http://schemas.microsoft.com/office/drawing/2014/main" xmlns="" val="10000"/>
                  </a:ext>
                </a:extLst>
              </a:tr>
              <a:tr h="83209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2000" b="0" i="0" u="none" strike="noStrike" kern="1200" baseline="0" dirty="0">
                          <a:solidFill>
                            <a:schemeClr val="dk1"/>
                          </a:solidFill>
                          <a:latin typeface="+mn-lt"/>
                          <a:ea typeface="+mn-ea"/>
                          <a:cs typeface="+mn-cs"/>
                        </a:rPr>
                        <a:t>Checklist	</a:t>
                      </a:r>
                    </a:p>
                    <a:p>
                      <a:endParaRPr lang="en-GB" sz="2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2000" b="0" i="0" u="none" strike="noStrike" kern="1200" baseline="0" dirty="0">
                          <a:solidFill>
                            <a:schemeClr val="dk1"/>
                          </a:solidFill>
                          <a:latin typeface="+mn-lt"/>
                          <a:ea typeface="+mn-ea"/>
                          <a:cs typeface="+mn-cs"/>
                        </a:rPr>
                        <a:t>A list counts activities, deliverables, or other items to be noted or verified. Checklists are memory joggers. They help ensure that busy people don’t overlook important details.</a:t>
                      </a:r>
                    </a:p>
                  </a:txBody>
                  <a:tcPr/>
                </a:tc>
                <a:extLst>
                  <a:ext uri="{0D108BD9-81ED-4DB2-BD59-A6C34878D82A}">
                    <a16:rowId xmlns:a16="http://schemas.microsoft.com/office/drawing/2014/main" xmlns="" val="10001"/>
                  </a:ext>
                </a:extLst>
              </a:tr>
              <a:tr h="58246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2000" b="0" i="0" u="none" strike="noStrike" kern="1200" baseline="0" dirty="0">
                          <a:solidFill>
                            <a:schemeClr val="dk1"/>
                          </a:solidFill>
                          <a:latin typeface="+mn-lt"/>
                          <a:ea typeface="+mn-ea"/>
                          <a:cs typeface="+mn-cs"/>
                        </a:rPr>
                        <a:t>Example	</a:t>
                      </a:r>
                    </a:p>
                    <a:p>
                      <a:endParaRPr lang="en-GB" sz="2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2000" b="0" i="0" u="none" strike="noStrike" kern="1200" baseline="0" dirty="0">
                          <a:solidFill>
                            <a:schemeClr val="dk1"/>
                          </a:solidFill>
                          <a:latin typeface="+mn-lt"/>
                          <a:ea typeface="+mn-ea"/>
                          <a:cs typeface="+mn-cs"/>
                        </a:rPr>
                        <a:t>A representative of a specific type of work product. Accumulate and share good examples as your project teams create them.</a:t>
                      </a:r>
                    </a:p>
                  </a:txBody>
                  <a:tcPr/>
                </a:tc>
                <a:extLst>
                  <a:ext uri="{0D108BD9-81ED-4DB2-BD59-A6C34878D82A}">
                    <a16:rowId xmlns:a16="http://schemas.microsoft.com/office/drawing/2014/main" xmlns="" val="10002"/>
                  </a:ext>
                </a:extLst>
              </a:tr>
              <a:tr h="58246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2000" b="0" i="0" u="none" strike="noStrike" kern="1200" baseline="0" dirty="0">
                          <a:solidFill>
                            <a:schemeClr val="dk1"/>
                          </a:solidFill>
                          <a:latin typeface="+mn-lt"/>
                          <a:ea typeface="+mn-ea"/>
                          <a:cs typeface="+mn-cs"/>
                        </a:rPr>
                        <a:t>Plan	</a:t>
                      </a:r>
                    </a:p>
                    <a:p>
                      <a:endParaRPr lang="en-GB" sz="2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2000" b="0" i="0" u="none" strike="noStrike" kern="1200" baseline="0" dirty="0">
                          <a:solidFill>
                            <a:schemeClr val="dk1"/>
                          </a:solidFill>
                          <a:latin typeface="+mn-lt"/>
                          <a:ea typeface="+mn-ea"/>
                          <a:cs typeface="+mn-cs"/>
                        </a:rPr>
                        <a:t>An outline of how an objective will be accomplished and what is needed to accomplish it.</a:t>
                      </a:r>
                    </a:p>
                  </a:txBody>
                  <a:tcPr/>
                </a:tc>
                <a:extLst>
                  <a:ext uri="{0D108BD9-81ED-4DB2-BD59-A6C34878D82A}">
                    <a16:rowId xmlns:a16="http://schemas.microsoft.com/office/drawing/2014/main" xmlns="" val="10003"/>
                  </a:ext>
                </a:extLst>
              </a:tr>
              <a:tr h="58246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2000" b="0" i="0" u="none" strike="noStrike" kern="1200" baseline="0" dirty="0">
                          <a:solidFill>
                            <a:schemeClr val="dk1"/>
                          </a:solidFill>
                          <a:latin typeface="+mn-lt"/>
                          <a:ea typeface="+mn-ea"/>
                          <a:cs typeface="+mn-cs"/>
                        </a:rPr>
                        <a:t>Policy	</a:t>
                      </a:r>
                    </a:p>
                    <a:p>
                      <a:endParaRPr lang="en-GB" sz="2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2000" b="0" i="0" u="none" strike="noStrike" kern="1200" baseline="0" dirty="0">
                          <a:solidFill>
                            <a:schemeClr val="dk1"/>
                          </a:solidFill>
                          <a:latin typeface="+mn-lt"/>
                          <a:ea typeface="+mn-ea"/>
                          <a:cs typeface="+mn-cs"/>
                        </a:rPr>
                        <a:t>A guiding principle that sets a management expectation of behaviours, actions, and deliverables. Processes should enable satisfaction of the policies.</a:t>
                      </a:r>
                      <a:endParaRPr lang="en-GB" sz="2000" dirty="0"/>
                    </a:p>
                  </a:txBody>
                  <a:tcPr/>
                </a:tc>
                <a:extLst>
                  <a:ext uri="{0D108BD9-81ED-4DB2-BD59-A6C34878D82A}">
                    <a16:rowId xmlns:a16="http://schemas.microsoft.com/office/drawing/2014/main" xmlns="" val="10004"/>
                  </a:ext>
                </a:extLst>
              </a:tr>
              <a:tr h="108172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2000" b="0" i="0" u="none" strike="noStrike" kern="1200" baseline="0" dirty="0">
                          <a:solidFill>
                            <a:schemeClr val="dk1"/>
                          </a:solidFill>
                          <a:latin typeface="+mn-lt"/>
                          <a:ea typeface="+mn-ea"/>
                          <a:cs typeface="+mn-cs"/>
                        </a:rPr>
                        <a:t>Procedure	</a:t>
                      </a:r>
                    </a:p>
                    <a:p>
                      <a:endParaRPr lang="en-GB" sz="2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2000" b="0" i="0" u="none" strike="noStrike" kern="1200" baseline="0" dirty="0">
                          <a:solidFill>
                            <a:schemeClr val="dk1"/>
                          </a:solidFill>
                          <a:latin typeface="+mn-lt"/>
                          <a:ea typeface="+mn-ea"/>
                          <a:cs typeface="+mn-cs"/>
                        </a:rPr>
                        <a:t>A step-by-step description of the sequence of tasks that accomplishes an activity. Describe the tasks to be performed and identify the project roles that perform them. Guidance documents can support a process or procedure with tutorial information and helpful tips.</a:t>
                      </a:r>
                    </a:p>
                  </a:txBody>
                  <a:tcPr/>
                </a:tc>
                <a:extLst>
                  <a:ext uri="{0D108BD9-81ED-4DB2-BD59-A6C34878D82A}">
                    <a16:rowId xmlns:a16="http://schemas.microsoft.com/office/drawing/2014/main" xmlns="" val="10005"/>
                  </a:ext>
                </a:extLst>
              </a:tr>
            </a:tbl>
          </a:graphicData>
        </a:graphic>
      </p:graphicFrame>
      <p:sp>
        <p:nvSpPr>
          <p:cNvPr id="6" name="Slide Number Placeholder 3"/>
          <p:cNvSpPr txBox="1">
            <a:spLocks/>
          </p:cNvSpPr>
          <p:nvPr/>
        </p:nvSpPr>
        <p:spPr>
          <a:xfrm>
            <a:off x="11766177" y="605118"/>
            <a:ext cx="225526" cy="83179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Slide-9</a:t>
            </a:r>
          </a:p>
        </p:txBody>
      </p:sp>
    </p:spTree>
    <p:extLst>
      <p:ext uri="{BB962C8B-B14F-4D97-AF65-F5344CB8AC3E}">
        <p14:creationId xmlns:p14="http://schemas.microsoft.com/office/powerpoint/2010/main" val="1789786634"/>
      </p:ext>
    </p:extLst>
  </p:cSld>
  <p:clrMapOvr>
    <a:masterClrMapping/>
  </p:clrMapOvr>
</p:sld>
</file>

<file path=ppt/theme/theme1.xml><?xml version="1.0" encoding="utf-8"?>
<a:theme xmlns:a="http://schemas.openxmlformats.org/drawingml/2006/main" name="Dividend">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1348</TotalTime>
  <Words>672</Words>
  <Application>Microsoft Office PowerPoint</Application>
  <PresentationFormat>Custom</PresentationFormat>
  <Paragraphs>68</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Dividend</vt:lpstr>
      <vt:lpstr>5. Implementing requirements engineering Ch.09 Improving your requirements processes</vt:lpstr>
      <vt:lpstr>objective of process improvement</vt:lpstr>
      <vt:lpstr>How requirements relate to other project processes</vt:lpstr>
      <vt:lpstr>Requirements and various stakeholder groups</vt:lpstr>
      <vt:lpstr>Gaining commitment to change</vt:lpstr>
      <vt:lpstr>Fundamentals of software process improvement</vt:lpstr>
      <vt:lpstr>Root cause analysis</vt:lpstr>
      <vt:lpstr>The process improvement cycle</vt:lpstr>
      <vt:lpstr>Types of process assets</vt:lpstr>
      <vt:lpstr>Types of process assets</vt:lpstr>
      <vt:lpstr>Requirements engineering process assets</vt:lpstr>
      <vt:lpstr>performance indicators</vt:lpstr>
      <vt:lpstr>performance indicators (CNTD.)</vt:lpstr>
      <vt:lpstr>Creating a requirements process improvement road map</vt:lpstr>
      <vt:lpstr>References</vt:lpstr>
    </vt:vector>
  </TitlesOfParts>
  <Company>AIUB</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SOFTWARE REQUIREMENTS: WHAT, WHY, &amp; WHO 1.1 The Essential software requirement</dc:title>
  <dc:creator>Syed Ishteaque Ahmed</dc:creator>
  <cp:lastModifiedBy>Rabeya</cp:lastModifiedBy>
  <cp:revision>308</cp:revision>
  <dcterms:created xsi:type="dcterms:W3CDTF">2015-08-31T11:09:01Z</dcterms:created>
  <dcterms:modified xsi:type="dcterms:W3CDTF">2019-12-10T08:27:31Z</dcterms:modified>
</cp:coreProperties>
</file>