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300" r:id="rId5"/>
    <p:sldId id="259" r:id="rId6"/>
    <p:sldId id="260" r:id="rId7"/>
    <p:sldId id="312" r:id="rId8"/>
    <p:sldId id="261" r:id="rId9"/>
    <p:sldId id="262" r:id="rId10"/>
    <p:sldId id="263" r:id="rId11"/>
    <p:sldId id="265" r:id="rId12"/>
    <p:sldId id="303" r:id="rId13"/>
    <p:sldId id="266" r:id="rId14"/>
    <p:sldId id="267" r:id="rId15"/>
    <p:sldId id="268" r:id="rId16"/>
    <p:sldId id="269" r:id="rId17"/>
    <p:sldId id="270" r:id="rId18"/>
    <p:sldId id="271" r:id="rId19"/>
    <p:sldId id="272" r:id="rId20"/>
    <p:sldId id="273" r:id="rId21"/>
    <p:sldId id="276" r:id="rId22"/>
    <p:sldId id="304" r:id="rId23"/>
    <p:sldId id="277" r:id="rId24"/>
    <p:sldId id="305" r:id="rId25"/>
    <p:sldId id="313" r:id="rId26"/>
    <p:sldId id="314" r:id="rId27"/>
    <p:sldId id="278" r:id="rId28"/>
    <p:sldId id="279" r:id="rId29"/>
    <p:sldId id="280" r:id="rId30"/>
    <p:sldId id="281" r:id="rId31"/>
    <p:sldId id="310" r:id="rId32"/>
    <p:sldId id="282" r:id="rId33"/>
    <p:sldId id="311" r:id="rId34"/>
    <p:sldId id="283" r:id="rId35"/>
    <p:sldId id="306" r:id="rId36"/>
    <p:sldId id="307" r:id="rId37"/>
    <p:sldId id="285" r:id="rId38"/>
    <p:sldId id="286" r:id="rId39"/>
    <p:sldId id="308"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2" autoAdjust="0"/>
    <p:restoredTop sz="97857" autoAdjust="0"/>
  </p:normalViewPr>
  <p:slideViewPr>
    <p:cSldViewPr>
      <p:cViewPr>
        <p:scale>
          <a:sx n="80" d="100"/>
          <a:sy n="80" d="100"/>
        </p:scale>
        <p:origin x="-104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240BA-6158-4F7B-8EC4-2544B4A4D65E}" type="datetimeFigureOut">
              <a:rPr lang="en-US" smtClean="0"/>
              <a:pPr/>
              <a:t>3/23/2020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C368C-66E9-4559-A6E6-3BF013B2A3EF}" type="slidenum">
              <a:rPr lang="en-US" smtClean="0"/>
              <a:pPr/>
              <a:t>‹#›</a:t>
            </a:fld>
            <a:endParaRPr lang="en-US"/>
          </a:p>
        </p:txBody>
      </p:sp>
    </p:spTree>
    <p:extLst>
      <p:ext uri="{BB962C8B-B14F-4D97-AF65-F5344CB8AC3E}">
        <p14:creationId xmlns:p14="http://schemas.microsoft.com/office/powerpoint/2010/main" val="1558265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C1F8E0-17B9-4E2B-A0FA-11E5B116EB54}"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1F8E0-17B9-4E2B-A0FA-11E5B116EB54}"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1F8E0-17B9-4E2B-A0FA-11E5B116EB54}"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1F8E0-17B9-4E2B-A0FA-11E5B116EB54}"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1F8E0-17B9-4E2B-A0FA-11E5B116EB54}"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1F8E0-17B9-4E2B-A0FA-11E5B116EB54}"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1F8E0-17B9-4E2B-A0FA-11E5B116EB54}" type="datetimeFigureOut">
              <a:rPr lang="en-US" smtClean="0"/>
              <a:pPr/>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C1F8E0-17B9-4E2B-A0FA-11E5B116EB54}" type="datetimeFigureOut">
              <a:rPr lang="en-US" smtClean="0"/>
              <a:pPr/>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1F8E0-17B9-4E2B-A0FA-11E5B116EB54}" type="datetimeFigureOut">
              <a:rPr lang="en-US" smtClean="0"/>
              <a:pPr/>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1F8E0-17B9-4E2B-A0FA-11E5B116EB54}"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1F8E0-17B9-4E2B-A0FA-11E5B116EB54}"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1F8E0-17B9-4E2B-A0FA-11E5B116EB54}" type="datetimeFigureOut">
              <a:rPr lang="en-US" smtClean="0"/>
              <a:pPr/>
              <a:t>3/23/2020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3A59A-CA9F-474F-8853-0B1435E4E4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normAutofit fontScale="90000"/>
          </a:bodyPr>
          <a:lstStyle/>
          <a:p>
            <a:r>
              <a:rPr lang="en-US" b="1" dirty="0" smtClean="0"/>
              <a:t>SOFTWARE DEVELOPMENT PROJECT MANAGEMENT </a:t>
            </a:r>
            <a:br>
              <a:rPr lang="en-US" b="1" dirty="0" smtClean="0"/>
            </a:br>
            <a:r>
              <a:rPr lang="en-US" b="1" dirty="0" smtClean="0"/>
              <a:t>(CSC4125)  </a:t>
            </a:r>
            <a:endParaRPr lang="en-US" dirty="0"/>
          </a:p>
        </p:txBody>
      </p:sp>
      <p:sp>
        <p:nvSpPr>
          <p:cNvPr id="3" name="Subtitle 2"/>
          <p:cNvSpPr>
            <a:spLocks noGrp="1"/>
          </p:cNvSpPr>
          <p:nvPr>
            <p:ph type="subTitle" idx="1"/>
          </p:nvPr>
        </p:nvSpPr>
        <p:spPr>
          <a:xfrm>
            <a:off x="1371600" y="4114800"/>
            <a:ext cx="6400800" cy="1524000"/>
          </a:xfrm>
        </p:spPr>
        <p:txBody>
          <a:bodyPr>
            <a:normAutofit/>
          </a:bodyPr>
          <a:lstStyle/>
          <a:p>
            <a:endParaRPr lang="en-US" sz="3600" b="1" dirty="0" smtClean="0">
              <a:solidFill>
                <a:srgbClr val="0000FF"/>
              </a:solidFill>
            </a:endParaRPr>
          </a:p>
          <a:p>
            <a:r>
              <a:rPr lang="en-US" sz="3600" b="1" dirty="0" smtClean="0">
                <a:solidFill>
                  <a:srgbClr val="0000FF"/>
                </a:solidFill>
              </a:rPr>
              <a:t>Lecture 8: Risk Management</a:t>
            </a:r>
          </a:p>
          <a:p>
            <a:endParaRPr lang="en-US" sz="3600" b="1"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t>Risk Projection &amp; Building a Risk Table</a:t>
            </a:r>
          </a:p>
        </p:txBody>
      </p:sp>
      <p:sp>
        <p:nvSpPr>
          <p:cNvPr id="3" name="Content Placeholder 2"/>
          <p:cNvSpPr>
            <a:spLocks noGrp="1"/>
          </p:cNvSpPr>
          <p:nvPr>
            <p:ph idx="1"/>
          </p:nvPr>
        </p:nvSpPr>
        <p:spPr>
          <a:xfrm>
            <a:off x="457200" y="1371600"/>
            <a:ext cx="8229600" cy="4754563"/>
          </a:xfrm>
        </p:spPr>
        <p:txBody>
          <a:bodyPr>
            <a:noAutofit/>
          </a:bodyPr>
          <a:lstStyle/>
          <a:p>
            <a:r>
              <a:rPr lang="en-US" sz="2400" b="1" dirty="0"/>
              <a:t>Risk</a:t>
            </a:r>
            <a:r>
              <a:rPr lang="en-US" sz="2400" dirty="0"/>
              <a:t> </a:t>
            </a:r>
            <a:r>
              <a:rPr lang="en-US" sz="2400" b="1" dirty="0"/>
              <a:t>projection</a:t>
            </a:r>
            <a:r>
              <a:rPr lang="en-US" sz="2400" dirty="0"/>
              <a:t>, also called </a:t>
            </a:r>
            <a:r>
              <a:rPr lang="en-US" sz="2400" b="1" dirty="0"/>
              <a:t>risk</a:t>
            </a:r>
            <a:r>
              <a:rPr lang="en-US" sz="2400" dirty="0"/>
              <a:t> </a:t>
            </a:r>
            <a:r>
              <a:rPr lang="en-US" sz="2400" b="1" dirty="0"/>
              <a:t>estimation</a:t>
            </a:r>
            <a:r>
              <a:rPr lang="en-US" sz="2400" dirty="0"/>
              <a:t>, attempts to rate each risk in two ways</a:t>
            </a:r>
          </a:p>
          <a:p>
            <a:pPr lvl="1"/>
            <a:r>
              <a:rPr lang="en-US" sz="2000" dirty="0" smtClean="0"/>
              <a:t>the </a:t>
            </a:r>
            <a:r>
              <a:rPr lang="en-US" sz="2000" b="1" dirty="0" smtClean="0"/>
              <a:t>likelihood/probability</a:t>
            </a:r>
            <a:r>
              <a:rPr lang="en-US" sz="2000" dirty="0" smtClean="0"/>
              <a:t> </a:t>
            </a:r>
            <a:r>
              <a:rPr lang="en-US" sz="2000" dirty="0"/>
              <a:t>that the risk is </a:t>
            </a:r>
            <a:r>
              <a:rPr lang="en-US" sz="2000" dirty="0" smtClean="0"/>
              <a:t>real, and </a:t>
            </a:r>
            <a:endParaRPr lang="en-US" sz="2000" dirty="0"/>
          </a:p>
          <a:p>
            <a:pPr lvl="1"/>
            <a:r>
              <a:rPr lang="en-US" sz="2000" dirty="0" smtClean="0"/>
              <a:t>the </a:t>
            </a:r>
            <a:r>
              <a:rPr lang="en-US" sz="2000" b="1" dirty="0"/>
              <a:t>consequences</a:t>
            </a:r>
            <a:r>
              <a:rPr lang="en-US" sz="2000" dirty="0"/>
              <a:t> of the problems associated with the risk, should it </a:t>
            </a:r>
            <a:r>
              <a:rPr lang="en-US" sz="2000" dirty="0" smtClean="0"/>
              <a:t>occur</a:t>
            </a:r>
            <a:endParaRPr lang="en-US" sz="2000" dirty="0"/>
          </a:p>
          <a:p>
            <a:r>
              <a:rPr lang="en-US" sz="2400" dirty="0" smtClean="0"/>
              <a:t>The </a:t>
            </a:r>
            <a:r>
              <a:rPr lang="en-US" sz="2400" dirty="0"/>
              <a:t>project planner, along with other managers and technical staff, performs </a:t>
            </a:r>
            <a:r>
              <a:rPr lang="en-US" sz="2400" b="1" dirty="0"/>
              <a:t>four risk projection activities: </a:t>
            </a:r>
          </a:p>
          <a:p>
            <a:pPr marL="914400" lvl="1" indent="-457200">
              <a:buFont typeface="+mj-lt"/>
              <a:buAutoNum type="arabicParenR"/>
            </a:pPr>
            <a:r>
              <a:rPr lang="en-US" sz="2000" dirty="0"/>
              <a:t>E</a:t>
            </a:r>
            <a:r>
              <a:rPr lang="en-US" sz="2000" dirty="0" smtClean="0"/>
              <a:t>stablish </a:t>
            </a:r>
            <a:r>
              <a:rPr lang="en-US" sz="2000" dirty="0"/>
              <a:t>a scale that reflects the </a:t>
            </a:r>
            <a:r>
              <a:rPr lang="en-US" sz="2000" dirty="0" smtClean="0"/>
              <a:t>perceived </a:t>
            </a:r>
            <a:r>
              <a:rPr lang="en-US" sz="2000" dirty="0"/>
              <a:t>likelihood of a </a:t>
            </a:r>
            <a:r>
              <a:rPr lang="en-US" sz="2000" dirty="0" smtClean="0"/>
              <a:t>risk</a:t>
            </a:r>
            <a:endParaRPr lang="en-US" sz="2000" dirty="0"/>
          </a:p>
          <a:p>
            <a:pPr marL="914400" lvl="1" indent="-457200">
              <a:buFont typeface="+mj-lt"/>
              <a:buAutoNum type="arabicParenR"/>
            </a:pPr>
            <a:r>
              <a:rPr lang="en-US" sz="2000" dirty="0"/>
              <a:t>D</a:t>
            </a:r>
            <a:r>
              <a:rPr lang="en-US" sz="2000" dirty="0" smtClean="0"/>
              <a:t>elineate </a:t>
            </a:r>
            <a:r>
              <a:rPr lang="en-US" sz="2000" dirty="0"/>
              <a:t>the consequences of the </a:t>
            </a:r>
            <a:r>
              <a:rPr lang="en-US" sz="2000" dirty="0" smtClean="0"/>
              <a:t>risk</a:t>
            </a:r>
            <a:endParaRPr lang="en-US" sz="2000" dirty="0"/>
          </a:p>
          <a:p>
            <a:pPr marL="914400" lvl="1" indent="-457200">
              <a:buFont typeface="+mj-lt"/>
              <a:buAutoNum type="arabicParenR"/>
            </a:pPr>
            <a:r>
              <a:rPr lang="en-US" sz="2000" dirty="0"/>
              <a:t>E</a:t>
            </a:r>
            <a:r>
              <a:rPr lang="en-US" sz="2000" dirty="0" smtClean="0"/>
              <a:t>stimate </a:t>
            </a:r>
            <a:r>
              <a:rPr lang="en-US" sz="2000" dirty="0"/>
              <a:t>the impact of the risk on the project and the </a:t>
            </a:r>
            <a:r>
              <a:rPr lang="en-US" sz="2000" dirty="0" smtClean="0"/>
              <a:t>product </a:t>
            </a:r>
            <a:endParaRPr lang="en-US" sz="2000" dirty="0"/>
          </a:p>
          <a:p>
            <a:pPr marL="914400" lvl="1" indent="-457200">
              <a:buFont typeface="+mj-lt"/>
              <a:buAutoNum type="arabicParenR"/>
            </a:pPr>
            <a:r>
              <a:rPr lang="en-US" sz="2000" dirty="0"/>
              <a:t>N</a:t>
            </a:r>
            <a:r>
              <a:rPr lang="en-US" sz="2000" dirty="0" smtClean="0"/>
              <a:t>ote </a:t>
            </a:r>
            <a:r>
              <a:rPr lang="en-US" sz="2000" dirty="0"/>
              <a:t>the overall accuracy of the risk projection so that there will be no </a:t>
            </a:r>
            <a:r>
              <a:rPr lang="en-US" sz="2000" dirty="0" smtClean="0"/>
              <a:t>misunderstandings</a:t>
            </a:r>
            <a:endParaRPr lang="en-US" sz="2000" dirty="0"/>
          </a:p>
          <a:p>
            <a:endParaRPr lang="en-US" sz="24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10</a:t>
            </a:fld>
            <a:endParaRPr lang="en-US" dirty="0"/>
          </a:p>
        </p:txBody>
      </p:sp>
    </p:spTree>
    <p:extLst>
      <p:ext uri="{BB962C8B-B14F-4D97-AF65-F5344CB8AC3E}">
        <p14:creationId xmlns:p14="http://schemas.microsoft.com/office/powerpoint/2010/main" val="17451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Building Risk Table – </a:t>
            </a:r>
            <a:r>
              <a:rPr lang="en-US" sz="4000" b="1" dirty="0" smtClean="0"/>
              <a:t>Table </a:t>
            </a:r>
            <a:r>
              <a:rPr lang="en-US" sz="4000" b="1" dirty="0"/>
              <a:t>2</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11</a:t>
            </a:fld>
            <a:endParaRPr lang="en-US" dirty="0"/>
          </a:p>
        </p:txBody>
      </p:sp>
      <p:pic>
        <p:nvPicPr>
          <p:cNvPr id="5" name="Picture 3"/>
          <p:cNvPicPr>
            <a:picLocks noChangeAspect="1" noChangeArrowheads="1"/>
          </p:cNvPicPr>
          <p:nvPr/>
        </p:nvPicPr>
        <p:blipFill>
          <a:blip r:embed="rId2" cstate="print"/>
          <a:srcRect/>
          <a:stretch>
            <a:fillRect/>
          </a:stretch>
        </p:blipFill>
        <p:spPr>
          <a:xfrm>
            <a:off x="457200" y="1219200"/>
            <a:ext cx="8305799" cy="5395488"/>
          </a:xfrm>
          <a:prstGeom prst="rect">
            <a:avLst/>
          </a:prstGeom>
        </p:spPr>
      </p:pic>
      <p:sp>
        <p:nvSpPr>
          <p:cNvPr id="6" name="Text Box 4"/>
          <p:cNvSpPr txBox="1">
            <a:spLocks noChangeArrowheads="1"/>
          </p:cNvSpPr>
          <p:nvPr/>
        </p:nvSpPr>
        <p:spPr bwMode="auto">
          <a:xfrm>
            <a:off x="2743200" y="5726668"/>
            <a:ext cx="6248400" cy="369332"/>
          </a:xfrm>
          <a:prstGeom prst="rect">
            <a:avLst/>
          </a:prstGeom>
          <a:noFill/>
          <a:ln w="12700">
            <a:noFill/>
            <a:miter lim="800000"/>
            <a:headEnd/>
            <a:tailEnd/>
          </a:ln>
          <a:effectLst/>
        </p:spPr>
        <p:txBody>
          <a:bodyPr wrap="square">
            <a:spAutoFit/>
          </a:bodyPr>
          <a:lstStyle/>
          <a:p>
            <a:pPr>
              <a:spcBef>
                <a:spcPct val="50000"/>
              </a:spcBef>
            </a:pPr>
            <a:r>
              <a:rPr lang="en-US" b="1" dirty="0">
                <a:solidFill>
                  <a:srgbClr val="C00000"/>
                </a:solidFill>
              </a:rPr>
              <a:t>RMMM </a:t>
            </a:r>
            <a:r>
              <a:rPr lang="en-US" dirty="0">
                <a:solidFill>
                  <a:srgbClr val="C00000"/>
                </a:solidFill>
              </a:rPr>
              <a:t>= </a:t>
            </a:r>
            <a:r>
              <a:rPr lang="en-US" b="1" dirty="0">
                <a:solidFill>
                  <a:srgbClr val="C00000"/>
                </a:solidFill>
              </a:rPr>
              <a:t>Risk Mitigation, Monitoring and </a:t>
            </a:r>
            <a:r>
              <a:rPr lang="en-US" b="1" dirty="0" smtClean="0">
                <a:solidFill>
                  <a:srgbClr val="C00000"/>
                </a:solidFill>
              </a:rPr>
              <a:t>Management </a:t>
            </a:r>
            <a:endParaRPr lang="en-US" b="1" dirty="0">
              <a:solidFill>
                <a:srgbClr val="C00000"/>
              </a:solidFill>
            </a:endParaRPr>
          </a:p>
        </p:txBody>
      </p:sp>
    </p:spTree>
    <p:extLst>
      <p:ext uri="{BB962C8B-B14F-4D97-AF65-F5344CB8AC3E}">
        <p14:creationId xmlns:p14="http://schemas.microsoft.com/office/powerpoint/2010/main" val="23456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Risk and Management Concern</a:t>
            </a:r>
            <a:endParaRPr lang="en-US" sz="4000" b="1"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838200" y="1295401"/>
            <a:ext cx="7315200" cy="4419600"/>
          </a:xfrm>
          <a:prstGeom prst="rect">
            <a:avLst/>
          </a:prstGeom>
          <a:noFill/>
          <a:ln w="12700">
            <a:noFill/>
            <a:miter lim="800000"/>
            <a:headEnd/>
            <a:tailEnd/>
          </a:ln>
        </p:spPr>
      </p:pic>
      <p:sp>
        <p:nvSpPr>
          <p:cNvPr id="5" name="TextBox 4"/>
          <p:cNvSpPr txBox="1"/>
          <p:nvPr/>
        </p:nvSpPr>
        <p:spPr>
          <a:xfrm>
            <a:off x="685800" y="6096000"/>
            <a:ext cx="8433142" cy="400110"/>
          </a:xfrm>
          <a:prstGeom prst="rect">
            <a:avLst/>
          </a:prstGeom>
          <a:noFill/>
        </p:spPr>
        <p:txBody>
          <a:bodyPr wrap="none" rtlCol="0">
            <a:spAutoFit/>
          </a:bodyPr>
          <a:lstStyle/>
          <a:p>
            <a:r>
              <a:rPr lang="en-US" sz="2000" b="1" dirty="0" smtClean="0">
                <a:solidFill>
                  <a:srgbClr val="C00000"/>
                </a:solidFill>
              </a:rPr>
              <a:t>Risk</a:t>
            </a:r>
            <a:r>
              <a:rPr lang="en-US" sz="2000" dirty="0" smtClean="0">
                <a:solidFill>
                  <a:srgbClr val="C00000"/>
                </a:solidFill>
              </a:rPr>
              <a:t> </a:t>
            </a:r>
            <a:r>
              <a:rPr lang="en-US" sz="2000" b="1" dirty="0" smtClean="0">
                <a:solidFill>
                  <a:srgbClr val="C00000"/>
                </a:solidFill>
              </a:rPr>
              <a:t>impact</a:t>
            </a:r>
            <a:r>
              <a:rPr lang="en-US" sz="2000" dirty="0" smtClean="0">
                <a:solidFill>
                  <a:srgbClr val="C00000"/>
                </a:solidFill>
              </a:rPr>
              <a:t> and </a:t>
            </a:r>
            <a:r>
              <a:rPr lang="en-US" sz="2000" b="1" dirty="0" smtClean="0">
                <a:solidFill>
                  <a:srgbClr val="C00000"/>
                </a:solidFill>
              </a:rPr>
              <a:t>probability</a:t>
            </a:r>
            <a:r>
              <a:rPr lang="en-US" sz="2000" dirty="0" smtClean="0">
                <a:solidFill>
                  <a:srgbClr val="C00000"/>
                </a:solidFill>
              </a:rPr>
              <a:t> have a distinct influence on management concern</a:t>
            </a:r>
            <a:endParaRPr lang="en-US" sz="2000"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Assessing Risk Impact</a:t>
            </a:r>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r>
              <a:rPr lang="en-US" dirty="0" smtClean="0"/>
              <a:t>The </a:t>
            </a:r>
            <a:r>
              <a:rPr lang="en-US" dirty="0"/>
              <a:t>following steps are recommended to determine the overall consequences of a risk:</a:t>
            </a:r>
          </a:p>
          <a:p>
            <a:pPr lvl="1"/>
            <a:r>
              <a:rPr lang="en-US" dirty="0"/>
              <a:t>Determine the average probability of occurrence value for each risk </a:t>
            </a:r>
            <a:r>
              <a:rPr lang="en-US" dirty="0" smtClean="0"/>
              <a:t>component</a:t>
            </a:r>
            <a:endParaRPr lang="en-US" dirty="0"/>
          </a:p>
          <a:p>
            <a:pPr lvl="1"/>
            <a:r>
              <a:rPr lang="en-US" dirty="0"/>
              <a:t>Using </a:t>
            </a:r>
            <a:r>
              <a:rPr lang="en-US" dirty="0" smtClean="0"/>
              <a:t>Table </a:t>
            </a:r>
            <a:r>
              <a:rPr lang="en-US" dirty="0"/>
              <a:t>1 </a:t>
            </a:r>
            <a:r>
              <a:rPr lang="en-US" dirty="0" smtClean="0"/>
              <a:t>, determine </a:t>
            </a:r>
            <a:r>
              <a:rPr lang="en-US" dirty="0"/>
              <a:t>the impact for each component based on the criteria </a:t>
            </a:r>
            <a:r>
              <a:rPr lang="en-US" dirty="0" smtClean="0"/>
              <a:t>shown</a:t>
            </a:r>
            <a:endParaRPr lang="en-US" dirty="0"/>
          </a:p>
          <a:p>
            <a:pPr lvl="1"/>
            <a:r>
              <a:rPr lang="en-US" dirty="0"/>
              <a:t>Complete the risk table and analyze the results  </a:t>
            </a:r>
          </a:p>
          <a:p>
            <a:endParaRPr lang="en-US" dirty="0"/>
          </a:p>
          <a:p>
            <a:r>
              <a:rPr lang="en-US" dirty="0"/>
              <a:t>The overall </a:t>
            </a:r>
            <a:r>
              <a:rPr lang="en-US" b="1" dirty="0">
                <a:solidFill>
                  <a:srgbClr val="0000FF"/>
                </a:solidFill>
              </a:rPr>
              <a:t>risk</a:t>
            </a:r>
            <a:r>
              <a:rPr lang="en-US" dirty="0">
                <a:solidFill>
                  <a:srgbClr val="0000FF"/>
                </a:solidFill>
              </a:rPr>
              <a:t> </a:t>
            </a:r>
            <a:r>
              <a:rPr lang="en-US" b="1" dirty="0">
                <a:solidFill>
                  <a:srgbClr val="0000FF"/>
                </a:solidFill>
              </a:rPr>
              <a:t>exposure</a:t>
            </a:r>
            <a:r>
              <a:rPr lang="en-US" dirty="0">
                <a:solidFill>
                  <a:srgbClr val="0000FF"/>
                </a:solidFill>
              </a:rPr>
              <a:t>, </a:t>
            </a:r>
            <a:r>
              <a:rPr lang="en-US" b="1" dirty="0">
                <a:solidFill>
                  <a:srgbClr val="0000FF"/>
                </a:solidFill>
              </a:rPr>
              <a:t>RE</a:t>
            </a:r>
            <a:r>
              <a:rPr lang="en-US" dirty="0"/>
              <a:t>, is determined using the following relationship:</a:t>
            </a:r>
          </a:p>
          <a:p>
            <a:pPr marL="0" indent="0" algn="ctr">
              <a:buNone/>
            </a:pPr>
            <a:r>
              <a:rPr lang="en-US" sz="3400" b="1" dirty="0" smtClean="0">
                <a:solidFill>
                  <a:srgbClr val="0000FF"/>
                </a:solidFill>
                <a:cs typeface="Courier New" panose="02070309020205020404" pitchFamily="49" charset="0"/>
              </a:rPr>
              <a:t>RE </a:t>
            </a:r>
            <a:r>
              <a:rPr lang="en-US" sz="3400" b="1" dirty="0">
                <a:solidFill>
                  <a:srgbClr val="0000FF"/>
                </a:solidFill>
                <a:cs typeface="Courier New" panose="02070309020205020404" pitchFamily="49" charset="0"/>
              </a:rPr>
              <a:t>= P x </a:t>
            </a:r>
            <a:r>
              <a:rPr lang="en-US" sz="3400" b="1" dirty="0" smtClean="0">
                <a:solidFill>
                  <a:srgbClr val="0000FF"/>
                </a:solidFill>
                <a:cs typeface="Courier New" panose="02070309020205020404" pitchFamily="49" charset="0"/>
              </a:rPr>
              <a:t>C</a:t>
            </a:r>
          </a:p>
          <a:p>
            <a:pPr marL="0" indent="0">
              <a:buNone/>
            </a:pPr>
            <a:endParaRPr lang="en-US" dirty="0" smtClean="0"/>
          </a:p>
          <a:p>
            <a:pPr marL="0" indent="0">
              <a:buNone/>
            </a:pPr>
            <a:r>
              <a:rPr lang="en-US" dirty="0" smtClean="0"/>
              <a:t>    </a:t>
            </a:r>
            <a:r>
              <a:rPr lang="en-US" b="0" dirty="0" smtClean="0"/>
              <a:t>where </a:t>
            </a:r>
            <a:r>
              <a:rPr lang="en-US" b="1" dirty="0"/>
              <a:t>P</a:t>
            </a:r>
            <a:r>
              <a:rPr lang="en-US" b="0" dirty="0"/>
              <a:t> is the </a:t>
            </a:r>
            <a:r>
              <a:rPr lang="en-US" b="1" i="1" dirty="0"/>
              <a:t>probability</a:t>
            </a:r>
            <a:r>
              <a:rPr lang="en-US" b="0" dirty="0"/>
              <a:t> of occurrence for a risk, and </a:t>
            </a:r>
            <a:r>
              <a:rPr lang="en-US" b="1" dirty="0"/>
              <a:t>C</a:t>
            </a:r>
            <a:r>
              <a:rPr lang="en-US" b="0" dirty="0"/>
              <a:t> is the </a:t>
            </a:r>
            <a:endParaRPr lang="en-US" b="0" dirty="0" smtClean="0"/>
          </a:p>
          <a:p>
            <a:pPr marL="0" indent="0">
              <a:buNone/>
            </a:pPr>
            <a:r>
              <a:rPr lang="en-US" dirty="0" smtClean="0"/>
              <a:t>    </a:t>
            </a:r>
            <a:r>
              <a:rPr lang="en-US" b="1" i="1" dirty="0" smtClean="0"/>
              <a:t>cost</a:t>
            </a:r>
            <a:r>
              <a:rPr lang="en-US" b="0" dirty="0" smtClean="0"/>
              <a:t> to the </a:t>
            </a:r>
            <a:r>
              <a:rPr lang="en-US" b="0" dirty="0"/>
              <a:t>project should the risk </a:t>
            </a:r>
            <a:r>
              <a:rPr lang="en-US" b="0" dirty="0" smtClean="0"/>
              <a:t>occur</a:t>
            </a:r>
            <a:endParaRPr lang="en-US" b="0"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13</a:t>
            </a:fld>
            <a:endParaRPr lang="en-US" dirty="0"/>
          </a:p>
        </p:txBody>
      </p:sp>
    </p:spTree>
    <p:extLst>
      <p:ext uri="{BB962C8B-B14F-4D97-AF65-F5344CB8AC3E}">
        <p14:creationId xmlns:p14="http://schemas.microsoft.com/office/powerpoint/2010/main" val="179589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solidFill>
                  <a:srgbClr val="FF3300"/>
                </a:solidFill>
              </a:rPr>
              <a:t>Example</a:t>
            </a:r>
            <a:r>
              <a:rPr lang="en-US" sz="4000" b="1" dirty="0" smtClean="0">
                <a:solidFill>
                  <a:srgbClr val="C00000"/>
                </a:solidFill>
              </a:rPr>
              <a:t>: </a:t>
            </a:r>
            <a:r>
              <a:rPr lang="en-US" sz="4000" b="1" dirty="0" smtClean="0">
                <a:solidFill>
                  <a:srgbClr val="0000FF"/>
                </a:solidFill>
              </a:rPr>
              <a:t>Calculating Risk Exposure</a:t>
            </a:r>
            <a:endParaRPr lang="en-US" sz="4000" b="1" dirty="0">
              <a:solidFill>
                <a:srgbClr val="0000FF"/>
              </a:solidFill>
            </a:endParaRPr>
          </a:p>
        </p:txBody>
      </p:sp>
      <p:sp>
        <p:nvSpPr>
          <p:cNvPr id="3" name="Content Placeholder 2"/>
          <p:cNvSpPr>
            <a:spLocks noGrp="1"/>
          </p:cNvSpPr>
          <p:nvPr>
            <p:ph idx="1"/>
          </p:nvPr>
        </p:nvSpPr>
        <p:spPr>
          <a:xfrm>
            <a:off x="457200" y="1143000"/>
            <a:ext cx="8229600" cy="4983163"/>
          </a:xfrm>
        </p:spPr>
        <p:txBody>
          <a:bodyPr>
            <a:noAutofit/>
          </a:bodyPr>
          <a:lstStyle/>
          <a:p>
            <a:pPr indent="0">
              <a:lnSpc>
                <a:spcPct val="120000"/>
              </a:lnSpc>
              <a:spcBef>
                <a:spcPts val="0"/>
              </a:spcBef>
              <a:buNone/>
            </a:pPr>
            <a:r>
              <a:rPr lang="en-US" sz="1800" dirty="0">
                <a:solidFill>
                  <a:srgbClr val="000000"/>
                </a:solidFill>
                <a:cs typeface="Times New Roman" pitchFamily="18" charset="0"/>
              </a:rPr>
              <a:t> Assume that the software team defines a project risk in the following manner</a:t>
            </a:r>
            <a:r>
              <a:rPr lang="en-US" sz="1800" dirty="0" smtClean="0">
                <a:solidFill>
                  <a:srgbClr val="000000"/>
                </a:solidFill>
                <a:cs typeface="Times New Roman" pitchFamily="18" charset="0"/>
              </a:rPr>
              <a:t>:</a:t>
            </a:r>
          </a:p>
          <a:p>
            <a:pPr>
              <a:lnSpc>
                <a:spcPct val="120000"/>
              </a:lnSpc>
              <a:spcBef>
                <a:spcPts val="0"/>
              </a:spcBef>
              <a:buNone/>
            </a:pPr>
            <a:r>
              <a:rPr lang="en-US" sz="1800" dirty="0">
                <a:solidFill>
                  <a:srgbClr val="000000"/>
                </a:solidFill>
                <a:cs typeface="Times New Roman" pitchFamily="18" charset="0"/>
              </a:rPr>
              <a:t>	</a:t>
            </a:r>
            <a:r>
              <a:rPr lang="en-US" sz="1800" b="1" i="1" dirty="0" smtClean="0">
                <a:solidFill>
                  <a:srgbClr val="000000"/>
                </a:solidFill>
                <a:cs typeface="Times New Roman" pitchFamily="18" charset="0"/>
              </a:rPr>
              <a:t>Risk </a:t>
            </a:r>
            <a:r>
              <a:rPr lang="en-US" sz="1800" b="1" i="1" dirty="0">
                <a:solidFill>
                  <a:srgbClr val="000000"/>
                </a:solidFill>
                <a:cs typeface="Times New Roman" pitchFamily="18" charset="0"/>
              </a:rPr>
              <a:t>identification</a:t>
            </a:r>
            <a:r>
              <a:rPr lang="en-US" sz="1800" i="1" dirty="0">
                <a:solidFill>
                  <a:srgbClr val="000000"/>
                </a:solidFill>
                <a:cs typeface="Times New Roman" pitchFamily="18" charset="0"/>
              </a:rPr>
              <a:t>.</a:t>
            </a:r>
            <a:r>
              <a:rPr lang="en-US" sz="1800" dirty="0">
                <a:solidFill>
                  <a:srgbClr val="000000"/>
                </a:solidFill>
                <a:cs typeface="Times New Roman" pitchFamily="18" charset="0"/>
              </a:rPr>
              <a:t>  Only 70 percent of the software components scheduled for reuse will, in fact, be integrated into the application. The remaining functionality will have to be custom developed</a:t>
            </a:r>
            <a:r>
              <a:rPr lang="en-US" sz="1800" dirty="0" smtClean="0">
                <a:solidFill>
                  <a:srgbClr val="000000"/>
                </a:solidFill>
                <a:cs typeface="Times New Roman" pitchFamily="18" charset="0"/>
              </a:rPr>
              <a:t>.</a:t>
            </a:r>
            <a:endParaRPr lang="en-US" sz="1800" dirty="0">
              <a:solidFill>
                <a:srgbClr val="000000"/>
              </a:solidFill>
              <a:cs typeface="Times New Roman" pitchFamily="18" charset="0"/>
            </a:endParaRPr>
          </a:p>
          <a:p>
            <a:pPr>
              <a:lnSpc>
                <a:spcPct val="120000"/>
              </a:lnSpc>
              <a:spcBef>
                <a:spcPts val="0"/>
              </a:spcBef>
              <a:buNone/>
            </a:pPr>
            <a:r>
              <a:rPr lang="en-US" sz="1800" dirty="0">
                <a:solidFill>
                  <a:srgbClr val="000000"/>
                </a:solidFill>
                <a:cs typeface="Times New Roman" pitchFamily="18" charset="0"/>
              </a:rPr>
              <a:t>	</a:t>
            </a:r>
            <a:r>
              <a:rPr lang="en-US" sz="1800" b="1" i="1" dirty="0">
                <a:solidFill>
                  <a:srgbClr val="000000"/>
                </a:solidFill>
                <a:cs typeface="Times New Roman" pitchFamily="18" charset="0"/>
              </a:rPr>
              <a:t>Risk probability</a:t>
            </a:r>
            <a:r>
              <a:rPr lang="en-US" sz="1800" i="1" dirty="0">
                <a:solidFill>
                  <a:srgbClr val="000000"/>
                </a:solidFill>
                <a:cs typeface="Times New Roman" pitchFamily="18" charset="0"/>
              </a:rPr>
              <a:t>.</a:t>
            </a:r>
            <a:r>
              <a:rPr lang="en-US" sz="1800" dirty="0">
                <a:solidFill>
                  <a:srgbClr val="000000"/>
                </a:solidFill>
                <a:cs typeface="Times New Roman" pitchFamily="18" charset="0"/>
              </a:rPr>
              <a:t>  80% (likely). </a:t>
            </a:r>
          </a:p>
          <a:p>
            <a:pPr algn="just">
              <a:lnSpc>
                <a:spcPct val="120000"/>
              </a:lnSpc>
              <a:spcBef>
                <a:spcPts val="0"/>
              </a:spcBef>
              <a:buNone/>
            </a:pPr>
            <a:r>
              <a:rPr lang="en-US" sz="1800" dirty="0">
                <a:solidFill>
                  <a:srgbClr val="000000"/>
                </a:solidFill>
                <a:cs typeface="Times New Roman" pitchFamily="18" charset="0"/>
              </a:rPr>
              <a:t>	</a:t>
            </a:r>
            <a:r>
              <a:rPr lang="en-US" sz="1800" b="1" i="1" dirty="0">
                <a:solidFill>
                  <a:srgbClr val="000000"/>
                </a:solidFill>
                <a:cs typeface="Times New Roman" pitchFamily="18" charset="0"/>
              </a:rPr>
              <a:t>Risk impact</a:t>
            </a:r>
            <a:r>
              <a:rPr lang="en-US" sz="1800" i="1" dirty="0">
                <a:solidFill>
                  <a:srgbClr val="000000"/>
                </a:solidFill>
                <a:cs typeface="Times New Roman" pitchFamily="18" charset="0"/>
              </a:rPr>
              <a:t>.</a:t>
            </a:r>
            <a:r>
              <a:rPr lang="en-US" sz="1800" dirty="0">
                <a:solidFill>
                  <a:srgbClr val="000000"/>
                </a:solidFill>
                <a:cs typeface="Times New Roman" pitchFamily="18" charset="0"/>
              </a:rPr>
              <a:t>  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a:t>
            </a:r>
            <a:r>
              <a:rPr lang="en-US" sz="1800" dirty="0">
                <a:solidFill>
                  <a:srgbClr val="000000"/>
                </a:solidFill>
                <a:cs typeface="Arial" charset="0"/>
              </a:rPr>
              <a:t>x</a:t>
            </a:r>
            <a:r>
              <a:rPr lang="en-US" sz="1800" dirty="0">
                <a:solidFill>
                  <a:srgbClr val="000000"/>
                </a:solidFill>
                <a:cs typeface="Times New Roman" pitchFamily="18" charset="0"/>
              </a:rPr>
              <a:t> 100 </a:t>
            </a:r>
            <a:r>
              <a:rPr lang="en-US" sz="1800" dirty="0">
                <a:solidFill>
                  <a:srgbClr val="000000"/>
                </a:solidFill>
                <a:cs typeface="Arial" charset="0"/>
              </a:rPr>
              <a:t>x</a:t>
            </a:r>
            <a:r>
              <a:rPr lang="en-US" sz="1800" dirty="0">
                <a:solidFill>
                  <a:srgbClr val="000000"/>
                </a:solidFill>
                <a:cs typeface="Times New Roman" pitchFamily="18" charset="0"/>
              </a:rPr>
              <a:t> 14 = $25,200. </a:t>
            </a:r>
          </a:p>
          <a:p>
            <a:pPr>
              <a:lnSpc>
                <a:spcPct val="120000"/>
              </a:lnSpc>
              <a:spcBef>
                <a:spcPts val="0"/>
              </a:spcBef>
              <a:buNone/>
            </a:pPr>
            <a:r>
              <a:rPr lang="en-US" sz="1800" dirty="0">
                <a:solidFill>
                  <a:srgbClr val="000000"/>
                </a:solidFill>
                <a:cs typeface="Times New Roman" pitchFamily="18" charset="0"/>
              </a:rPr>
              <a:t>	</a:t>
            </a:r>
            <a:endParaRPr lang="en-US" sz="1800" dirty="0" smtClean="0">
              <a:solidFill>
                <a:srgbClr val="000000"/>
              </a:solidFill>
              <a:cs typeface="Times New Roman" pitchFamily="18" charset="0"/>
            </a:endParaRPr>
          </a:p>
          <a:p>
            <a:pPr>
              <a:lnSpc>
                <a:spcPct val="120000"/>
              </a:lnSpc>
              <a:spcBef>
                <a:spcPts val="0"/>
              </a:spcBef>
              <a:buNone/>
            </a:pPr>
            <a:r>
              <a:rPr lang="en-US" sz="1800" dirty="0">
                <a:solidFill>
                  <a:srgbClr val="000000"/>
                </a:solidFill>
                <a:cs typeface="Times New Roman" pitchFamily="18" charset="0"/>
              </a:rPr>
              <a:t>	</a:t>
            </a:r>
            <a:r>
              <a:rPr lang="en-US" sz="1800" b="1" i="1" dirty="0" smtClean="0">
                <a:solidFill>
                  <a:srgbClr val="000000"/>
                </a:solidFill>
                <a:cs typeface="Times New Roman" pitchFamily="18" charset="0"/>
              </a:rPr>
              <a:t>Risk </a:t>
            </a:r>
            <a:r>
              <a:rPr lang="en-US" sz="1800" b="1" i="1" dirty="0">
                <a:solidFill>
                  <a:srgbClr val="000000"/>
                </a:solidFill>
                <a:cs typeface="Times New Roman" pitchFamily="18" charset="0"/>
              </a:rPr>
              <a:t>exposure</a:t>
            </a:r>
            <a:r>
              <a:rPr lang="en-US" sz="1800" i="1" dirty="0">
                <a:solidFill>
                  <a:srgbClr val="000000"/>
                </a:solidFill>
                <a:cs typeface="Times New Roman" pitchFamily="18" charset="0"/>
              </a:rPr>
              <a:t>.</a:t>
            </a:r>
            <a:r>
              <a:rPr lang="en-US" sz="1800" dirty="0">
                <a:solidFill>
                  <a:srgbClr val="000000"/>
                </a:solidFill>
                <a:cs typeface="Times New Roman" pitchFamily="18" charset="0"/>
              </a:rPr>
              <a:t>  </a:t>
            </a:r>
            <a:r>
              <a:rPr lang="en-US" sz="1800" i="1" dirty="0">
                <a:solidFill>
                  <a:srgbClr val="000000"/>
                </a:solidFill>
                <a:cs typeface="Times New Roman" pitchFamily="18" charset="0"/>
              </a:rPr>
              <a:t>RE </a:t>
            </a:r>
            <a:r>
              <a:rPr lang="en-US" sz="1800" dirty="0">
                <a:solidFill>
                  <a:srgbClr val="000000"/>
                </a:solidFill>
                <a:cs typeface="Times New Roman" pitchFamily="18" charset="0"/>
              </a:rPr>
              <a:t>= 0.80 </a:t>
            </a:r>
            <a:r>
              <a:rPr lang="en-US" sz="1800" dirty="0">
                <a:solidFill>
                  <a:srgbClr val="000000"/>
                </a:solidFill>
                <a:cs typeface="Arial" charset="0"/>
              </a:rPr>
              <a:t>x</a:t>
            </a:r>
            <a:r>
              <a:rPr lang="en-US" sz="1800" dirty="0">
                <a:solidFill>
                  <a:srgbClr val="000000"/>
                </a:solidFill>
                <a:cs typeface="Times New Roman" pitchFamily="18" charset="0"/>
              </a:rPr>
              <a:t> 25,200 ~ $20,200.</a:t>
            </a:r>
            <a:endParaRPr lang="en-US" sz="1800" dirty="0"/>
          </a:p>
          <a:p>
            <a:pPr marL="0" indent="0">
              <a:lnSpc>
                <a:spcPct val="120000"/>
              </a:lnSpc>
              <a:spcBef>
                <a:spcPts val="0"/>
              </a:spcBef>
              <a:buNone/>
            </a:pPr>
            <a:endParaRPr lang="en-US" sz="1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14</a:t>
            </a:fld>
            <a:endParaRPr lang="en-US" dirty="0"/>
          </a:p>
        </p:txBody>
      </p:sp>
    </p:spTree>
    <p:extLst>
      <p:ext uri="{BB962C8B-B14F-4D97-AF65-F5344CB8AC3E}">
        <p14:creationId xmlns:p14="http://schemas.microsoft.com/office/powerpoint/2010/main" val="37903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t>Risk Assessment</a:t>
            </a:r>
          </a:p>
        </p:txBody>
      </p:sp>
      <p:sp>
        <p:nvSpPr>
          <p:cNvPr id="3" name="Content Placeholder 2"/>
          <p:cNvSpPr>
            <a:spLocks noGrp="1"/>
          </p:cNvSpPr>
          <p:nvPr>
            <p:ph idx="1"/>
          </p:nvPr>
        </p:nvSpPr>
        <p:spPr>
          <a:xfrm>
            <a:off x="152400" y="1371600"/>
            <a:ext cx="4267200" cy="4754563"/>
          </a:xfrm>
        </p:spPr>
        <p:txBody>
          <a:bodyPr>
            <a:normAutofit fontScale="77500" lnSpcReduction="20000"/>
          </a:bodyPr>
          <a:lstStyle/>
          <a:p>
            <a:pPr>
              <a:lnSpc>
                <a:spcPct val="120000"/>
              </a:lnSpc>
            </a:pPr>
            <a:r>
              <a:rPr lang="en-US" dirty="0">
                <a:solidFill>
                  <a:srgbClr val="000000"/>
                </a:solidFill>
              </a:rPr>
              <a:t>For assessment to be useful, a </a:t>
            </a:r>
            <a:r>
              <a:rPr lang="en-US" b="1" i="1" dirty="0">
                <a:solidFill>
                  <a:srgbClr val="000000"/>
                </a:solidFill>
              </a:rPr>
              <a:t>risk referent level</a:t>
            </a:r>
            <a:r>
              <a:rPr lang="en-US" b="1" dirty="0">
                <a:solidFill>
                  <a:srgbClr val="000000"/>
                </a:solidFill>
              </a:rPr>
              <a:t> </a:t>
            </a:r>
            <a:r>
              <a:rPr lang="en-US" dirty="0">
                <a:solidFill>
                  <a:srgbClr val="000000"/>
                </a:solidFill>
              </a:rPr>
              <a:t>must be defined.</a:t>
            </a:r>
          </a:p>
          <a:p>
            <a:pPr>
              <a:lnSpc>
                <a:spcPct val="120000"/>
              </a:lnSpc>
            </a:pPr>
            <a:r>
              <a:rPr lang="en-US" dirty="0">
                <a:solidFill>
                  <a:srgbClr val="000000"/>
                </a:solidFill>
              </a:rPr>
              <a:t>In the context of software risk analysis, a risk referent level has a single point, called the </a:t>
            </a:r>
            <a:r>
              <a:rPr lang="en-US" i="1" dirty="0">
                <a:solidFill>
                  <a:srgbClr val="C00000"/>
                </a:solidFill>
              </a:rPr>
              <a:t>referent point </a:t>
            </a:r>
            <a:r>
              <a:rPr lang="en-US" dirty="0">
                <a:solidFill>
                  <a:srgbClr val="000000"/>
                </a:solidFill>
              </a:rPr>
              <a:t>or </a:t>
            </a:r>
            <a:r>
              <a:rPr lang="en-US" i="1" dirty="0">
                <a:solidFill>
                  <a:srgbClr val="C00000"/>
                </a:solidFill>
              </a:rPr>
              <a:t>break point</a:t>
            </a:r>
            <a:r>
              <a:rPr lang="en-US" i="1" dirty="0">
                <a:solidFill>
                  <a:srgbClr val="000000"/>
                </a:solidFill>
              </a:rPr>
              <a:t>, </a:t>
            </a:r>
            <a:r>
              <a:rPr lang="en-US" dirty="0">
                <a:solidFill>
                  <a:srgbClr val="000000"/>
                </a:solidFill>
              </a:rPr>
              <a:t>at which the </a:t>
            </a:r>
            <a:r>
              <a:rPr lang="en-US" b="1" dirty="0">
                <a:solidFill>
                  <a:srgbClr val="0000FF"/>
                </a:solidFill>
              </a:rPr>
              <a:t>decision</a:t>
            </a:r>
            <a:r>
              <a:rPr lang="en-US" dirty="0">
                <a:solidFill>
                  <a:srgbClr val="0000FF"/>
                </a:solidFill>
              </a:rPr>
              <a:t> to </a:t>
            </a:r>
            <a:r>
              <a:rPr lang="en-US" b="1" dirty="0">
                <a:solidFill>
                  <a:srgbClr val="0000FF"/>
                </a:solidFill>
              </a:rPr>
              <a:t>proceed</a:t>
            </a:r>
            <a:r>
              <a:rPr lang="en-US" dirty="0">
                <a:solidFill>
                  <a:srgbClr val="0000FF"/>
                </a:solidFill>
              </a:rPr>
              <a:t> with the project or </a:t>
            </a:r>
            <a:r>
              <a:rPr lang="en-US" b="1" dirty="0">
                <a:solidFill>
                  <a:srgbClr val="0000FF"/>
                </a:solidFill>
              </a:rPr>
              <a:t>terminate</a:t>
            </a:r>
            <a:r>
              <a:rPr lang="en-US" dirty="0">
                <a:solidFill>
                  <a:srgbClr val="0000FF"/>
                </a:solidFill>
              </a:rPr>
              <a:t> it </a:t>
            </a:r>
            <a:r>
              <a:rPr lang="en-US" dirty="0">
                <a:solidFill>
                  <a:srgbClr val="000000"/>
                </a:solidFill>
              </a:rPr>
              <a:t>(problems are just too </a:t>
            </a:r>
            <a:r>
              <a:rPr lang="en-US" dirty="0" smtClean="0">
                <a:solidFill>
                  <a:srgbClr val="000000"/>
                </a:solidFill>
              </a:rPr>
              <a:t>great) are </a:t>
            </a:r>
            <a:r>
              <a:rPr lang="en-US" dirty="0">
                <a:solidFill>
                  <a:srgbClr val="000000"/>
                </a:solidFill>
              </a:rPr>
              <a:t>equally weighted</a:t>
            </a:r>
            <a:r>
              <a:rPr lang="en-US" dirty="0" smtClean="0">
                <a:solidFill>
                  <a:srgbClr val="000000"/>
                </a:solidFill>
              </a:rPr>
              <a:t>.</a:t>
            </a: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15</a:t>
            </a:fld>
            <a:endParaRPr lang="en-US" dirty="0"/>
          </a:p>
        </p:txBody>
      </p:sp>
      <p:pic>
        <p:nvPicPr>
          <p:cNvPr id="6" name="Content Placeholder 3"/>
          <p:cNvPicPr>
            <a:picLocks noChangeAspect="1" noChangeArrowheads="1"/>
          </p:cNvPicPr>
          <p:nvPr/>
        </p:nvPicPr>
        <p:blipFill>
          <a:blip r:embed="rId2" cstate="print"/>
          <a:srcRect/>
          <a:stretch>
            <a:fillRect/>
          </a:stretch>
        </p:blipFill>
        <p:spPr>
          <a:xfrm>
            <a:off x="4648200" y="1600200"/>
            <a:ext cx="4267200" cy="4525963"/>
          </a:xfrm>
          <a:prstGeom prst="rect">
            <a:avLst/>
          </a:prstGeom>
        </p:spPr>
      </p:pic>
    </p:spTree>
    <p:extLst>
      <p:ext uri="{BB962C8B-B14F-4D97-AF65-F5344CB8AC3E}">
        <p14:creationId xmlns:p14="http://schemas.microsoft.com/office/powerpoint/2010/main" val="410116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Risk </a:t>
            </a:r>
            <a:r>
              <a:rPr lang="en-US" sz="4000" b="1" dirty="0" smtClean="0"/>
              <a:t>Assessment (cont.)</a:t>
            </a:r>
            <a:endParaRPr lang="en-US" sz="4000" b="1" dirty="0"/>
          </a:p>
        </p:txBody>
      </p:sp>
      <p:sp>
        <p:nvSpPr>
          <p:cNvPr id="3" name="Content Placeholder 2"/>
          <p:cNvSpPr>
            <a:spLocks noGrp="1"/>
          </p:cNvSpPr>
          <p:nvPr>
            <p:ph idx="1"/>
          </p:nvPr>
        </p:nvSpPr>
        <p:spPr>
          <a:xfrm>
            <a:off x="457200" y="1295400"/>
            <a:ext cx="8229600" cy="5181600"/>
          </a:xfrm>
        </p:spPr>
        <p:txBody>
          <a:bodyPr>
            <a:noAutofit/>
          </a:bodyPr>
          <a:lstStyle/>
          <a:p>
            <a:pPr marL="457200" indent="-457200">
              <a:lnSpc>
                <a:spcPct val="80000"/>
              </a:lnSpc>
              <a:spcBef>
                <a:spcPts val="600"/>
              </a:spcBef>
              <a:buNone/>
            </a:pPr>
            <a:r>
              <a:rPr lang="en-US" sz="2400" dirty="0" smtClean="0">
                <a:solidFill>
                  <a:srgbClr val="000000"/>
                </a:solidFill>
                <a:cs typeface="Times New Roman" pitchFamily="18" charset="0"/>
              </a:rPr>
              <a:t>In </a:t>
            </a:r>
            <a:r>
              <a:rPr lang="en-US" sz="2400" dirty="0">
                <a:solidFill>
                  <a:srgbClr val="000000"/>
                </a:solidFill>
                <a:cs typeface="Times New Roman" pitchFamily="18" charset="0"/>
              </a:rPr>
              <a:t>reality, the referent level can rarely be represented as a </a:t>
            </a:r>
            <a:endParaRPr lang="en-US" sz="2400" dirty="0" smtClean="0">
              <a:solidFill>
                <a:srgbClr val="000000"/>
              </a:solidFill>
              <a:cs typeface="Times New Roman" pitchFamily="18" charset="0"/>
            </a:endParaRPr>
          </a:p>
          <a:p>
            <a:pPr marL="457200" indent="-457200">
              <a:lnSpc>
                <a:spcPct val="80000"/>
              </a:lnSpc>
              <a:spcBef>
                <a:spcPts val="600"/>
              </a:spcBef>
              <a:buNone/>
            </a:pPr>
            <a:r>
              <a:rPr lang="en-US" sz="2400" dirty="0" smtClean="0">
                <a:solidFill>
                  <a:srgbClr val="000000"/>
                </a:solidFill>
                <a:cs typeface="Times New Roman" pitchFamily="18" charset="0"/>
              </a:rPr>
              <a:t>smooth </a:t>
            </a:r>
            <a:r>
              <a:rPr lang="en-US" sz="2400" dirty="0">
                <a:solidFill>
                  <a:srgbClr val="000000"/>
                </a:solidFill>
                <a:cs typeface="Times New Roman" pitchFamily="18" charset="0"/>
              </a:rPr>
              <a:t>line on a graph. In most </a:t>
            </a:r>
            <a:r>
              <a:rPr lang="en-US" sz="2400" dirty="0" smtClean="0">
                <a:solidFill>
                  <a:srgbClr val="000000"/>
                </a:solidFill>
                <a:cs typeface="Times New Roman" pitchFamily="18" charset="0"/>
              </a:rPr>
              <a:t>cases, it </a:t>
            </a:r>
            <a:r>
              <a:rPr lang="en-US" sz="2400" dirty="0">
                <a:solidFill>
                  <a:srgbClr val="000000"/>
                </a:solidFill>
                <a:cs typeface="Times New Roman" pitchFamily="18" charset="0"/>
              </a:rPr>
              <a:t>is a region in which </a:t>
            </a:r>
            <a:endParaRPr lang="en-US" sz="2400" dirty="0" smtClean="0">
              <a:solidFill>
                <a:srgbClr val="000000"/>
              </a:solidFill>
              <a:cs typeface="Times New Roman" pitchFamily="18" charset="0"/>
            </a:endParaRPr>
          </a:p>
          <a:p>
            <a:pPr marL="457200" indent="-457200">
              <a:lnSpc>
                <a:spcPct val="80000"/>
              </a:lnSpc>
              <a:spcBef>
                <a:spcPts val="600"/>
              </a:spcBef>
              <a:buNone/>
            </a:pPr>
            <a:r>
              <a:rPr lang="en-US" sz="2400" dirty="0" smtClean="0">
                <a:solidFill>
                  <a:srgbClr val="000000"/>
                </a:solidFill>
                <a:cs typeface="Times New Roman" pitchFamily="18" charset="0"/>
              </a:rPr>
              <a:t>there </a:t>
            </a:r>
            <a:r>
              <a:rPr lang="en-US" sz="2400" dirty="0">
                <a:solidFill>
                  <a:srgbClr val="000000"/>
                </a:solidFill>
                <a:cs typeface="Times New Roman" pitchFamily="18" charset="0"/>
              </a:rPr>
              <a:t>are areas of uncertainty; that is, attempting to predict a </a:t>
            </a:r>
            <a:endParaRPr lang="en-US" sz="2400" dirty="0" smtClean="0">
              <a:solidFill>
                <a:srgbClr val="000000"/>
              </a:solidFill>
              <a:cs typeface="Times New Roman" pitchFamily="18" charset="0"/>
            </a:endParaRPr>
          </a:p>
          <a:p>
            <a:pPr marL="457200" indent="-457200">
              <a:lnSpc>
                <a:spcPct val="80000"/>
              </a:lnSpc>
              <a:spcBef>
                <a:spcPts val="600"/>
              </a:spcBef>
              <a:buNone/>
            </a:pPr>
            <a:r>
              <a:rPr lang="en-US" sz="2400" dirty="0" smtClean="0">
                <a:solidFill>
                  <a:srgbClr val="000000"/>
                </a:solidFill>
                <a:cs typeface="Times New Roman" pitchFamily="18" charset="0"/>
              </a:rPr>
              <a:t>management </a:t>
            </a:r>
            <a:r>
              <a:rPr lang="en-US" sz="2400" dirty="0">
                <a:solidFill>
                  <a:srgbClr val="000000"/>
                </a:solidFill>
                <a:cs typeface="Times New Roman" pitchFamily="18" charset="0"/>
              </a:rPr>
              <a:t>decision based on the combination of referent </a:t>
            </a:r>
            <a:endParaRPr lang="en-US" sz="2400" dirty="0" smtClean="0">
              <a:solidFill>
                <a:srgbClr val="000000"/>
              </a:solidFill>
              <a:cs typeface="Times New Roman" pitchFamily="18" charset="0"/>
            </a:endParaRPr>
          </a:p>
          <a:p>
            <a:pPr marL="457200" indent="-457200">
              <a:lnSpc>
                <a:spcPct val="80000"/>
              </a:lnSpc>
              <a:spcBef>
                <a:spcPts val="600"/>
              </a:spcBef>
              <a:buNone/>
            </a:pPr>
            <a:r>
              <a:rPr lang="en-US" sz="2400" dirty="0" smtClean="0">
                <a:solidFill>
                  <a:srgbClr val="000000"/>
                </a:solidFill>
                <a:cs typeface="Times New Roman" pitchFamily="18" charset="0"/>
              </a:rPr>
              <a:t>values </a:t>
            </a:r>
            <a:r>
              <a:rPr lang="en-US" sz="2400" dirty="0">
                <a:solidFill>
                  <a:srgbClr val="000000"/>
                </a:solidFill>
                <a:cs typeface="Times New Roman" pitchFamily="18" charset="0"/>
              </a:rPr>
              <a:t>is often impossible. Therefore, </a:t>
            </a:r>
            <a:r>
              <a:rPr lang="en-US" sz="2400" dirty="0">
                <a:solidFill>
                  <a:srgbClr val="0000FF"/>
                </a:solidFill>
                <a:cs typeface="Times New Roman" pitchFamily="18" charset="0"/>
              </a:rPr>
              <a:t>during risk assessment, we </a:t>
            </a:r>
            <a:endParaRPr lang="en-US" sz="2400" dirty="0" smtClean="0">
              <a:solidFill>
                <a:srgbClr val="0000FF"/>
              </a:solidFill>
              <a:cs typeface="Times New Roman" pitchFamily="18" charset="0"/>
            </a:endParaRPr>
          </a:p>
          <a:p>
            <a:pPr marL="457200" indent="-457200">
              <a:lnSpc>
                <a:spcPct val="80000"/>
              </a:lnSpc>
              <a:spcBef>
                <a:spcPts val="600"/>
              </a:spcBef>
              <a:buNone/>
            </a:pPr>
            <a:r>
              <a:rPr lang="en-US" sz="2400" dirty="0" smtClean="0">
                <a:solidFill>
                  <a:srgbClr val="0000FF"/>
                </a:solidFill>
                <a:cs typeface="Times New Roman" pitchFamily="18" charset="0"/>
              </a:rPr>
              <a:t>perform </a:t>
            </a:r>
            <a:r>
              <a:rPr lang="en-US" sz="2400" dirty="0">
                <a:solidFill>
                  <a:srgbClr val="0000FF"/>
                </a:solidFill>
                <a:cs typeface="Times New Roman" pitchFamily="18" charset="0"/>
              </a:rPr>
              <a:t>the following steps:</a:t>
            </a:r>
          </a:p>
          <a:p>
            <a:pPr marL="800100" lvl="1">
              <a:lnSpc>
                <a:spcPct val="100000"/>
              </a:lnSpc>
              <a:spcBef>
                <a:spcPts val="600"/>
              </a:spcBef>
              <a:buFontTx/>
              <a:buAutoNum type="arabicPeriod"/>
            </a:pPr>
            <a:r>
              <a:rPr lang="en-US" sz="2000" dirty="0"/>
              <a:t>Define the risk referent levels for the project. </a:t>
            </a:r>
          </a:p>
          <a:p>
            <a:pPr marL="800100" lvl="1">
              <a:lnSpc>
                <a:spcPct val="100000"/>
              </a:lnSpc>
              <a:spcBef>
                <a:spcPts val="600"/>
              </a:spcBef>
              <a:buFontTx/>
              <a:buAutoNum type="arabicPeriod"/>
            </a:pPr>
            <a:r>
              <a:rPr lang="en-US" sz="2000" dirty="0"/>
              <a:t>Attempt to develop a relationship between each (</a:t>
            </a:r>
            <a:r>
              <a:rPr lang="en-US" sz="2000" i="1" dirty="0" err="1"/>
              <a:t>r</a:t>
            </a:r>
            <a:r>
              <a:rPr lang="en-US" sz="2000" i="1" baseline="-30000" dirty="0" err="1"/>
              <a:t>i</a:t>
            </a:r>
            <a:r>
              <a:rPr lang="en-US" sz="2000" i="1" dirty="0"/>
              <a:t>, l</a:t>
            </a:r>
            <a:r>
              <a:rPr lang="en-US" sz="2000" i="1" baseline="-30000" dirty="0"/>
              <a:t>i</a:t>
            </a:r>
            <a:r>
              <a:rPr lang="en-US" sz="2000" i="1" dirty="0"/>
              <a:t>, x</a:t>
            </a:r>
            <a:r>
              <a:rPr lang="en-US" sz="2000" i="1" baseline="-30000" dirty="0"/>
              <a:t>i</a:t>
            </a:r>
            <a:r>
              <a:rPr lang="en-US" sz="2000" dirty="0"/>
              <a:t>) and each of the referent levels. (</a:t>
            </a:r>
            <a:r>
              <a:rPr lang="en-US" sz="2000" i="1" dirty="0"/>
              <a:t>where </a:t>
            </a:r>
            <a:r>
              <a:rPr lang="en-US" sz="2000" i="1" dirty="0" err="1"/>
              <a:t>r</a:t>
            </a:r>
            <a:r>
              <a:rPr lang="en-US" sz="2000" i="1" baseline="-25000" dirty="0" err="1"/>
              <a:t>i</a:t>
            </a:r>
            <a:r>
              <a:rPr lang="en-US" sz="2000" i="1" dirty="0"/>
              <a:t> = </a:t>
            </a:r>
            <a:r>
              <a:rPr lang="en-US" sz="2000" b="1" i="1" dirty="0"/>
              <a:t>risk</a:t>
            </a:r>
            <a:r>
              <a:rPr lang="en-US" sz="2000" i="1" dirty="0"/>
              <a:t>, l</a:t>
            </a:r>
            <a:r>
              <a:rPr lang="en-US" sz="2000" i="1" baseline="-25000" dirty="0"/>
              <a:t>i</a:t>
            </a:r>
            <a:r>
              <a:rPr lang="en-US" sz="2000" i="1" dirty="0"/>
              <a:t> = </a:t>
            </a:r>
            <a:r>
              <a:rPr lang="en-US" sz="2000" b="1" i="1" dirty="0"/>
              <a:t>probability</a:t>
            </a:r>
            <a:r>
              <a:rPr lang="en-US" sz="2000" i="1" dirty="0"/>
              <a:t> of the risk, and </a:t>
            </a:r>
            <a:endParaRPr lang="en-US" sz="2000" i="1" dirty="0" smtClean="0"/>
          </a:p>
          <a:p>
            <a:pPr marL="514350" lvl="1" indent="0">
              <a:lnSpc>
                <a:spcPct val="100000"/>
              </a:lnSpc>
              <a:spcBef>
                <a:spcPts val="600"/>
              </a:spcBef>
              <a:buNone/>
            </a:pPr>
            <a:r>
              <a:rPr lang="en-US" sz="2000" i="1" dirty="0" smtClean="0"/>
              <a:t>     x</a:t>
            </a:r>
            <a:r>
              <a:rPr lang="en-US" sz="2000" i="1" baseline="-25000" dirty="0" smtClean="0"/>
              <a:t>i</a:t>
            </a:r>
            <a:r>
              <a:rPr lang="en-US" sz="2000" i="1" dirty="0" smtClean="0"/>
              <a:t> </a:t>
            </a:r>
            <a:r>
              <a:rPr lang="en-US" sz="2000" i="1" dirty="0"/>
              <a:t>= </a:t>
            </a:r>
            <a:r>
              <a:rPr lang="en-US" sz="2000" b="1" i="1" dirty="0"/>
              <a:t>impact</a:t>
            </a:r>
            <a:r>
              <a:rPr lang="en-US" sz="2000" i="1" dirty="0"/>
              <a:t> of the risk)</a:t>
            </a:r>
          </a:p>
          <a:p>
            <a:pPr marL="800100" lvl="1">
              <a:lnSpc>
                <a:spcPct val="100000"/>
              </a:lnSpc>
              <a:spcBef>
                <a:spcPts val="600"/>
              </a:spcBef>
              <a:buFontTx/>
              <a:buAutoNum type="arabicPeriod"/>
            </a:pPr>
            <a:r>
              <a:rPr lang="en-US" sz="2000" dirty="0"/>
              <a:t>Predict the set of referent points that define a region of termination, bounded by a curve or areas of uncertainty. </a:t>
            </a:r>
          </a:p>
          <a:p>
            <a:pPr marL="800100" lvl="1">
              <a:lnSpc>
                <a:spcPct val="100000"/>
              </a:lnSpc>
              <a:spcBef>
                <a:spcPts val="600"/>
              </a:spcBef>
              <a:buFontTx/>
              <a:buAutoNum type="arabicPeriod"/>
            </a:pPr>
            <a:r>
              <a:rPr lang="en-US" sz="2000" dirty="0"/>
              <a:t>Try to predict how compound combinations of risks will affect a referent level. </a:t>
            </a:r>
          </a:p>
        </p:txBody>
      </p:sp>
      <p:sp>
        <p:nvSpPr>
          <p:cNvPr id="4" name="Slide Number Placeholder 3"/>
          <p:cNvSpPr>
            <a:spLocks noGrp="1"/>
          </p:cNvSpPr>
          <p:nvPr>
            <p:ph type="sldNum" sz="quarter" idx="12"/>
          </p:nvPr>
        </p:nvSpPr>
        <p:spPr/>
        <p:txBody>
          <a:bodyPr/>
          <a:lstStyle/>
          <a:p>
            <a:fld id="{7DBECBBC-B5FD-4F11-9AC2-5AED2BF7CA3D}" type="slidenum">
              <a:rPr lang="en-US" smtClean="0"/>
              <a:pPr/>
              <a:t>16</a:t>
            </a:fld>
            <a:endParaRPr lang="en-US" dirty="0"/>
          </a:p>
        </p:txBody>
      </p:sp>
    </p:spTree>
    <p:extLst>
      <p:ext uri="{BB962C8B-B14F-4D97-AF65-F5344CB8AC3E}">
        <p14:creationId xmlns:p14="http://schemas.microsoft.com/office/powerpoint/2010/main" val="350004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effectLst/>
              </a:rPr>
              <a:t>Risk Decision Tree</a:t>
            </a:r>
            <a:endParaRPr lang="en-US" sz="4000" b="1"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lnSpc>
                <a:spcPct val="120000"/>
              </a:lnSpc>
              <a:spcBef>
                <a:spcPts val="600"/>
              </a:spcBef>
            </a:pPr>
            <a:r>
              <a:rPr lang="en-US" dirty="0"/>
              <a:t>A technique that can be used to visualize the risks of alternatives is to build a risk decision tree. </a:t>
            </a:r>
          </a:p>
          <a:p>
            <a:pPr>
              <a:lnSpc>
                <a:spcPct val="120000"/>
              </a:lnSpc>
              <a:spcBef>
                <a:spcPts val="600"/>
              </a:spcBef>
            </a:pPr>
            <a:r>
              <a:rPr lang="en-US" dirty="0"/>
              <a:t>The </a:t>
            </a:r>
            <a:r>
              <a:rPr lang="en-US" dirty="0">
                <a:solidFill>
                  <a:srgbClr val="C00000"/>
                </a:solidFill>
              </a:rPr>
              <a:t>top-level branch </a:t>
            </a:r>
            <a:r>
              <a:rPr lang="en-US" dirty="0"/>
              <a:t>splits based on the </a:t>
            </a:r>
            <a:r>
              <a:rPr lang="en-US" dirty="0">
                <a:solidFill>
                  <a:srgbClr val="C00000"/>
                </a:solidFill>
              </a:rPr>
              <a:t>alternatives</a:t>
            </a:r>
            <a:r>
              <a:rPr lang="en-US" dirty="0"/>
              <a:t> available. The </a:t>
            </a:r>
            <a:r>
              <a:rPr lang="en-US" dirty="0">
                <a:solidFill>
                  <a:srgbClr val="0000FF"/>
                </a:solidFill>
              </a:rPr>
              <a:t>next split </a:t>
            </a:r>
            <a:r>
              <a:rPr lang="en-US" dirty="0"/>
              <a:t>is based on the </a:t>
            </a:r>
            <a:r>
              <a:rPr lang="en-US" dirty="0">
                <a:solidFill>
                  <a:srgbClr val="0000FF"/>
                </a:solidFill>
              </a:rPr>
              <a:t>probabilities</a:t>
            </a:r>
            <a:r>
              <a:rPr lang="en-US" dirty="0"/>
              <a:t> of events happening.  Each </a:t>
            </a:r>
            <a:r>
              <a:rPr lang="en-US" b="1" dirty="0">
                <a:solidFill>
                  <a:srgbClr val="FF0000"/>
                </a:solidFill>
              </a:rPr>
              <a:t>leaf node </a:t>
            </a:r>
            <a:r>
              <a:rPr lang="en-US" dirty="0"/>
              <a:t>has the </a:t>
            </a:r>
            <a:r>
              <a:rPr lang="en-US" b="1" dirty="0">
                <a:solidFill>
                  <a:srgbClr val="FF0000"/>
                </a:solidFill>
              </a:rPr>
              <a:t>risk</a:t>
            </a:r>
            <a:r>
              <a:rPr lang="en-US" dirty="0">
                <a:solidFill>
                  <a:srgbClr val="FF0000"/>
                </a:solidFill>
              </a:rPr>
              <a:t> </a:t>
            </a:r>
            <a:r>
              <a:rPr lang="en-US" b="1" dirty="0">
                <a:solidFill>
                  <a:srgbClr val="FF0000"/>
                </a:solidFill>
              </a:rPr>
              <a:t>exposure</a:t>
            </a:r>
            <a:r>
              <a:rPr lang="en-US" dirty="0">
                <a:solidFill>
                  <a:srgbClr val="FF0000"/>
                </a:solidFill>
              </a:rPr>
              <a:t> </a:t>
            </a:r>
            <a:r>
              <a:rPr lang="en-US" dirty="0"/>
              <a:t>for that event.  The sum of risks exposure for all leafs under a top-level split gives the </a:t>
            </a:r>
            <a:r>
              <a:rPr lang="en-US" b="1" dirty="0"/>
              <a:t>total risk exposure</a:t>
            </a:r>
            <a:r>
              <a:rPr lang="en-US" dirty="0"/>
              <a:t> for that choice.</a:t>
            </a:r>
          </a:p>
          <a:p>
            <a:pPr>
              <a:lnSpc>
                <a:spcPct val="120000"/>
              </a:lnSpc>
              <a:spcBef>
                <a:spcPts val="600"/>
              </a:spcBef>
              <a:buFont typeface="Wingdings" pitchFamily="2" charset="2"/>
              <a:buChar char="§"/>
            </a:pPr>
            <a:r>
              <a:rPr lang="en-US" b="1" u="sng" dirty="0"/>
              <a:t>Example</a:t>
            </a:r>
            <a:r>
              <a:rPr lang="en-US" dirty="0"/>
              <a:t> – A friend offers to play one of two betting games with you.  </a:t>
            </a:r>
            <a:r>
              <a:rPr lang="en-US" b="1" dirty="0"/>
              <a:t>Game A </a:t>
            </a:r>
            <a:r>
              <a:rPr lang="en-US" dirty="0"/>
              <a:t>is that you toss a coin twice. He pays you $10 if you get two heads. You pay him $2 for each tail you toss.  </a:t>
            </a:r>
            <a:r>
              <a:rPr lang="en-US" b="1" dirty="0"/>
              <a:t>Game B </a:t>
            </a:r>
            <a:r>
              <a:rPr lang="en-US" dirty="0"/>
              <a:t>is that you also toss a coin twice, but it costs you $2 to play and he pays you $10 if you get two heads.  </a:t>
            </a:r>
            <a:r>
              <a:rPr lang="en-US" dirty="0">
                <a:solidFill>
                  <a:srgbClr val="FF0000"/>
                </a:solidFill>
              </a:rPr>
              <a:t>Which game should you play</a:t>
            </a:r>
            <a:r>
              <a:rPr lang="en-US" dirty="0" smtClean="0">
                <a:solidFill>
                  <a:srgbClr val="FF0000"/>
                </a:solidFill>
              </a:rPr>
              <a:t>?</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DBECBBC-B5FD-4F11-9AC2-5AED2BF7CA3D}" type="slidenum">
              <a:rPr lang="en-US" smtClean="0"/>
              <a:pPr/>
              <a:t>17</a:t>
            </a:fld>
            <a:endParaRPr lang="en-US" dirty="0"/>
          </a:p>
        </p:txBody>
      </p:sp>
    </p:spTree>
    <p:extLst>
      <p:ext uri="{BB962C8B-B14F-4D97-AF65-F5344CB8AC3E}">
        <p14:creationId xmlns:p14="http://schemas.microsoft.com/office/powerpoint/2010/main" val="212628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0" dirty="0">
                <a:effectLst/>
              </a:rPr>
              <a:t>Risk Decision </a:t>
            </a:r>
            <a:r>
              <a:rPr lang="en-US" sz="4000" b="0" dirty="0" smtClean="0">
                <a:effectLst/>
              </a:rPr>
              <a:t>Tree (cont.)</a:t>
            </a:r>
            <a:endParaRPr lang="en-US" sz="4000"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a:t>The risk decision tree is shown below.  Both games total to $0.50.  Thus, </a:t>
            </a:r>
            <a:r>
              <a:rPr lang="en-US" sz="2400" dirty="0">
                <a:solidFill>
                  <a:srgbClr val="0000FF"/>
                </a:solidFill>
              </a:rPr>
              <a:t>each time you play, your average </a:t>
            </a:r>
            <a:r>
              <a:rPr lang="en-US" sz="2400" dirty="0" smtClean="0">
                <a:solidFill>
                  <a:srgbClr val="0000FF"/>
                </a:solidFill>
              </a:rPr>
              <a:t>gain </a:t>
            </a:r>
            <a:r>
              <a:rPr lang="en-US" sz="2400" dirty="0">
                <a:solidFill>
                  <a:srgbClr val="0000FF"/>
                </a:solidFill>
              </a:rPr>
              <a:t>is </a:t>
            </a:r>
            <a:r>
              <a:rPr lang="en-US" sz="2400" dirty="0" smtClean="0">
                <a:solidFill>
                  <a:srgbClr val="0000FF"/>
                </a:solidFill>
              </a:rPr>
              <a:t>50 cents</a:t>
            </a:r>
            <a:r>
              <a:rPr lang="en-US" sz="2400" dirty="0">
                <a:solidFill>
                  <a:srgbClr val="0000FF"/>
                </a:solidFill>
              </a:rPr>
              <a:t>. No matter which game you choose.</a:t>
            </a:r>
          </a:p>
          <a:p>
            <a:endParaRPr lang="en-US" sz="24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18</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762000" y="2667000"/>
            <a:ext cx="7467600" cy="3657600"/>
          </a:xfrm>
          <a:prstGeom prst="rect">
            <a:avLst/>
          </a:prstGeom>
          <a:noFill/>
          <a:ln w="12700">
            <a:noFill/>
            <a:miter lim="800000"/>
            <a:headEnd/>
            <a:tailEnd/>
          </a:ln>
          <a:effectLst/>
        </p:spPr>
      </p:pic>
      <p:sp>
        <p:nvSpPr>
          <p:cNvPr id="6" name="TextBox 5"/>
          <p:cNvSpPr txBox="1"/>
          <p:nvPr/>
        </p:nvSpPr>
        <p:spPr>
          <a:xfrm>
            <a:off x="6962218" y="5943600"/>
            <a:ext cx="429182" cy="369332"/>
          </a:xfrm>
          <a:prstGeom prst="rect">
            <a:avLst/>
          </a:prstGeom>
          <a:noFill/>
        </p:spPr>
        <p:txBody>
          <a:bodyPr wrap="square" rtlCol="0">
            <a:spAutoFit/>
          </a:bodyPr>
          <a:lstStyle/>
          <a:p>
            <a:r>
              <a:rPr lang="en-US" b="1" dirty="0" smtClean="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3803153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4000" b="1" dirty="0"/>
              <a:t>A </a:t>
            </a:r>
            <a:r>
              <a:rPr lang="en-GB" sz="4000" b="1" dirty="0" smtClean="0"/>
              <a:t>Framework </a:t>
            </a:r>
            <a:r>
              <a:rPr lang="en-GB" sz="4000" b="1" dirty="0"/>
              <a:t>for </a:t>
            </a:r>
            <a:r>
              <a:rPr lang="en-GB" sz="4000" b="1" dirty="0" smtClean="0"/>
              <a:t>Dealing </a:t>
            </a:r>
            <a:r>
              <a:rPr lang="en-GB" sz="4000" b="1" dirty="0"/>
              <a:t>with </a:t>
            </a:r>
            <a:r>
              <a:rPr lang="en-GB" sz="4000" b="1" dirty="0" smtClean="0"/>
              <a:t>Risk</a:t>
            </a:r>
            <a:endParaRPr lang="en-US" sz="4000" b="1" dirty="0"/>
          </a:p>
        </p:txBody>
      </p:sp>
      <p:sp>
        <p:nvSpPr>
          <p:cNvPr id="3" name="Content Placeholder 2"/>
          <p:cNvSpPr>
            <a:spLocks noGrp="1"/>
          </p:cNvSpPr>
          <p:nvPr>
            <p:ph idx="1"/>
          </p:nvPr>
        </p:nvSpPr>
        <p:spPr>
          <a:xfrm>
            <a:off x="457200" y="1295400"/>
            <a:ext cx="8229600" cy="4830763"/>
          </a:xfrm>
        </p:spPr>
        <p:txBody>
          <a:bodyPr/>
          <a:lstStyle/>
          <a:p>
            <a:r>
              <a:rPr lang="en-US" b="1" dirty="0" smtClean="0">
                <a:solidFill>
                  <a:srgbClr val="0000FF"/>
                </a:solidFill>
              </a:rPr>
              <a:t>Planning </a:t>
            </a:r>
            <a:r>
              <a:rPr lang="en-US" b="1" dirty="0">
                <a:solidFill>
                  <a:srgbClr val="0000FF"/>
                </a:solidFill>
              </a:rPr>
              <a:t>for risk includes </a:t>
            </a:r>
            <a:r>
              <a:rPr lang="en-US" b="1" dirty="0" smtClean="0">
                <a:solidFill>
                  <a:srgbClr val="0000FF"/>
                </a:solidFill>
              </a:rPr>
              <a:t>four steps</a:t>
            </a:r>
            <a:r>
              <a:rPr lang="en-US" b="1" dirty="0">
                <a:solidFill>
                  <a:srgbClr val="0000FF"/>
                </a:solidFill>
              </a:rPr>
              <a:t>:</a:t>
            </a:r>
          </a:p>
          <a:p>
            <a:pPr marL="971550" lvl="1" indent="-514350">
              <a:buFont typeface="+mj-lt"/>
              <a:buAutoNum type="arabicParenR"/>
            </a:pPr>
            <a:r>
              <a:rPr lang="en-US" b="1" dirty="0">
                <a:solidFill>
                  <a:srgbClr val="0000FF"/>
                </a:solidFill>
              </a:rPr>
              <a:t>Risk identification</a:t>
            </a:r>
            <a:r>
              <a:rPr lang="en-US" dirty="0">
                <a:solidFill>
                  <a:srgbClr val="0000FF"/>
                </a:solidFill>
              </a:rPr>
              <a:t> </a:t>
            </a:r>
            <a:r>
              <a:rPr lang="en-US" dirty="0"/>
              <a:t>– what risks might there be?</a:t>
            </a:r>
          </a:p>
          <a:p>
            <a:pPr marL="971550" lvl="1" indent="-514350">
              <a:buFont typeface="+mj-lt"/>
              <a:buAutoNum type="arabicParenR"/>
            </a:pPr>
            <a:r>
              <a:rPr lang="en-US" b="1" dirty="0">
                <a:solidFill>
                  <a:srgbClr val="0000FF"/>
                </a:solidFill>
              </a:rPr>
              <a:t>Risk analysis and prioritization </a:t>
            </a:r>
            <a:r>
              <a:rPr lang="en-US" dirty="0"/>
              <a:t>– which are the most serious risks?</a:t>
            </a:r>
          </a:p>
          <a:p>
            <a:pPr marL="971550" lvl="1" indent="-514350">
              <a:buFont typeface="+mj-lt"/>
              <a:buAutoNum type="arabicParenR"/>
            </a:pPr>
            <a:r>
              <a:rPr lang="en-US" b="1" dirty="0">
                <a:solidFill>
                  <a:srgbClr val="0000FF"/>
                </a:solidFill>
              </a:rPr>
              <a:t>Risk planning </a:t>
            </a:r>
            <a:r>
              <a:rPr lang="en-US" dirty="0"/>
              <a:t>– what are we going to do about them?</a:t>
            </a:r>
          </a:p>
          <a:p>
            <a:pPr marL="971550" lvl="1" indent="-514350">
              <a:buFont typeface="+mj-lt"/>
              <a:buAutoNum type="arabicParenR"/>
            </a:pPr>
            <a:r>
              <a:rPr lang="en-US" b="1" dirty="0">
                <a:solidFill>
                  <a:srgbClr val="0000FF"/>
                </a:solidFill>
              </a:rPr>
              <a:t>Risk monitoring </a:t>
            </a:r>
            <a:r>
              <a:rPr lang="en-US" dirty="0"/>
              <a:t>– what is the current state of the risk?</a:t>
            </a:r>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19</a:t>
            </a:fld>
            <a:endParaRPr lang="en-US" dirty="0"/>
          </a:p>
        </p:txBody>
      </p:sp>
    </p:spTree>
    <p:extLst>
      <p:ext uri="{BB962C8B-B14F-4D97-AF65-F5344CB8AC3E}">
        <p14:creationId xmlns:p14="http://schemas.microsoft.com/office/powerpoint/2010/main" val="299938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GB" sz="4000" dirty="0"/>
              <a:t>Some </a:t>
            </a:r>
            <a:r>
              <a:rPr lang="en-GB" sz="4000" b="1" i="1" dirty="0"/>
              <a:t>definitions</a:t>
            </a:r>
            <a:r>
              <a:rPr lang="en-GB" sz="4000" dirty="0"/>
              <a:t> of </a:t>
            </a:r>
            <a:r>
              <a:rPr lang="en-GB" sz="4000" b="1" dirty="0" smtClean="0"/>
              <a:t>Risk</a:t>
            </a:r>
            <a:endParaRPr lang="en-US" sz="4000" b="1" dirty="0"/>
          </a:p>
        </p:txBody>
      </p:sp>
      <p:sp>
        <p:nvSpPr>
          <p:cNvPr id="3" name="Content Placeholder 2"/>
          <p:cNvSpPr>
            <a:spLocks noGrp="1"/>
          </p:cNvSpPr>
          <p:nvPr>
            <p:ph idx="1"/>
          </p:nvPr>
        </p:nvSpPr>
        <p:spPr>
          <a:xfrm>
            <a:off x="457200" y="1219200"/>
            <a:ext cx="8229600" cy="5029200"/>
          </a:xfrm>
        </p:spPr>
        <p:txBody>
          <a:bodyPr>
            <a:normAutofit/>
          </a:bodyPr>
          <a:lstStyle/>
          <a:p>
            <a:r>
              <a:rPr lang="en-GB" sz="2400" i="1" dirty="0">
                <a:solidFill>
                  <a:srgbClr val="0000FF"/>
                </a:solidFill>
              </a:rPr>
              <a:t>‘</a:t>
            </a:r>
            <a:r>
              <a:rPr lang="en-GB" sz="2400" b="1" i="1" dirty="0">
                <a:solidFill>
                  <a:srgbClr val="0000FF"/>
                </a:solidFill>
              </a:rPr>
              <a:t>The chance of exposure to the adverse consequences of future events’ </a:t>
            </a:r>
            <a:r>
              <a:rPr lang="en-GB" sz="2400" i="1" dirty="0" smtClean="0"/>
              <a:t>					</a:t>
            </a:r>
            <a:r>
              <a:rPr lang="en-GB" sz="2400" dirty="0" smtClean="0"/>
              <a:t>– </a:t>
            </a:r>
            <a:r>
              <a:rPr lang="en-GB" sz="2400" b="1" dirty="0" smtClean="0">
                <a:solidFill>
                  <a:srgbClr val="FF0000"/>
                </a:solidFill>
              </a:rPr>
              <a:t>PRINCE 2 </a:t>
            </a:r>
            <a:r>
              <a:rPr lang="en-GB" sz="2400" i="1" dirty="0" smtClean="0">
                <a:solidFill>
                  <a:srgbClr val="FF0000"/>
                </a:solidFill>
              </a:rPr>
              <a:t> </a:t>
            </a:r>
            <a:endParaRPr lang="en-GB" sz="2400" dirty="0" smtClean="0">
              <a:solidFill>
                <a:srgbClr val="FF0000"/>
              </a:solidFill>
            </a:endParaRPr>
          </a:p>
          <a:p>
            <a:r>
              <a:rPr lang="en-GB" sz="2400" dirty="0" smtClean="0">
                <a:solidFill>
                  <a:srgbClr val="0000FF"/>
                </a:solidFill>
              </a:rPr>
              <a:t>‘</a:t>
            </a:r>
            <a:r>
              <a:rPr lang="en-GB" sz="2400" b="1" dirty="0" smtClean="0">
                <a:solidFill>
                  <a:srgbClr val="0000FF"/>
                </a:solidFill>
              </a:rPr>
              <a:t>An uncertain event or condition that, if it occurs, has a positive or negative effect on a project’s objectives’ </a:t>
            </a:r>
            <a:r>
              <a:rPr lang="en-GB" sz="2400" dirty="0" smtClean="0"/>
              <a:t>								– </a:t>
            </a:r>
            <a:r>
              <a:rPr lang="en-GB" sz="2400" b="1" dirty="0" smtClean="0">
                <a:solidFill>
                  <a:srgbClr val="FF0000"/>
                </a:solidFill>
              </a:rPr>
              <a:t>PM-BOK</a:t>
            </a:r>
          </a:p>
          <a:p>
            <a:r>
              <a:rPr lang="en-GB" sz="2400" dirty="0" smtClean="0"/>
              <a:t>Project plans have to be based on </a:t>
            </a:r>
            <a:r>
              <a:rPr lang="en-GB" sz="2400" i="1" dirty="0" smtClean="0"/>
              <a:t>assumptions</a:t>
            </a:r>
          </a:p>
          <a:p>
            <a:r>
              <a:rPr lang="en-GB" sz="2400" b="1" i="1" dirty="0" smtClean="0"/>
              <a:t>Risk</a:t>
            </a:r>
            <a:r>
              <a:rPr lang="en-GB" sz="2400" i="1" dirty="0" smtClean="0"/>
              <a:t> </a:t>
            </a:r>
            <a:r>
              <a:rPr lang="en-GB" sz="2400" dirty="0"/>
              <a:t>is the possibility that an assumption is </a:t>
            </a:r>
            <a:r>
              <a:rPr lang="en-GB" sz="2400" dirty="0" smtClean="0"/>
              <a:t>wrong</a:t>
            </a:r>
          </a:p>
          <a:p>
            <a:r>
              <a:rPr lang="en-GB" sz="2400" dirty="0" smtClean="0"/>
              <a:t>When </a:t>
            </a:r>
            <a:r>
              <a:rPr lang="en-GB" sz="2400" dirty="0"/>
              <a:t>the risk happens it becomes a </a:t>
            </a:r>
            <a:r>
              <a:rPr lang="en-GB" sz="2400" i="1" dirty="0"/>
              <a:t>problem</a:t>
            </a:r>
            <a:r>
              <a:rPr lang="en-GB" sz="2400" dirty="0"/>
              <a:t> or an </a:t>
            </a:r>
            <a:r>
              <a:rPr lang="en-GB" sz="2400" i="1" dirty="0" smtClean="0"/>
              <a:t>issue</a:t>
            </a:r>
          </a:p>
          <a:p>
            <a:r>
              <a:rPr lang="en-GB" sz="2400" b="1" dirty="0" smtClean="0"/>
              <a:t>Key elements of Risk</a:t>
            </a:r>
          </a:p>
          <a:p>
            <a:pPr lvl="1"/>
            <a:r>
              <a:rPr lang="en-GB" sz="2400" dirty="0" smtClean="0"/>
              <a:t>It relates to the </a:t>
            </a:r>
            <a:r>
              <a:rPr lang="en-GB" sz="2400" b="1" dirty="0" smtClean="0"/>
              <a:t>future</a:t>
            </a:r>
          </a:p>
          <a:p>
            <a:pPr lvl="1"/>
            <a:r>
              <a:rPr lang="en-GB" sz="2400" dirty="0" smtClean="0"/>
              <a:t>It involves </a:t>
            </a:r>
            <a:r>
              <a:rPr lang="en-GB" sz="2400" b="1" i="1" dirty="0" smtClean="0"/>
              <a:t>cause</a:t>
            </a:r>
            <a:r>
              <a:rPr lang="en-GB" sz="2400" dirty="0" smtClean="0"/>
              <a:t> and </a:t>
            </a:r>
            <a:r>
              <a:rPr lang="en-GB" sz="2400" b="1" i="1" dirty="0" smtClean="0"/>
              <a:t>effect </a:t>
            </a:r>
            <a:endParaRPr lang="en-GB" sz="2400" b="1" i="1" dirty="0"/>
          </a:p>
          <a:p>
            <a:endParaRPr lang="en-US" sz="24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a:t>
            </a:fld>
            <a:endParaRPr lang="en-US" dirty="0"/>
          </a:p>
        </p:txBody>
      </p:sp>
    </p:spTree>
    <p:extLst>
      <p:ext uri="{BB962C8B-B14F-4D97-AF65-F5344CB8AC3E}">
        <p14:creationId xmlns:p14="http://schemas.microsoft.com/office/powerpoint/2010/main" val="318924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4000" b="0" dirty="0"/>
              <a:t>Risk identification</a:t>
            </a:r>
            <a:endParaRPr lang="en-US" sz="4000" dirty="0"/>
          </a:p>
        </p:txBody>
      </p:sp>
      <p:sp>
        <p:nvSpPr>
          <p:cNvPr id="3" name="Content Placeholder 2"/>
          <p:cNvSpPr>
            <a:spLocks noGrp="1"/>
          </p:cNvSpPr>
          <p:nvPr>
            <p:ph idx="1"/>
          </p:nvPr>
        </p:nvSpPr>
        <p:spPr>
          <a:xfrm>
            <a:off x="457200" y="1371600"/>
            <a:ext cx="8229600" cy="4525963"/>
          </a:xfrm>
        </p:spPr>
        <p:txBody>
          <a:bodyPr/>
          <a:lstStyle/>
          <a:p>
            <a:r>
              <a:rPr lang="en-US" b="1" dirty="0"/>
              <a:t>Approaches to identifying risks include:</a:t>
            </a:r>
          </a:p>
          <a:p>
            <a:pPr lvl="1">
              <a:buFont typeface="Wingdings" pitchFamily="2" charset="2"/>
              <a:buChar char="§"/>
            </a:pPr>
            <a:r>
              <a:rPr lang="en-US" b="1" dirty="0"/>
              <a:t>Use of checklists </a:t>
            </a:r>
            <a:r>
              <a:rPr lang="en-US" dirty="0"/>
              <a:t>– usually based on the experience of past projects </a:t>
            </a:r>
            <a:r>
              <a:rPr lang="en-US" dirty="0" smtClean="0"/>
              <a:t>(see previous </a:t>
            </a:r>
            <a:r>
              <a:rPr lang="en-US" dirty="0"/>
              <a:t>slides)</a:t>
            </a:r>
          </a:p>
          <a:p>
            <a:pPr lvl="1">
              <a:buFont typeface="Wingdings" pitchFamily="2" charset="2"/>
              <a:buChar char="§"/>
            </a:pPr>
            <a:r>
              <a:rPr lang="en-US" b="1" dirty="0"/>
              <a:t>Brainstorming </a:t>
            </a:r>
            <a:r>
              <a:rPr lang="en-US" dirty="0"/>
              <a:t>– getting knowledgeable stakeholders together to pool concerns</a:t>
            </a:r>
          </a:p>
          <a:p>
            <a:pPr lvl="1">
              <a:buFont typeface="Wingdings" pitchFamily="2" charset="2"/>
              <a:buChar char="§"/>
            </a:pPr>
            <a:r>
              <a:rPr lang="en-US" b="1" dirty="0"/>
              <a:t>Causal mapping </a:t>
            </a:r>
            <a:r>
              <a:rPr lang="en-US" dirty="0"/>
              <a:t>– identifying possible chains of cause and effect</a:t>
            </a:r>
          </a:p>
          <a:p>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20</a:t>
            </a:fld>
            <a:endParaRPr lang="en-US" dirty="0"/>
          </a:p>
        </p:txBody>
      </p:sp>
    </p:spTree>
    <p:extLst>
      <p:ext uri="{BB962C8B-B14F-4D97-AF65-F5344CB8AC3E}">
        <p14:creationId xmlns:p14="http://schemas.microsoft.com/office/powerpoint/2010/main" val="47684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sz="4000" b="1" dirty="0"/>
              <a:t>Causal </a:t>
            </a:r>
            <a:r>
              <a:rPr lang="en-GB" sz="4000" b="1" dirty="0" smtClean="0"/>
              <a:t>Mapping</a:t>
            </a:r>
            <a:endParaRPr lang="en-US" sz="4000" b="1" dirty="0"/>
          </a:p>
        </p:txBody>
      </p:sp>
      <p:sp>
        <p:nvSpPr>
          <p:cNvPr id="3" name="Content Placeholder 2"/>
          <p:cNvSpPr>
            <a:spLocks noGrp="1"/>
          </p:cNvSpPr>
          <p:nvPr>
            <p:ph idx="1"/>
          </p:nvPr>
        </p:nvSpPr>
        <p:spPr>
          <a:xfrm>
            <a:off x="457200" y="1295400"/>
            <a:ext cx="8229600" cy="5029200"/>
          </a:xfrm>
        </p:spPr>
        <p:txBody>
          <a:bodyPr>
            <a:noAutofit/>
          </a:bodyPr>
          <a:lstStyle/>
          <a:p>
            <a:pPr>
              <a:spcBef>
                <a:spcPts val="0"/>
              </a:spcBef>
            </a:pPr>
            <a:r>
              <a:rPr lang="en-GB" sz="2800" dirty="0" smtClean="0"/>
              <a:t>The idea here is to get the major stakeholders together and to brainstorm collectively the </a:t>
            </a:r>
            <a:r>
              <a:rPr lang="en-GB" sz="2800" dirty="0" smtClean="0">
                <a:solidFill>
                  <a:srgbClr val="C00000"/>
                </a:solidFill>
              </a:rPr>
              <a:t>things that could go wrong.</a:t>
            </a:r>
            <a:r>
              <a:rPr lang="en-GB" sz="2800" dirty="0" smtClean="0"/>
              <a:t> The causes of the problems identified are traced back using the mapping technique which identifies the </a:t>
            </a:r>
            <a:r>
              <a:rPr lang="en-GB" sz="2800" b="1" dirty="0" smtClean="0"/>
              <a:t>project</a:t>
            </a:r>
            <a:r>
              <a:rPr lang="en-GB" sz="2800" dirty="0" smtClean="0"/>
              <a:t> </a:t>
            </a:r>
            <a:r>
              <a:rPr lang="en-GB" sz="2800" b="1" dirty="0" smtClean="0"/>
              <a:t>factors</a:t>
            </a:r>
            <a:r>
              <a:rPr lang="en-GB" sz="2800" dirty="0" smtClean="0"/>
              <a:t> ( or ‘</a:t>
            </a:r>
            <a:r>
              <a:rPr lang="en-GB" sz="2800" b="1" dirty="0" smtClean="0"/>
              <a:t>concept</a:t>
            </a:r>
            <a:r>
              <a:rPr lang="en-GB" sz="2800" dirty="0" smtClean="0"/>
              <a:t> </a:t>
            </a:r>
            <a:r>
              <a:rPr lang="en-GB" sz="2800" b="1" dirty="0" smtClean="0"/>
              <a:t>variables</a:t>
            </a:r>
            <a:r>
              <a:rPr lang="en-GB" sz="2800" dirty="0" smtClean="0"/>
              <a:t>’) that people see as being important and the causal links between them. These links can be positive or negative.</a:t>
            </a:r>
          </a:p>
          <a:p>
            <a:pPr>
              <a:spcBef>
                <a:spcPts val="0"/>
              </a:spcBef>
            </a:pPr>
            <a:r>
              <a:rPr lang="en-GB" sz="2800" dirty="0" smtClean="0"/>
              <a:t>Where possible, for each factor, positive and negative aspects are identified e.g. ‘stable…unstable requirements’.</a:t>
            </a: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21</a:t>
            </a:fld>
            <a:endParaRPr lang="en-US" dirty="0"/>
          </a:p>
        </p:txBody>
      </p:sp>
    </p:spTree>
    <p:extLst>
      <p:ext uri="{BB962C8B-B14F-4D97-AF65-F5344CB8AC3E}">
        <p14:creationId xmlns:p14="http://schemas.microsoft.com/office/powerpoint/2010/main" val="2855046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GB" sz="4000" b="1" dirty="0" smtClean="0"/>
              <a:t>Causal Mapping</a:t>
            </a:r>
            <a:endParaRPr lang="en-US" sz="4000" b="1" dirty="0"/>
          </a:p>
        </p:txBody>
      </p:sp>
      <p:pic>
        <p:nvPicPr>
          <p:cNvPr id="4" name="Content Placeholder 3"/>
          <p:cNvPicPr>
            <a:picLocks noGrp="1" noChangeAspect="1" noChangeArrowheads="1"/>
          </p:cNvPicPr>
          <p:nvPr>
            <p:ph idx="1"/>
          </p:nvPr>
        </p:nvPicPr>
        <p:blipFill>
          <a:blip r:embed="rId2" cstate="print"/>
          <a:srcRect/>
          <a:stretch>
            <a:fillRect/>
          </a:stretch>
        </p:blipFill>
        <p:spPr>
          <a:xfrm>
            <a:off x="368069" y="1219200"/>
            <a:ext cx="8242531" cy="5029200"/>
          </a:xfrm>
          <a:prstGeom prst="rect">
            <a:avLst/>
          </a:prstGeom>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Causal </a:t>
            </a:r>
            <a:r>
              <a:rPr lang="en-GB" b="1" dirty="0" smtClean="0"/>
              <a:t>Mapping </a:t>
            </a:r>
            <a:r>
              <a:rPr lang="en-GB" b="1" dirty="0"/>
              <a:t>- </a:t>
            </a:r>
            <a:r>
              <a:rPr lang="en-GB" b="1" dirty="0" smtClean="0"/>
              <a:t>Interventions</a:t>
            </a:r>
            <a:endParaRPr lang="en-US" b="1" dirty="0"/>
          </a:p>
        </p:txBody>
      </p:sp>
      <p:sp>
        <p:nvSpPr>
          <p:cNvPr id="3" name="Content Placeholder 2"/>
          <p:cNvSpPr>
            <a:spLocks noGrp="1"/>
          </p:cNvSpPr>
          <p:nvPr>
            <p:ph idx="1"/>
          </p:nvPr>
        </p:nvSpPr>
        <p:spPr/>
        <p:txBody>
          <a:bodyPr>
            <a:normAutofit/>
          </a:bodyPr>
          <a:lstStyle/>
          <a:p>
            <a:pPr>
              <a:spcBef>
                <a:spcPts val="0"/>
              </a:spcBef>
            </a:pPr>
            <a:r>
              <a:rPr lang="en-GB" sz="2800" dirty="0" smtClean="0"/>
              <a:t>Once a causal map has been drawn up identifying possible negative outcomes and their causes, the map can be modified to introduce policies or interventions which should reduce or mitigate the effects of the negative outcomes.</a:t>
            </a:r>
          </a:p>
          <a:p>
            <a:pPr>
              <a:spcBef>
                <a:spcPts val="0"/>
              </a:spcBef>
            </a:pPr>
            <a:r>
              <a:rPr lang="en-GB" sz="2800" dirty="0" smtClean="0">
                <a:solidFill>
                  <a:srgbClr val="0000FF"/>
                </a:solidFill>
              </a:rPr>
              <a:t>Often a risk reduction activity can actually introduce new risks</a:t>
            </a:r>
            <a:r>
              <a:rPr lang="en-GB" sz="2800" dirty="0" smtClean="0"/>
              <a:t>. The use of consultants to offset the effects of skill shortages is an example of this. Causal mapping can help identify such adverse side-effects.</a:t>
            </a:r>
            <a:endParaRPr lang="en-US" sz="2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23</a:t>
            </a:fld>
            <a:endParaRPr lang="en-US" dirty="0"/>
          </a:p>
        </p:txBody>
      </p:sp>
    </p:spTree>
    <p:extLst>
      <p:ext uri="{BB962C8B-B14F-4D97-AF65-F5344CB8AC3E}">
        <p14:creationId xmlns:p14="http://schemas.microsoft.com/office/powerpoint/2010/main" val="3803531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Causal Mapping - Interventions</a:t>
            </a:r>
            <a:endParaRPr lang="en-US" sz="4000" b="1" dirty="0"/>
          </a:p>
        </p:txBody>
      </p:sp>
      <p:grpSp>
        <p:nvGrpSpPr>
          <p:cNvPr id="4" name="Group 11"/>
          <p:cNvGrpSpPr>
            <a:grpSpLocks noGrp="1"/>
          </p:cNvGrpSpPr>
          <p:nvPr/>
        </p:nvGrpSpPr>
        <p:grpSpPr bwMode="auto">
          <a:xfrm>
            <a:off x="457200" y="1600200"/>
            <a:ext cx="8229600" cy="4525963"/>
            <a:chOff x="236" y="419"/>
            <a:chExt cx="5297" cy="3105"/>
          </a:xfrm>
        </p:grpSpPr>
        <p:pic>
          <p:nvPicPr>
            <p:cNvPr id="5" name="Picture 7"/>
            <p:cNvPicPr>
              <a:picLocks noChangeAspect="1" noChangeArrowheads="1"/>
            </p:cNvPicPr>
            <p:nvPr/>
          </p:nvPicPr>
          <p:blipFill>
            <a:blip r:embed="rId2" cstate="print"/>
            <a:srcRect/>
            <a:stretch>
              <a:fillRect/>
            </a:stretch>
          </p:blipFill>
          <p:spPr bwMode="auto">
            <a:xfrm>
              <a:off x="236" y="419"/>
              <a:ext cx="5297" cy="3105"/>
            </a:xfrm>
            <a:prstGeom prst="rect">
              <a:avLst/>
            </a:prstGeom>
            <a:noFill/>
            <a:ln>
              <a:noFill/>
            </a:ln>
            <a:effectLst/>
          </p:spPr>
        </p:pic>
        <p:sp>
          <p:nvSpPr>
            <p:cNvPr id="6" name="Rectangle 10"/>
            <p:cNvSpPr>
              <a:spLocks noChangeArrowheads="1"/>
            </p:cNvSpPr>
            <p:nvPr/>
          </p:nvSpPr>
          <p:spPr bwMode="auto">
            <a:xfrm>
              <a:off x="274" y="3291"/>
              <a:ext cx="732" cy="210"/>
            </a:xfrm>
            <a:prstGeom prst="rect">
              <a:avLst/>
            </a:prstGeom>
            <a:solidFill>
              <a:schemeClr val="bg1"/>
            </a:solidFill>
            <a:ln w="12700">
              <a:solidFill>
                <a:schemeClr val="tx1"/>
              </a:solidFill>
              <a:miter lim="800000"/>
              <a:headEnd/>
              <a:tailEnd/>
            </a:ln>
            <a:effectLst/>
          </p:spPr>
          <p:txBody>
            <a:bodyPr wrap="none" anchor="ct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Boehm’s</a:t>
            </a:r>
            <a:r>
              <a:rPr lang="en-US" sz="4000" dirty="0"/>
              <a:t> </a:t>
            </a:r>
            <a:r>
              <a:rPr lang="en-US" sz="4000" b="1" dirty="0" smtClean="0"/>
              <a:t>Top </a:t>
            </a:r>
            <a:r>
              <a:rPr lang="en-US" sz="4000" b="1" dirty="0"/>
              <a:t>10 </a:t>
            </a:r>
            <a:r>
              <a:rPr lang="en-US" sz="4000" dirty="0" smtClean="0"/>
              <a:t>Development </a:t>
            </a:r>
            <a:r>
              <a:rPr lang="en-US" sz="4000" dirty="0"/>
              <a:t>R</a:t>
            </a:r>
            <a:r>
              <a:rPr lang="en-US" sz="4000" dirty="0" smtClean="0"/>
              <a:t>isks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61175362"/>
              </p:ext>
            </p:extLst>
          </p:nvPr>
        </p:nvGraphicFramePr>
        <p:xfrm>
          <a:off x="304800" y="1371600"/>
          <a:ext cx="8534400" cy="4354830"/>
        </p:xfrm>
        <a:graphic>
          <a:graphicData uri="http://schemas.openxmlformats.org/drawingml/2006/table">
            <a:tbl>
              <a:tblPr firstRow="1" bandRow="1">
                <a:tableStyleId>{5C22544A-7EE6-4342-B048-85BDC9FD1C3A}</a:tableStyleId>
              </a:tblPr>
              <a:tblGrid>
                <a:gridCol w="3657600"/>
                <a:gridCol w="4876800"/>
              </a:tblGrid>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smtClean="0">
                          <a:ln>
                            <a:noFill/>
                          </a:ln>
                          <a:solidFill>
                            <a:srgbClr val="C00000"/>
                          </a:solidFill>
                          <a:effectLst/>
                          <a:latin typeface="Times" pitchFamily="18" charset="0"/>
                          <a:cs typeface="Times New Roman" pitchFamily="18" charset="0"/>
                        </a:rPr>
                        <a:t>Risk</a:t>
                      </a:r>
                      <a:endParaRPr kumimoji="0" lang="en-US" sz="2000" b="1" i="0" u="none" strike="noStrike" cap="none" normalizeH="0" baseline="0" dirty="0" smtClean="0">
                        <a:ln>
                          <a:noFill/>
                        </a:ln>
                        <a:solidFill>
                          <a:srgbClr val="C00000"/>
                        </a:solidFill>
                        <a:effectLst/>
                        <a:latin typeface="Avant Garde" charset="0"/>
                      </a:endParaRPr>
                    </a:p>
                  </a:txBody>
                  <a:tcPr marL="68580" marR="68580" marT="51435" marB="51435" horzOverflow="overflow">
                    <a:solidFill>
                      <a:schemeClr val="accent3">
                        <a:lumMod val="60000"/>
                        <a:lumOff val="40000"/>
                      </a:schemeClr>
                    </a:solidFill>
                  </a:tcPr>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smtClean="0">
                          <a:ln>
                            <a:noFill/>
                          </a:ln>
                          <a:solidFill>
                            <a:srgbClr val="C00000"/>
                          </a:solidFill>
                          <a:effectLst/>
                          <a:latin typeface="Times" pitchFamily="18" charset="0"/>
                          <a:cs typeface="Times New Roman" pitchFamily="18" charset="0"/>
                        </a:rPr>
                        <a:t>Risk reduction techniques</a:t>
                      </a:r>
                      <a:endParaRPr kumimoji="0" lang="en-US" sz="2000" b="1" i="0" u="none" strike="noStrike" cap="none" normalizeH="0" baseline="0" dirty="0" smtClean="0">
                        <a:ln>
                          <a:noFill/>
                        </a:ln>
                        <a:solidFill>
                          <a:srgbClr val="C00000"/>
                        </a:solidFill>
                        <a:effectLst/>
                        <a:latin typeface="Avant Garde" charset="0"/>
                      </a:endParaRPr>
                    </a:p>
                  </a:txBody>
                  <a:tcPr marL="68580" marR="68580" marT="51435" marB="51435" horzOverflow="overflow">
                    <a:solidFill>
                      <a:schemeClr val="accent3">
                        <a:lumMod val="60000"/>
                        <a:lumOff val="40000"/>
                      </a:schemeClr>
                    </a:solidFill>
                  </a:tcPr>
                </a:tc>
              </a:tr>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Personnel shortfalls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Staffing with top talent; job matching; teambuilding; training and career development; early scheduling of key personnel</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r>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Unrealistic time and cost estimates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Multiple estimation techniques; design to cost; incremental development; recording and analysis of past projects; standardization of methods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r>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Developing the wrong software functions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Improved software evaluation; formal specification methods; user surveys; prototyping; early user manuals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r>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Developing the wrong user interface</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Prototyping; task analysis; user involvement</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25</a:t>
            </a:fld>
            <a:endParaRPr lang="en-US" dirty="0"/>
          </a:p>
        </p:txBody>
      </p:sp>
    </p:spTree>
    <p:extLst>
      <p:ext uri="{BB962C8B-B14F-4D97-AF65-F5344CB8AC3E}">
        <p14:creationId xmlns:p14="http://schemas.microsoft.com/office/powerpoint/2010/main" val="219635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US" sz="3600" b="1" dirty="0"/>
              <a:t>Boehm’s</a:t>
            </a:r>
            <a:r>
              <a:rPr lang="en-US" sz="3600" dirty="0"/>
              <a:t> </a:t>
            </a:r>
            <a:r>
              <a:rPr lang="en-US" sz="3600" b="1" dirty="0"/>
              <a:t>Top 10 </a:t>
            </a:r>
            <a:r>
              <a:rPr lang="en-US" sz="3600" dirty="0"/>
              <a:t>Development </a:t>
            </a:r>
            <a:r>
              <a:rPr lang="en-US" sz="3600" dirty="0" smtClean="0"/>
              <a:t>Risks (cont.)</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83413099"/>
              </p:ext>
            </p:extLst>
          </p:nvPr>
        </p:nvGraphicFramePr>
        <p:xfrm>
          <a:off x="152400" y="1143000"/>
          <a:ext cx="8686800" cy="5328882"/>
        </p:xfrm>
        <a:graphic>
          <a:graphicData uri="http://schemas.openxmlformats.org/drawingml/2006/table">
            <a:tbl>
              <a:tblPr firstRow="1" bandRow="1">
                <a:tableStyleId>{5C22544A-7EE6-4342-B048-85BDC9FD1C3A}</a:tableStyleId>
              </a:tblPr>
              <a:tblGrid>
                <a:gridCol w="4031321"/>
                <a:gridCol w="4655479"/>
              </a:tblGrid>
              <a:tr h="49951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smtClean="0">
                          <a:ln>
                            <a:noFill/>
                          </a:ln>
                          <a:solidFill>
                            <a:srgbClr val="C00000"/>
                          </a:solidFill>
                          <a:effectLst/>
                          <a:latin typeface="Times" pitchFamily="18" charset="0"/>
                          <a:cs typeface="Times New Roman" pitchFamily="18" charset="0"/>
                        </a:rPr>
                        <a:t>Risk</a:t>
                      </a:r>
                      <a:endParaRPr kumimoji="0" lang="en-US" sz="2000" b="1" i="0" u="none" strike="noStrike" cap="none" normalizeH="0" baseline="0" dirty="0" smtClean="0">
                        <a:ln>
                          <a:noFill/>
                        </a:ln>
                        <a:solidFill>
                          <a:srgbClr val="C00000"/>
                        </a:solidFill>
                        <a:effectLst/>
                        <a:latin typeface="Avant Garde" charset="0"/>
                      </a:endParaRPr>
                    </a:p>
                  </a:txBody>
                  <a:tcPr marL="68580" marR="68580" marT="51435" marB="51435" horzOverflow="overflow">
                    <a:solidFill>
                      <a:schemeClr val="accent3">
                        <a:lumMod val="60000"/>
                        <a:lumOff val="40000"/>
                        <a:alpha val="99000"/>
                      </a:schemeClr>
                    </a:solidFill>
                  </a:tcPr>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smtClean="0">
                          <a:ln>
                            <a:noFill/>
                          </a:ln>
                          <a:solidFill>
                            <a:srgbClr val="C00000"/>
                          </a:solidFill>
                          <a:effectLst/>
                          <a:latin typeface="Times" pitchFamily="18" charset="0"/>
                          <a:cs typeface="Times New Roman" pitchFamily="18" charset="0"/>
                        </a:rPr>
                        <a:t>Risk reduction techniques</a:t>
                      </a:r>
                      <a:endParaRPr kumimoji="0" lang="en-US" sz="2000" b="1" i="0" u="none" strike="noStrike" cap="none" normalizeH="0" baseline="0" dirty="0" smtClean="0">
                        <a:ln>
                          <a:noFill/>
                        </a:ln>
                        <a:solidFill>
                          <a:srgbClr val="C00000"/>
                        </a:solidFill>
                        <a:effectLst/>
                        <a:latin typeface="Avant Garde" charset="0"/>
                      </a:endParaRPr>
                    </a:p>
                  </a:txBody>
                  <a:tcPr marL="68580" marR="68580" marT="51435" marB="51435" horzOverflow="overflow">
                    <a:solidFill>
                      <a:schemeClr val="accent3">
                        <a:lumMod val="60000"/>
                        <a:lumOff val="40000"/>
                        <a:alpha val="99000"/>
                      </a:schemeClr>
                    </a:solidFill>
                  </a:tcPr>
                </a:tc>
              </a:tr>
              <a:tr h="81436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Gold plating</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Requirements scrubbing, prototyping,</a:t>
                      </a:r>
                    </a:p>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design to cost</a:t>
                      </a:r>
                    </a:p>
                  </a:txBody>
                  <a:tcPr marL="68580" marR="68580" marT="51435" marB="51435" horzOverflow="overflow"/>
                </a:tc>
              </a:tr>
              <a:tr h="71748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Late changes to requirements</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Change control, incremental development </a:t>
                      </a:r>
                    </a:p>
                  </a:txBody>
                  <a:tcPr marL="68580" marR="68580" marT="51435" marB="51435" horzOverflow="overflow"/>
                </a:tc>
              </a:tr>
              <a:tr h="1008117">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Shortfalls in externally supplied components</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Benchmarking, inspections, formal specifications, contractual agreements, quality controls</a:t>
                      </a:r>
                    </a:p>
                  </a:txBody>
                  <a:tcPr marL="68580" marR="68580" marT="51435" marB="51435" horzOverflow="overflow"/>
                </a:tc>
              </a:tr>
              <a:tr h="71748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smtClean="0">
                          <a:ln>
                            <a:noFill/>
                          </a:ln>
                          <a:solidFill>
                            <a:schemeClr val="tx1"/>
                          </a:solidFill>
                          <a:effectLst/>
                          <a:latin typeface="Avant Garde" charset="0"/>
                        </a:rPr>
                        <a:t>Shortfalls in externally performed tasks</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Quality assurance procedures, competitive design etc.</a:t>
                      </a:r>
                    </a:p>
                  </a:txBody>
                  <a:tcPr marL="68580" marR="68580" marT="51435" marB="51435" horzOverflow="overflow"/>
                </a:tc>
              </a:tr>
              <a:tr h="491108">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smtClean="0">
                          <a:ln>
                            <a:noFill/>
                          </a:ln>
                          <a:solidFill>
                            <a:schemeClr val="tx1"/>
                          </a:solidFill>
                          <a:effectLst/>
                          <a:latin typeface="Avant Garde" charset="0"/>
                        </a:rPr>
                        <a:t>Real time performance problems</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Simulation, prototyping, tuning</a:t>
                      </a:r>
                    </a:p>
                  </a:txBody>
                  <a:tcPr marL="68580" marR="68580" marT="51435" marB="51435" horzOverflow="overflow"/>
                </a:tc>
              </a:tr>
              <a:tr h="71748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smtClean="0">
                          <a:ln>
                            <a:noFill/>
                          </a:ln>
                          <a:solidFill>
                            <a:schemeClr val="tx1"/>
                          </a:solidFill>
                          <a:effectLst/>
                          <a:latin typeface="Avant Garde" charset="0"/>
                        </a:rPr>
                        <a:t>Development technically too difficult</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Technical analysis, cost-benefit analysis, prototyping , training</a:t>
                      </a: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26</a:t>
            </a:fld>
            <a:endParaRPr lang="en-US" dirty="0"/>
          </a:p>
        </p:txBody>
      </p:sp>
    </p:spTree>
    <p:extLst>
      <p:ext uri="{BB962C8B-B14F-4D97-AF65-F5344CB8AC3E}">
        <p14:creationId xmlns:p14="http://schemas.microsoft.com/office/powerpoint/2010/main" val="207089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GB" sz="4000" b="1" dirty="0"/>
              <a:t>Risk </a:t>
            </a:r>
            <a:r>
              <a:rPr lang="en-GB" sz="4000" b="1" dirty="0" smtClean="0"/>
              <a:t>Exposure</a:t>
            </a:r>
            <a:endParaRPr lang="en-US" sz="4000" b="1" dirty="0"/>
          </a:p>
        </p:txBody>
      </p:sp>
      <p:sp>
        <p:nvSpPr>
          <p:cNvPr id="3" name="Content Placeholder 2"/>
          <p:cNvSpPr>
            <a:spLocks noGrp="1"/>
          </p:cNvSpPr>
          <p:nvPr>
            <p:ph idx="1"/>
          </p:nvPr>
        </p:nvSpPr>
        <p:spPr>
          <a:xfrm>
            <a:off x="228600" y="1066800"/>
            <a:ext cx="8686800" cy="5257800"/>
          </a:xfrm>
        </p:spPr>
        <p:txBody>
          <a:bodyPr>
            <a:normAutofit fontScale="92500" lnSpcReduction="10000"/>
          </a:bodyPr>
          <a:lstStyle/>
          <a:p>
            <a:pPr marL="0" indent="0">
              <a:buNone/>
            </a:pPr>
            <a:r>
              <a:rPr lang="en-US" sz="2200" b="1" dirty="0">
                <a:solidFill>
                  <a:srgbClr val="0000FF"/>
                </a:solidFill>
                <a:cs typeface="Courier New" panose="02070309020205020404" pitchFamily="49" charset="0"/>
              </a:rPr>
              <a:t>Risk </a:t>
            </a:r>
            <a:r>
              <a:rPr lang="en-US" sz="2200" b="1" dirty="0" smtClean="0">
                <a:solidFill>
                  <a:srgbClr val="0000FF"/>
                </a:solidFill>
                <a:cs typeface="Courier New" panose="02070309020205020404" pitchFamily="49" charset="0"/>
              </a:rPr>
              <a:t>Exposure </a:t>
            </a:r>
            <a:r>
              <a:rPr lang="en-US" sz="2200" b="1" dirty="0">
                <a:solidFill>
                  <a:srgbClr val="0000FF"/>
                </a:solidFill>
                <a:cs typeface="Courier New" panose="02070309020205020404" pitchFamily="49" charset="0"/>
              </a:rPr>
              <a:t>(RE) = (potential damage) x (</a:t>
            </a:r>
            <a:r>
              <a:rPr lang="en-US" sz="2200" b="1" dirty="0" smtClean="0">
                <a:solidFill>
                  <a:srgbClr val="0000FF"/>
                </a:solidFill>
                <a:cs typeface="Courier New" panose="02070309020205020404" pitchFamily="49" charset="0"/>
              </a:rPr>
              <a:t>probability of </a:t>
            </a:r>
            <a:r>
              <a:rPr lang="en-US" sz="2200" b="1" dirty="0">
                <a:solidFill>
                  <a:srgbClr val="0000FF"/>
                </a:solidFill>
                <a:cs typeface="Courier New" panose="02070309020205020404" pitchFamily="49" charset="0"/>
              </a:rPr>
              <a:t>occurrence)</a:t>
            </a:r>
          </a:p>
          <a:p>
            <a:r>
              <a:rPr lang="en-US" sz="2600" dirty="0" smtClean="0"/>
              <a:t>Ideally</a:t>
            </a:r>
            <a:endParaRPr lang="en-US" sz="2600" dirty="0"/>
          </a:p>
          <a:p>
            <a:pPr lvl="1"/>
            <a:r>
              <a:rPr lang="en-US" sz="2600" b="1" u="sng" dirty="0"/>
              <a:t>Potential</a:t>
            </a:r>
            <a:r>
              <a:rPr lang="en-US" sz="2600" u="sng" dirty="0"/>
              <a:t> </a:t>
            </a:r>
            <a:r>
              <a:rPr lang="en-US" sz="2600" b="1" u="sng" dirty="0"/>
              <a:t>damage</a:t>
            </a:r>
            <a:r>
              <a:rPr lang="en-US" sz="2600" dirty="0"/>
              <a:t>: a </a:t>
            </a:r>
            <a:r>
              <a:rPr lang="en-US" sz="2600" b="1" dirty="0"/>
              <a:t>money </a:t>
            </a:r>
            <a:r>
              <a:rPr lang="en-US" sz="2600" b="1" dirty="0" smtClean="0"/>
              <a:t>value</a:t>
            </a:r>
          </a:p>
          <a:p>
            <a:pPr lvl="2"/>
            <a:r>
              <a:rPr lang="en-US" sz="2600" dirty="0" smtClean="0"/>
              <a:t>e.g</a:t>
            </a:r>
            <a:r>
              <a:rPr lang="en-US" sz="2600" dirty="0"/>
              <a:t>. a flood would cause </a:t>
            </a:r>
            <a:r>
              <a:rPr lang="en-US" sz="2600" b="1" dirty="0"/>
              <a:t>$0.5 millions </a:t>
            </a:r>
            <a:r>
              <a:rPr lang="en-US" sz="2600" dirty="0"/>
              <a:t>of damage</a:t>
            </a:r>
          </a:p>
          <a:p>
            <a:pPr lvl="1"/>
            <a:r>
              <a:rPr lang="en-US" sz="2600" b="1" u="sng" dirty="0"/>
              <a:t>Probability</a:t>
            </a:r>
            <a:r>
              <a:rPr lang="en-US" sz="2600" dirty="0"/>
              <a:t> 0.00 (absolutely no chance) to 1.00 (absolutely certain) </a:t>
            </a:r>
            <a:endParaRPr lang="en-US" sz="2600" dirty="0" smtClean="0"/>
          </a:p>
          <a:p>
            <a:pPr lvl="2"/>
            <a:r>
              <a:rPr lang="en-US" sz="2600" dirty="0" smtClean="0"/>
              <a:t>e.g</a:t>
            </a:r>
            <a:r>
              <a:rPr lang="en-US" sz="2600" dirty="0"/>
              <a:t>. </a:t>
            </a:r>
            <a:r>
              <a:rPr lang="en-US" sz="2600" b="1" dirty="0"/>
              <a:t>0.01 </a:t>
            </a:r>
            <a:r>
              <a:rPr lang="en-US" sz="2600" dirty="0"/>
              <a:t>(one in hundred </a:t>
            </a:r>
            <a:r>
              <a:rPr lang="en-US" sz="2600" dirty="0" smtClean="0"/>
              <a:t>chance)</a:t>
            </a:r>
          </a:p>
          <a:p>
            <a:pPr lvl="2">
              <a:buNone/>
            </a:pPr>
            <a:r>
              <a:rPr lang="en-US" sz="2600" b="0" dirty="0" smtClean="0">
                <a:cs typeface="Courier New" panose="02070309020205020404" pitchFamily="49" charset="0"/>
              </a:rPr>
              <a:t>    </a:t>
            </a:r>
            <a:r>
              <a:rPr lang="en-US" sz="2600" b="1" dirty="0" smtClean="0">
                <a:cs typeface="Courier New" panose="02070309020205020404" pitchFamily="49" charset="0"/>
              </a:rPr>
              <a:t>RE </a:t>
            </a:r>
            <a:r>
              <a:rPr lang="en-US" sz="2600" b="1" dirty="0">
                <a:cs typeface="Courier New" panose="02070309020205020404" pitchFamily="49" charset="0"/>
              </a:rPr>
              <a:t>= $0.5m x 0.01 = $5,000 </a:t>
            </a:r>
          </a:p>
          <a:p>
            <a:r>
              <a:rPr lang="en-US" sz="2600" dirty="0"/>
              <a:t>Crudely analogous to the amount needed for an insurance premium </a:t>
            </a:r>
            <a:endParaRPr lang="en-US" sz="2600" dirty="0" smtClean="0"/>
          </a:p>
          <a:p>
            <a:r>
              <a:rPr lang="en-GB" sz="2800" b="1" i="1" u="sng" dirty="0" smtClean="0">
                <a:solidFill>
                  <a:srgbClr val="FF0000"/>
                </a:solidFill>
              </a:rPr>
              <a:t>Note</a:t>
            </a:r>
            <a:r>
              <a:rPr lang="en-GB" sz="2800" dirty="0" smtClean="0"/>
              <a:t>: In practice, with project risks, the quantitative approaches are usually impractical and more qualitative approaches are used instead. See the next slide...</a:t>
            </a:r>
          </a:p>
          <a:p>
            <a:pPr>
              <a:buNone/>
            </a:pPr>
            <a:endParaRPr lang="en-US" sz="26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27</a:t>
            </a:fld>
            <a:endParaRPr lang="en-US" dirty="0"/>
          </a:p>
        </p:txBody>
      </p:sp>
    </p:spTree>
    <p:extLst>
      <p:ext uri="{BB962C8B-B14F-4D97-AF65-F5344CB8AC3E}">
        <p14:creationId xmlns:p14="http://schemas.microsoft.com/office/powerpoint/2010/main" val="2672758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Risk Exposure 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44939459"/>
              </p:ext>
            </p:extLst>
          </p:nvPr>
        </p:nvGraphicFramePr>
        <p:xfrm>
          <a:off x="628650" y="1371602"/>
          <a:ext cx="7886702" cy="4648196"/>
        </p:xfrm>
        <a:graphic>
          <a:graphicData uri="http://schemas.openxmlformats.org/drawingml/2006/table">
            <a:tbl>
              <a:tblPr firstRow="1" bandRow="1">
                <a:tableStyleId>{5C22544A-7EE6-4342-B048-85BDC9FD1C3A}</a:tableStyleId>
              </a:tblPr>
              <a:tblGrid>
                <a:gridCol w="424198"/>
                <a:gridCol w="4204952"/>
                <a:gridCol w="1107584"/>
                <a:gridCol w="917620"/>
                <a:gridCol w="1232348"/>
              </a:tblGrid>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Ref</a:t>
                      </a:r>
                    </a:p>
                  </a:txBody>
                  <a:tcPr marL="68580" marR="68580" marT="51435" marB="51435" horzOverflow="overflow">
                    <a:solidFill>
                      <a:schemeClr val="accent3">
                        <a:lumMod val="60000"/>
                        <a:lumOff val="40000"/>
                      </a:schemeClr>
                    </a:solidFill>
                  </a:tcPr>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Hazard</a:t>
                      </a:r>
                    </a:p>
                  </a:txBody>
                  <a:tcPr marL="68580" marR="68580" marT="51435" marB="51435" horzOverflow="overflow">
                    <a:solidFill>
                      <a:schemeClr val="accent3">
                        <a:lumMod val="60000"/>
                        <a:lumOff val="40000"/>
                      </a:schemeClr>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Likelihood</a:t>
                      </a:r>
                    </a:p>
                  </a:txBody>
                  <a:tcPr marL="68580" marR="68580" marT="51435" marB="51435" horzOverflow="overflow">
                    <a:solidFill>
                      <a:schemeClr val="accent3">
                        <a:lumMod val="60000"/>
                        <a:lumOff val="40000"/>
                      </a:schemeClr>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Impact</a:t>
                      </a:r>
                    </a:p>
                  </a:txBody>
                  <a:tcPr marL="68580" marR="68580" marT="51435" marB="51435" horzOverflow="overflow">
                    <a:solidFill>
                      <a:schemeClr val="accent3">
                        <a:lumMod val="60000"/>
                        <a:lumOff val="40000"/>
                      </a:schemeClr>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Risk Exposure</a:t>
                      </a:r>
                    </a:p>
                  </a:txBody>
                  <a:tcPr marL="68580" marR="68580" marT="51435" marB="51435" horzOverflow="overflow">
                    <a:solidFill>
                      <a:schemeClr val="accent3">
                        <a:lumMod val="60000"/>
                        <a:lumOff val="40000"/>
                      </a:schemeClr>
                    </a:solidFill>
                  </a:tcPr>
                </a:tc>
              </a:tr>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R1</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Changes to requirements specification during coding</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8</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8</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64</a:t>
                      </a:r>
                    </a:p>
                  </a:txBody>
                  <a:tcPr marL="68580" marR="68580" marT="51435" marB="51435" horzOverflow="overflow"/>
                </a:tc>
              </a:tr>
              <a:tr h="54269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R2</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Specification takes longer than expected</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7</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21</a:t>
                      </a:r>
                    </a:p>
                  </a:txBody>
                  <a:tcPr marL="68580" marR="68580" marT="51435" marB="51435" horzOverflow="overflow"/>
                </a:tc>
              </a:tr>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R3</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Significant staff sickness affecting critical path activities</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7</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35</a:t>
                      </a:r>
                    </a:p>
                  </a:txBody>
                  <a:tcPr marL="68580" marR="68580" marT="51435" marB="51435" horzOverflow="overflow"/>
                </a:tc>
              </a:tr>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R4</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Significant staff sickness affecting non-critical activities</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10</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30</a:t>
                      </a:r>
                    </a:p>
                  </a:txBody>
                  <a:tcPr marL="68580" marR="68580" marT="51435" marB="51435" horzOverflow="overflow"/>
                </a:tc>
              </a:tr>
              <a:tr h="54269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R5</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Module coding takes longer than expected</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20</a:t>
                      </a:r>
                    </a:p>
                  </a:txBody>
                  <a:tcPr marL="68580" marR="68580" marT="51435" marB="51435" horzOverflow="overflow"/>
                </a:tc>
              </a:tr>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R6</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Module testing demonstrates errors or deficiencies in design</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8</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32</a:t>
                      </a: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28</a:t>
            </a:fld>
            <a:endParaRPr lang="en-US" dirty="0"/>
          </a:p>
        </p:txBody>
      </p:sp>
    </p:spTree>
    <p:extLst>
      <p:ext uri="{BB962C8B-B14F-4D97-AF65-F5344CB8AC3E}">
        <p14:creationId xmlns:p14="http://schemas.microsoft.com/office/powerpoint/2010/main" val="4061474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Qualitative</a:t>
            </a:r>
            <a:r>
              <a:rPr lang="en-US" sz="3200" dirty="0" smtClean="0"/>
              <a:t> descriptors of </a:t>
            </a:r>
            <a:r>
              <a:rPr lang="en-US" sz="3200" b="1" dirty="0" smtClean="0"/>
              <a:t>Risk</a:t>
            </a:r>
            <a:r>
              <a:rPr lang="en-US" sz="3200" dirty="0" smtClean="0"/>
              <a:t> </a:t>
            </a:r>
            <a:r>
              <a:rPr lang="en-US" sz="3200" b="1" dirty="0" smtClean="0"/>
              <a:t>probability</a:t>
            </a:r>
            <a:r>
              <a:rPr lang="en-US" sz="3200" dirty="0" smtClean="0"/>
              <a:t> and associated </a:t>
            </a:r>
            <a:r>
              <a:rPr lang="en-US" sz="3200" b="1" dirty="0" smtClean="0"/>
              <a:t>range</a:t>
            </a:r>
            <a:r>
              <a:rPr lang="en-US" sz="3200" dirty="0" smtClean="0"/>
              <a:t> </a:t>
            </a:r>
            <a:r>
              <a:rPr lang="en-US" sz="3200" b="1" dirty="0" smtClean="0"/>
              <a:t>values</a:t>
            </a:r>
            <a:endParaRPr lang="en-US" sz="32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23277399"/>
              </p:ext>
            </p:extLst>
          </p:nvPr>
        </p:nvGraphicFramePr>
        <p:xfrm>
          <a:off x="628650" y="1676400"/>
          <a:ext cx="7886700" cy="3962401"/>
        </p:xfrm>
        <a:graphic>
          <a:graphicData uri="http://schemas.openxmlformats.org/drawingml/2006/table">
            <a:tbl>
              <a:tblPr firstRow="1" bandRow="1">
                <a:tableStyleId>{5C22544A-7EE6-4342-B048-85BDC9FD1C3A}</a:tableStyleId>
              </a:tblPr>
              <a:tblGrid>
                <a:gridCol w="2491257"/>
                <a:gridCol w="5395443"/>
              </a:tblGrid>
              <a:tr h="873501">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700" b="1" i="0" u="none" strike="noStrike" cap="none" normalizeH="0" baseline="0" dirty="0" smtClean="0">
                          <a:ln>
                            <a:noFill/>
                          </a:ln>
                          <a:solidFill>
                            <a:srgbClr val="C00000"/>
                          </a:solidFill>
                          <a:effectLst/>
                          <a:latin typeface="+mn-lt"/>
                          <a:cs typeface="Times New Roman" pitchFamily="18" charset="0"/>
                        </a:rPr>
                        <a:t>Probability </a:t>
                      </a:r>
                    </a:p>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700" b="1" i="0" u="none" strike="noStrike" cap="none" normalizeH="0" baseline="0" dirty="0" smtClean="0">
                          <a:ln>
                            <a:noFill/>
                          </a:ln>
                          <a:solidFill>
                            <a:srgbClr val="C00000"/>
                          </a:solidFill>
                          <a:effectLst/>
                          <a:latin typeface="+mn-lt"/>
                          <a:cs typeface="Times New Roman" pitchFamily="18" charset="0"/>
                        </a:rPr>
                        <a:t>level</a:t>
                      </a:r>
                      <a:endParaRPr kumimoji="0" lang="en-US" sz="2700" b="1" i="0" u="none" strike="noStrike" cap="none" normalizeH="0" baseline="0" dirty="0" smtClean="0">
                        <a:ln>
                          <a:noFill/>
                        </a:ln>
                        <a:solidFill>
                          <a:srgbClr val="C00000"/>
                        </a:solidFill>
                        <a:effectLst/>
                        <a:latin typeface="+mn-lt"/>
                      </a:endParaRPr>
                    </a:p>
                  </a:txBody>
                  <a:tcPr marL="68580" marR="68580" marT="51435" marB="51435" horzOverflow="overflow">
                    <a:solidFill>
                      <a:schemeClr val="accent3">
                        <a:lumMod val="60000"/>
                        <a:lumOff val="40000"/>
                      </a:schemeClr>
                    </a:solidFill>
                  </a:tcPr>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700" b="1" i="0" u="none" strike="noStrike" cap="none" normalizeH="0" baseline="0" dirty="0" smtClean="0">
                          <a:ln>
                            <a:noFill/>
                          </a:ln>
                          <a:solidFill>
                            <a:srgbClr val="C00000"/>
                          </a:solidFill>
                          <a:effectLst/>
                          <a:latin typeface="+mn-lt"/>
                          <a:cs typeface="Times New Roman" pitchFamily="18" charset="0"/>
                        </a:rPr>
                        <a:t>Range</a:t>
                      </a:r>
                      <a:endParaRPr kumimoji="0" lang="en-US" sz="2700" b="1" i="0" u="none" strike="noStrike" cap="none" normalizeH="0" baseline="0" dirty="0" smtClean="0">
                        <a:ln>
                          <a:noFill/>
                        </a:ln>
                        <a:solidFill>
                          <a:srgbClr val="C00000"/>
                        </a:solidFill>
                        <a:effectLst/>
                        <a:latin typeface="+mn-lt"/>
                      </a:endParaRPr>
                    </a:p>
                  </a:txBody>
                  <a:tcPr marL="68580" marR="68580" marT="51435" marB="51435" horzOverflow="overflow">
                    <a:solidFill>
                      <a:schemeClr val="accent3">
                        <a:lumMod val="60000"/>
                        <a:lumOff val="40000"/>
                      </a:schemeClr>
                    </a:solidFill>
                  </a:tcPr>
                </a:tc>
              </a:tr>
              <a:tr h="772225">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1" i="0" u="none" strike="noStrike" cap="none" normalizeH="0" baseline="0" dirty="0" smtClean="0">
                          <a:ln>
                            <a:noFill/>
                          </a:ln>
                          <a:solidFill>
                            <a:schemeClr val="tx1"/>
                          </a:solidFill>
                          <a:effectLst/>
                          <a:latin typeface="+mn-lt"/>
                          <a:cs typeface="Times New Roman" pitchFamily="18" charset="0"/>
                        </a:rPr>
                        <a:t>High</a:t>
                      </a:r>
                      <a:endParaRPr kumimoji="0" lang="en-US" sz="23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0" i="0" u="none" strike="noStrike" cap="none" normalizeH="0" baseline="0" smtClean="0">
                          <a:ln>
                            <a:noFill/>
                          </a:ln>
                          <a:solidFill>
                            <a:schemeClr val="tx1"/>
                          </a:solidFill>
                          <a:effectLst/>
                          <a:latin typeface="+mn-lt"/>
                          <a:cs typeface="Times New Roman" pitchFamily="18" charset="0"/>
                        </a:rPr>
                        <a:t>Greater than 50% chance of happening</a:t>
                      </a:r>
                      <a:endParaRPr kumimoji="0" lang="en-US" sz="2300" b="0" i="0" u="none" strike="noStrike" cap="none" normalizeH="0" baseline="0" smtClean="0">
                        <a:ln>
                          <a:noFill/>
                        </a:ln>
                        <a:solidFill>
                          <a:schemeClr val="tx1"/>
                        </a:solidFill>
                        <a:effectLst/>
                        <a:latin typeface="+mn-lt"/>
                      </a:endParaRPr>
                    </a:p>
                  </a:txBody>
                  <a:tcPr marL="68580" marR="68580" marT="51435" marB="51435" horzOverflow="overflow"/>
                </a:tc>
              </a:tr>
              <a:tr h="772225">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1" i="0" u="none" strike="noStrike" cap="none" normalizeH="0" baseline="0" dirty="0" smtClean="0">
                          <a:ln>
                            <a:noFill/>
                          </a:ln>
                          <a:solidFill>
                            <a:schemeClr val="tx1"/>
                          </a:solidFill>
                          <a:effectLst/>
                          <a:latin typeface="+mn-lt"/>
                          <a:cs typeface="Times New Roman" pitchFamily="18" charset="0"/>
                        </a:rPr>
                        <a:t>Significant</a:t>
                      </a:r>
                      <a:endParaRPr kumimoji="0" lang="en-US" sz="23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0" i="0" u="none" strike="noStrike" cap="none" normalizeH="0" baseline="0" smtClean="0">
                          <a:ln>
                            <a:noFill/>
                          </a:ln>
                          <a:solidFill>
                            <a:schemeClr val="tx1"/>
                          </a:solidFill>
                          <a:effectLst/>
                          <a:latin typeface="+mn-lt"/>
                          <a:cs typeface="Times New Roman" pitchFamily="18" charset="0"/>
                        </a:rPr>
                        <a:t>30-50% chance of happening</a:t>
                      </a:r>
                      <a:endParaRPr kumimoji="0" lang="en-US" sz="2300" b="0" i="0" u="none" strike="noStrike" cap="none" normalizeH="0" baseline="0" smtClean="0">
                        <a:ln>
                          <a:noFill/>
                        </a:ln>
                        <a:solidFill>
                          <a:schemeClr val="tx1"/>
                        </a:solidFill>
                        <a:effectLst/>
                        <a:latin typeface="+mn-lt"/>
                      </a:endParaRPr>
                    </a:p>
                  </a:txBody>
                  <a:tcPr marL="68580" marR="68580" marT="51435" marB="51435" horzOverflow="overflow"/>
                </a:tc>
              </a:tr>
              <a:tr h="772225">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1" i="0" u="none" strike="noStrike" cap="none" normalizeH="0" baseline="0" dirty="0" smtClean="0">
                          <a:ln>
                            <a:noFill/>
                          </a:ln>
                          <a:solidFill>
                            <a:schemeClr val="tx1"/>
                          </a:solidFill>
                          <a:effectLst/>
                          <a:latin typeface="+mn-lt"/>
                          <a:cs typeface="Times New Roman" pitchFamily="18" charset="0"/>
                        </a:rPr>
                        <a:t>Moderate</a:t>
                      </a:r>
                      <a:endParaRPr kumimoji="0" lang="en-US" sz="23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0" i="0" u="none" strike="noStrike" cap="none" normalizeH="0" baseline="0" smtClean="0">
                          <a:ln>
                            <a:noFill/>
                          </a:ln>
                          <a:solidFill>
                            <a:schemeClr val="tx1"/>
                          </a:solidFill>
                          <a:effectLst/>
                          <a:latin typeface="+mn-lt"/>
                          <a:cs typeface="Times New Roman" pitchFamily="18" charset="0"/>
                        </a:rPr>
                        <a:t>10-29% chance of happening</a:t>
                      </a:r>
                      <a:endParaRPr kumimoji="0" lang="en-US" sz="2300" b="0" i="0" u="none" strike="noStrike" cap="none" normalizeH="0" baseline="0" smtClean="0">
                        <a:ln>
                          <a:noFill/>
                        </a:ln>
                        <a:solidFill>
                          <a:schemeClr val="tx1"/>
                        </a:solidFill>
                        <a:effectLst/>
                        <a:latin typeface="+mn-lt"/>
                      </a:endParaRPr>
                    </a:p>
                  </a:txBody>
                  <a:tcPr marL="68580" marR="68580" marT="51435" marB="51435" horzOverflow="overflow"/>
                </a:tc>
              </a:tr>
              <a:tr h="772225">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1" i="0" u="none" strike="noStrike" cap="none" normalizeH="0" baseline="0" dirty="0" smtClean="0">
                          <a:ln>
                            <a:noFill/>
                          </a:ln>
                          <a:solidFill>
                            <a:schemeClr val="tx1"/>
                          </a:solidFill>
                          <a:effectLst/>
                          <a:latin typeface="+mn-lt"/>
                          <a:cs typeface="Times New Roman" pitchFamily="18" charset="0"/>
                        </a:rPr>
                        <a:t>Low</a:t>
                      </a:r>
                      <a:endParaRPr kumimoji="0" lang="en-US" sz="23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0" i="0" u="none" strike="noStrike" cap="none" normalizeH="0" baseline="0" dirty="0" smtClean="0">
                          <a:ln>
                            <a:noFill/>
                          </a:ln>
                          <a:solidFill>
                            <a:schemeClr val="tx1"/>
                          </a:solidFill>
                          <a:effectLst/>
                          <a:latin typeface="+mn-lt"/>
                          <a:cs typeface="Times New Roman" pitchFamily="18" charset="0"/>
                        </a:rPr>
                        <a:t>Less than 10% chance of happening</a:t>
                      </a:r>
                      <a:endParaRPr kumimoji="0" lang="en-US" sz="2300" b="0" i="0" u="none" strike="noStrike" cap="none" normalizeH="0" baseline="0" dirty="0" smtClean="0">
                        <a:ln>
                          <a:noFill/>
                        </a:ln>
                        <a:solidFill>
                          <a:schemeClr val="tx1"/>
                        </a:solidFill>
                        <a:effectLst/>
                        <a:latin typeface="+mn-lt"/>
                      </a:endParaRP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29</a:t>
            </a:fld>
            <a:endParaRPr lang="en-US" dirty="0"/>
          </a:p>
        </p:txBody>
      </p:sp>
      <p:sp>
        <p:nvSpPr>
          <p:cNvPr id="6" name="Rectangle 5"/>
          <p:cNvSpPr/>
          <p:nvPr/>
        </p:nvSpPr>
        <p:spPr>
          <a:xfrm>
            <a:off x="762000" y="5715000"/>
            <a:ext cx="7239000" cy="646331"/>
          </a:xfrm>
          <a:prstGeom prst="rect">
            <a:avLst/>
          </a:prstGeom>
        </p:spPr>
        <p:txBody>
          <a:bodyPr wrap="square">
            <a:spAutoFit/>
          </a:bodyPr>
          <a:lstStyle/>
          <a:p>
            <a:r>
              <a:rPr lang="en-GB" dirty="0" smtClean="0">
                <a:solidFill>
                  <a:srgbClr val="FF0000"/>
                </a:solidFill>
              </a:rPr>
              <a:t>Managers would be happier identifying an approximate range rather than a precise probability. </a:t>
            </a:r>
          </a:p>
        </p:txBody>
      </p:sp>
    </p:spTree>
    <p:extLst>
      <p:ext uri="{BB962C8B-B14F-4D97-AF65-F5344CB8AC3E}">
        <p14:creationId xmlns:p14="http://schemas.microsoft.com/office/powerpoint/2010/main" val="2880328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FF"/>
                </a:solidFill>
              </a:rPr>
              <a:t>Categories of risk</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DBECBBC-B5FD-4F11-9AC2-5AED2BF7CA3D}" type="slidenum">
              <a:rPr lang="en-US" smtClean="0"/>
              <a:pPr/>
              <a:t>3</a:t>
            </a:fld>
            <a:endParaRPr lang="en-US" dirty="0"/>
          </a:p>
        </p:txBody>
      </p:sp>
      <p:pic>
        <p:nvPicPr>
          <p:cNvPr id="5" name="Picture 3"/>
          <p:cNvPicPr>
            <a:picLocks noChangeAspect="1" noChangeArrowheads="1"/>
          </p:cNvPicPr>
          <p:nvPr/>
        </p:nvPicPr>
        <p:blipFill>
          <a:blip r:embed="rId2" cstate="print"/>
          <a:srcRect/>
          <a:stretch>
            <a:fillRect/>
          </a:stretch>
        </p:blipFill>
        <p:spPr>
          <a:xfrm>
            <a:off x="457200" y="1447800"/>
            <a:ext cx="8305800" cy="4724400"/>
          </a:xfrm>
          <a:prstGeom prst="rect">
            <a:avLst/>
          </a:prstGeom>
          <a:noFill/>
          <a:ln/>
        </p:spPr>
      </p:pic>
    </p:spTree>
    <p:extLst>
      <p:ext uri="{BB962C8B-B14F-4D97-AF65-F5344CB8AC3E}">
        <p14:creationId xmlns:p14="http://schemas.microsoft.com/office/powerpoint/2010/main" val="2608869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a:t>Qualitative</a:t>
            </a:r>
            <a:r>
              <a:rPr lang="en-US" sz="3600" dirty="0"/>
              <a:t> descriptors of </a:t>
            </a:r>
            <a:r>
              <a:rPr lang="en-US" sz="3600" b="1" dirty="0"/>
              <a:t>I</a:t>
            </a:r>
            <a:r>
              <a:rPr lang="en-US" sz="3600" b="1" dirty="0" smtClean="0"/>
              <a:t>mpact</a:t>
            </a:r>
            <a:r>
              <a:rPr lang="en-US" sz="3600" dirty="0" smtClean="0"/>
              <a:t> </a:t>
            </a:r>
            <a:r>
              <a:rPr lang="en-US" sz="3600" b="1" dirty="0"/>
              <a:t>on cost </a:t>
            </a:r>
            <a:r>
              <a:rPr lang="en-US" sz="3600" dirty="0"/>
              <a:t>and associated </a:t>
            </a:r>
            <a:r>
              <a:rPr lang="en-US" sz="3600" b="1" dirty="0"/>
              <a:t>range</a:t>
            </a:r>
            <a:r>
              <a:rPr lang="en-US" sz="3600" dirty="0"/>
              <a:t> </a:t>
            </a:r>
            <a:r>
              <a:rPr lang="en-US" sz="3600" b="1" dirty="0"/>
              <a:t>values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16945093"/>
              </p:ext>
            </p:extLst>
          </p:nvPr>
        </p:nvGraphicFramePr>
        <p:xfrm>
          <a:off x="628650" y="1825624"/>
          <a:ext cx="7886700" cy="4422775"/>
        </p:xfrm>
        <a:graphic>
          <a:graphicData uri="http://schemas.openxmlformats.org/drawingml/2006/table">
            <a:tbl>
              <a:tblPr firstRow="1" bandRow="1">
                <a:tableStyleId>{5C22544A-7EE6-4342-B048-85BDC9FD1C3A}</a:tableStyleId>
              </a:tblPr>
              <a:tblGrid>
                <a:gridCol w="1809750"/>
                <a:gridCol w="6076950"/>
              </a:tblGrid>
              <a:tr h="609005">
                <a:tc>
                  <a:txBody>
                    <a:bodyPr/>
                    <a:lstStyle/>
                    <a:p>
                      <a:pPr marL="342900" marR="0" lvl="0" indent="-34290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rgbClr val="C00000"/>
                          </a:solidFill>
                          <a:effectLst/>
                          <a:latin typeface="+mn-lt"/>
                          <a:cs typeface="Times New Roman" pitchFamily="18" charset="0"/>
                        </a:rPr>
                        <a:t>Impact level</a:t>
                      </a:r>
                      <a:endParaRPr kumimoji="0" lang="en-US" sz="2400" b="1" i="0" u="none" strike="noStrike" cap="none" normalizeH="0" baseline="0" dirty="0" smtClean="0">
                        <a:ln>
                          <a:noFill/>
                        </a:ln>
                        <a:solidFill>
                          <a:srgbClr val="C00000"/>
                        </a:solidFill>
                        <a:effectLst/>
                        <a:latin typeface="+mn-lt"/>
                      </a:endParaRPr>
                    </a:p>
                  </a:txBody>
                  <a:tcPr marL="68580" marR="68580" marT="51435" marB="51435" horzOverflow="overflow">
                    <a:solidFill>
                      <a:schemeClr val="accent3">
                        <a:lumMod val="60000"/>
                        <a:lumOff val="40000"/>
                      </a:schemeClr>
                    </a:solidFill>
                  </a:tcPr>
                </a:tc>
                <a:tc>
                  <a:txBody>
                    <a:bodyPr/>
                    <a:lstStyle/>
                    <a:p>
                      <a:pPr marL="342900" marR="0" lvl="0" indent="-34290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rgbClr val="C00000"/>
                          </a:solidFill>
                          <a:effectLst/>
                          <a:latin typeface="+mn-lt"/>
                          <a:cs typeface="Times New Roman" pitchFamily="18" charset="0"/>
                        </a:rPr>
                        <a:t>Range</a:t>
                      </a:r>
                      <a:endParaRPr kumimoji="0" lang="en-US" sz="2400" b="1" i="0" u="none" strike="noStrike" cap="none" normalizeH="0" baseline="0" dirty="0" smtClean="0">
                        <a:ln>
                          <a:noFill/>
                        </a:ln>
                        <a:solidFill>
                          <a:srgbClr val="C00000"/>
                        </a:solidFill>
                        <a:effectLst/>
                        <a:latin typeface="+mn-lt"/>
                      </a:endParaRPr>
                    </a:p>
                  </a:txBody>
                  <a:tcPr marL="68580" marR="68580" marT="51435" marB="51435" horzOverflow="overflow">
                    <a:solidFill>
                      <a:schemeClr val="accent3">
                        <a:lumMod val="60000"/>
                        <a:lumOff val="40000"/>
                      </a:schemeClr>
                    </a:solidFill>
                  </a:tcPr>
                </a:tc>
              </a:tr>
              <a:tr h="1068255">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chemeClr val="tx1"/>
                          </a:solidFill>
                          <a:effectLst/>
                          <a:latin typeface="+mn-lt"/>
                          <a:cs typeface="Times New Roman" pitchFamily="18" charset="0"/>
                        </a:rPr>
                        <a:t>High</a:t>
                      </a:r>
                      <a:endParaRPr kumimoji="0" lang="en-US" sz="24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0" i="0" u="none" strike="noStrike" cap="none" normalizeH="0" baseline="0" dirty="0" smtClean="0">
                          <a:ln>
                            <a:noFill/>
                          </a:ln>
                          <a:solidFill>
                            <a:schemeClr val="tx1"/>
                          </a:solidFill>
                          <a:effectLst/>
                          <a:latin typeface="+mn-lt"/>
                          <a:cs typeface="Times New Roman" pitchFamily="18" charset="0"/>
                        </a:rPr>
                        <a:t>Greater than 30% above budgeted expenditure</a:t>
                      </a:r>
                      <a:endParaRPr kumimoji="0" lang="en-US" sz="2400" b="0" i="0" u="none" strike="noStrike" cap="none" normalizeH="0" baseline="0" dirty="0" smtClean="0">
                        <a:ln>
                          <a:noFill/>
                        </a:ln>
                        <a:solidFill>
                          <a:schemeClr val="tx1"/>
                        </a:solidFill>
                        <a:effectLst/>
                        <a:latin typeface="+mn-lt"/>
                      </a:endParaRPr>
                    </a:p>
                  </a:txBody>
                  <a:tcPr marL="68580" marR="68580" marT="51435" marB="51435" horzOverflow="overflow"/>
                </a:tc>
              </a:tr>
              <a:tr h="1068255">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chemeClr val="tx1"/>
                          </a:solidFill>
                          <a:effectLst/>
                          <a:latin typeface="+mn-lt"/>
                          <a:cs typeface="Times New Roman" pitchFamily="18" charset="0"/>
                        </a:rPr>
                        <a:t>Significant</a:t>
                      </a:r>
                      <a:endParaRPr kumimoji="0" lang="en-US" sz="24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0" i="0" u="none" strike="noStrike" cap="none" normalizeH="0" baseline="0" smtClean="0">
                          <a:ln>
                            <a:noFill/>
                          </a:ln>
                          <a:solidFill>
                            <a:schemeClr val="tx1"/>
                          </a:solidFill>
                          <a:effectLst/>
                          <a:latin typeface="+mn-lt"/>
                          <a:cs typeface="Times New Roman" pitchFamily="18" charset="0"/>
                        </a:rPr>
                        <a:t>20 to 29% above budgeted expenditure</a:t>
                      </a:r>
                      <a:endParaRPr kumimoji="0" lang="en-US" sz="2400" b="0" i="0" u="none" strike="noStrike" cap="none" normalizeH="0" baseline="0" smtClean="0">
                        <a:ln>
                          <a:noFill/>
                        </a:ln>
                        <a:solidFill>
                          <a:schemeClr val="tx1"/>
                        </a:solidFill>
                        <a:effectLst/>
                        <a:latin typeface="+mn-lt"/>
                      </a:endParaRPr>
                    </a:p>
                  </a:txBody>
                  <a:tcPr marL="68580" marR="68580" marT="51435" marB="51435" horzOverflow="overflow"/>
                </a:tc>
              </a:tr>
              <a:tr h="1068255">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chemeClr val="tx1"/>
                          </a:solidFill>
                          <a:effectLst/>
                          <a:latin typeface="+mn-lt"/>
                          <a:cs typeface="Times New Roman" pitchFamily="18" charset="0"/>
                        </a:rPr>
                        <a:t>Moderate</a:t>
                      </a:r>
                      <a:endParaRPr kumimoji="0" lang="en-US" sz="24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0" i="0" u="none" strike="noStrike" cap="none" normalizeH="0" baseline="0" smtClean="0">
                          <a:ln>
                            <a:noFill/>
                          </a:ln>
                          <a:solidFill>
                            <a:schemeClr val="tx1"/>
                          </a:solidFill>
                          <a:effectLst/>
                          <a:latin typeface="+mn-lt"/>
                          <a:cs typeface="Times New Roman" pitchFamily="18" charset="0"/>
                        </a:rPr>
                        <a:t>10 to 19% above budgeted expenditure</a:t>
                      </a:r>
                      <a:endParaRPr kumimoji="0" lang="en-US" sz="2400" b="0" i="0" u="none" strike="noStrike" cap="none" normalizeH="0" baseline="0" smtClean="0">
                        <a:ln>
                          <a:noFill/>
                        </a:ln>
                        <a:solidFill>
                          <a:schemeClr val="tx1"/>
                        </a:solidFill>
                        <a:effectLst/>
                        <a:latin typeface="+mn-lt"/>
                      </a:endParaRPr>
                    </a:p>
                  </a:txBody>
                  <a:tcPr marL="68580" marR="68580" marT="51435" marB="51435" horzOverflow="overflow"/>
                </a:tc>
              </a:tr>
              <a:tr h="609005">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chemeClr val="tx1"/>
                          </a:solidFill>
                          <a:effectLst/>
                          <a:latin typeface="+mn-lt"/>
                          <a:cs typeface="Times New Roman" pitchFamily="18" charset="0"/>
                        </a:rPr>
                        <a:t>Low</a:t>
                      </a:r>
                      <a:endParaRPr kumimoji="0" lang="en-US" sz="24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0" i="0" u="none" strike="noStrike" cap="none" normalizeH="0" baseline="0" dirty="0" smtClean="0">
                          <a:ln>
                            <a:noFill/>
                          </a:ln>
                          <a:solidFill>
                            <a:schemeClr val="tx1"/>
                          </a:solidFill>
                          <a:effectLst/>
                          <a:latin typeface="+mn-lt"/>
                          <a:cs typeface="Times New Roman" pitchFamily="18" charset="0"/>
                        </a:rPr>
                        <a:t>Within 10% of budgeted expenditure</a:t>
                      </a:r>
                      <a:endParaRPr kumimoji="0" lang="en-US" sz="2400" b="0" i="0" u="none" strike="noStrike" cap="none" normalizeH="0" baseline="0" dirty="0" smtClean="0">
                        <a:ln>
                          <a:noFill/>
                        </a:ln>
                        <a:solidFill>
                          <a:schemeClr val="tx1"/>
                        </a:solidFill>
                        <a:effectLst/>
                        <a:latin typeface="+mn-lt"/>
                      </a:endParaRP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30</a:t>
            </a:fld>
            <a:endParaRPr lang="en-US" dirty="0"/>
          </a:p>
        </p:txBody>
      </p:sp>
    </p:spTree>
    <p:extLst>
      <p:ext uri="{BB962C8B-B14F-4D97-AF65-F5344CB8AC3E}">
        <p14:creationId xmlns:p14="http://schemas.microsoft.com/office/powerpoint/2010/main" val="2395284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 with Qualitative Approach</a:t>
            </a:r>
            <a:endParaRPr lang="en-US" sz="4000" dirty="0"/>
          </a:p>
        </p:txBody>
      </p:sp>
      <p:sp>
        <p:nvSpPr>
          <p:cNvPr id="3" name="Content Placeholder 2"/>
          <p:cNvSpPr>
            <a:spLocks noGrp="1"/>
          </p:cNvSpPr>
          <p:nvPr>
            <p:ph idx="1"/>
          </p:nvPr>
        </p:nvSpPr>
        <p:spPr/>
        <p:txBody>
          <a:bodyPr/>
          <a:lstStyle/>
          <a:p>
            <a:r>
              <a:rPr lang="en-GB" dirty="0" smtClean="0"/>
              <a:t>Similar tables can be produced for the impact on project </a:t>
            </a:r>
            <a:r>
              <a:rPr lang="en-GB" b="1" dirty="0" smtClean="0"/>
              <a:t>duration</a:t>
            </a:r>
            <a:r>
              <a:rPr lang="en-GB" dirty="0" smtClean="0"/>
              <a:t> and on the </a:t>
            </a:r>
            <a:r>
              <a:rPr lang="en-GB" b="1" dirty="0" smtClean="0"/>
              <a:t>quality</a:t>
            </a:r>
            <a:r>
              <a:rPr lang="en-GB" dirty="0" smtClean="0"/>
              <a:t> of project deliverables.</a:t>
            </a:r>
          </a:p>
          <a:p>
            <a:r>
              <a:rPr lang="en-GB" dirty="0" smtClean="0"/>
              <a:t>The problem with the qualitative approach is how do you combine the judgements about probability and impact – you can’t multiply them together. </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solidFill>
                  <a:srgbClr val="0000FF"/>
                </a:solidFill>
              </a:rPr>
              <a:t>Probability </a:t>
            </a:r>
            <a:r>
              <a:rPr lang="en-US" sz="4000" b="1" dirty="0" smtClean="0">
                <a:solidFill>
                  <a:srgbClr val="0000FF"/>
                </a:solidFill>
              </a:rPr>
              <a:t>Impact Matrix</a:t>
            </a:r>
            <a:endParaRPr lang="en-US" sz="4000" b="1" dirty="0">
              <a:solidFill>
                <a:srgbClr val="0000FF"/>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32</a:t>
            </a:fld>
            <a:endParaRPr lang="en-US" dirty="0"/>
          </a:p>
        </p:txBody>
      </p:sp>
      <p:pic>
        <p:nvPicPr>
          <p:cNvPr id="6" name="Picture 3"/>
          <p:cNvPicPr>
            <a:picLocks noChangeAspect="1" noChangeArrowheads="1"/>
          </p:cNvPicPr>
          <p:nvPr/>
        </p:nvPicPr>
        <p:blipFill>
          <a:blip r:embed="rId2" cstate="print"/>
          <a:srcRect/>
          <a:stretch>
            <a:fillRect/>
          </a:stretch>
        </p:blipFill>
        <p:spPr>
          <a:xfrm>
            <a:off x="267700" y="1295400"/>
            <a:ext cx="8571500" cy="4952999"/>
          </a:xfrm>
          <a:prstGeom prst="rect">
            <a:avLst/>
          </a:prstGeom>
          <a:noFill/>
          <a:ln/>
        </p:spPr>
      </p:pic>
    </p:spTree>
    <p:extLst>
      <p:ext uri="{BB962C8B-B14F-4D97-AF65-F5344CB8AC3E}">
        <p14:creationId xmlns:p14="http://schemas.microsoft.com/office/powerpoint/2010/main" val="3090126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Probability Impact Matrix</a:t>
            </a:r>
            <a:endParaRPr lang="en-US" sz="4000" dirty="0"/>
          </a:p>
        </p:txBody>
      </p:sp>
      <p:sp>
        <p:nvSpPr>
          <p:cNvPr id="3" name="Content Placeholder 2"/>
          <p:cNvSpPr>
            <a:spLocks noGrp="1"/>
          </p:cNvSpPr>
          <p:nvPr>
            <p:ph idx="1"/>
          </p:nvPr>
        </p:nvSpPr>
        <p:spPr/>
        <p:txBody>
          <a:bodyPr/>
          <a:lstStyle/>
          <a:p>
            <a:r>
              <a:rPr lang="en-GB" b="1" dirty="0" smtClean="0"/>
              <a:t>R1, R2 </a:t>
            </a:r>
            <a:r>
              <a:rPr lang="en-GB" dirty="0" smtClean="0"/>
              <a:t>etc. refer to particular risks. They are located on the grid according to the likelihood and impact ratings that have been allocated to them. A zone around the top right hand corner of the grid can be designated and risks falling within that zone are treated as requiring urgent action. </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Risk </a:t>
            </a:r>
            <a:r>
              <a:rPr lang="en-US" sz="4000" b="1" dirty="0" smtClean="0"/>
              <a:t>Planning</a:t>
            </a:r>
            <a:endParaRPr lang="en-US" sz="4000" b="1" dirty="0"/>
          </a:p>
        </p:txBody>
      </p:sp>
      <p:sp>
        <p:nvSpPr>
          <p:cNvPr id="3" name="Content Placeholder 2"/>
          <p:cNvSpPr>
            <a:spLocks noGrp="1"/>
          </p:cNvSpPr>
          <p:nvPr>
            <p:ph idx="1"/>
          </p:nvPr>
        </p:nvSpPr>
        <p:spPr>
          <a:xfrm>
            <a:off x="457200" y="1371600"/>
            <a:ext cx="8229600" cy="4754563"/>
          </a:xfrm>
        </p:spPr>
        <p:txBody>
          <a:bodyPr/>
          <a:lstStyle/>
          <a:p>
            <a:r>
              <a:rPr lang="en-US" dirty="0" smtClean="0"/>
              <a:t>Having identified the major risks and allocated priorities, the task is to decide how to deal with them. Risks </a:t>
            </a:r>
            <a:r>
              <a:rPr lang="en-US" dirty="0"/>
              <a:t>can be dealt with by:</a:t>
            </a:r>
          </a:p>
          <a:p>
            <a:pPr lvl="1"/>
            <a:r>
              <a:rPr lang="en-US" dirty="0"/>
              <a:t>Risk </a:t>
            </a:r>
            <a:r>
              <a:rPr lang="en-US" dirty="0" smtClean="0"/>
              <a:t>acceptance</a:t>
            </a:r>
            <a:endParaRPr lang="en-US" dirty="0"/>
          </a:p>
          <a:p>
            <a:pPr lvl="1"/>
            <a:r>
              <a:rPr lang="en-US" dirty="0"/>
              <a:t>Risk </a:t>
            </a:r>
            <a:r>
              <a:rPr lang="en-US" dirty="0" smtClean="0"/>
              <a:t>avoidance</a:t>
            </a:r>
            <a:endParaRPr lang="en-US" dirty="0"/>
          </a:p>
          <a:p>
            <a:pPr lvl="1"/>
            <a:r>
              <a:rPr lang="en-US" dirty="0"/>
              <a:t>Risk reduction</a:t>
            </a:r>
          </a:p>
          <a:p>
            <a:pPr lvl="1"/>
            <a:r>
              <a:rPr lang="en-US" dirty="0"/>
              <a:t>Risk transfer</a:t>
            </a:r>
          </a:p>
          <a:p>
            <a:pPr lvl="1"/>
            <a:r>
              <a:rPr lang="en-US" dirty="0"/>
              <a:t>Risk </a:t>
            </a:r>
            <a:r>
              <a:rPr lang="en-US" dirty="0" smtClean="0"/>
              <a:t>mitigation</a:t>
            </a:r>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34</a:t>
            </a:fld>
            <a:endParaRPr lang="en-US" dirty="0"/>
          </a:p>
        </p:txBody>
      </p:sp>
    </p:spTree>
    <p:extLst>
      <p:ext uri="{BB962C8B-B14F-4D97-AF65-F5344CB8AC3E}">
        <p14:creationId xmlns:p14="http://schemas.microsoft.com/office/powerpoint/2010/main" val="383900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Risk Planning</a:t>
            </a:r>
            <a:endParaRPr lang="en-US" sz="4000" b="1" dirty="0"/>
          </a:p>
        </p:txBody>
      </p:sp>
      <p:sp>
        <p:nvSpPr>
          <p:cNvPr id="3" name="Content Placeholder 2"/>
          <p:cNvSpPr>
            <a:spLocks noGrp="1"/>
          </p:cNvSpPr>
          <p:nvPr>
            <p:ph idx="1"/>
          </p:nvPr>
        </p:nvSpPr>
        <p:spPr>
          <a:xfrm>
            <a:off x="457200" y="1143000"/>
            <a:ext cx="8229600" cy="5181599"/>
          </a:xfrm>
        </p:spPr>
        <p:txBody>
          <a:bodyPr>
            <a:normAutofit fontScale="62500" lnSpcReduction="20000"/>
          </a:bodyPr>
          <a:lstStyle/>
          <a:p>
            <a:pPr>
              <a:lnSpc>
                <a:spcPct val="120000"/>
              </a:lnSpc>
            </a:pPr>
            <a:r>
              <a:rPr lang="en-GB" b="1" dirty="0" smtClean="0">
                <a:solidFill>
                  <a:srgbClr val="0000FF"/>
                </a:solidFill>
              </a:rPr>
              <a:t>Risk Acceptance </a:t>
            </a:r>
            <a:r>
              <a:rPr lang="en-GB" dirty="0" smtClean="0"/>
              <a:t>– the cost of avoiding the risk may be greater than the actual cost of the damage that might be inflicted. This is the </a:t>
            </a:r>
            <a:r>
              <a:rPr lang="en-GB" b="1" dirty="0" smtClean="0"/>
              <a:t>do-nothing</a:t>
            </a:r>
            <a:r>
              <a:rPr lang="en-GB" dirty="0" smtClean="0"/>
              <a:t> option.</a:t>
            </a:r>
          </a:p>
          <a:p>
            <a:pPr>
              <a:lnSpc>
                <a:spcPct val="120000"/>
              </a:lnSpc>
            </a:pPr>
            <a:r>
              <a:rPr lang="en-GB" b="1" dirty="0" smtClean="0">
                <a:solidFill>
                  <a:srgbClr val="0000FF"/>
                </a:solidFill>
              </a:rPr>
              <a:t>Risk Avoidance </a:t>
            </a:r>
            <a:r>
              <a:rPr lang="en-GB" dirty="0" smtClean="0"/>
              <a:t>– avoid the environment in which the risk occurs e.g. buying an OTS application would avoid a lot of the risks associated with software development e.g. poor estimates of effort.</a:t>
            </a:r>
          </a:p>
          <a:p>
            <a:pPr>
              <a:lnSpc>
                <a:spcPct val="120000"/>
              </a:lnSpc>
            </a:pPr>
            <a:r>
              <a:rPr lang="en-GB" b="1" dirty="0" smtClean="0">
                <a:solidFill>
                  <a:srgbClr val="0000FF"/>
                </a:solidFill>
              </a:rPr>
              <a:t>Risk Reduction </a:t>
            </a:r>
            <a:r>
              <a:rPr lang="en-GB" dirty="0" smtClean="0"/>
              <a:t>– the risk is accepted but actions are taken to reduce its likelihood e.g. prototypes ought to reduce the risk of incorrect requirements.</a:t>
            </a:r>
          </a:p>
          <a:p>
            <a:pPr>
              <a:lnSpc>
                <a:spcPct val="120000"/>
              </a:lnSpc>
            </a:pPr>
            <a:r>
              <a:rPr lang="en-GB" b="1" dirty="0" smtClean="0">
                <a:solidFill>
                  <a:srgbClr val="0000FF"/>
                </a:solidFill>
              </a:rPr>
              <a:t>Risk Transfer </a:t>
            </a:r>
            <a:r>
              <a:rPr lang="en-GB" dirty="0" smtClean="0"/>
              <a:t>– the risk is transferred to another person or organization. The risk of incorrect development estimates can be transferred by negotiating a fixed price contract with an outside software supplier.</a:t>
            </a:r>
          </a:p>
          <a:p>
            <a:pPr>
              <a:lnSpc>
                <a:spcPct val="120000"/>
              </a:lnSpc>
            </a:pPr>
            <a:r>
              <a:rPr lang="en-GB" b="1" dirty="0" smtClean="0">
                <a:solidFill>
                  <a:srgbClr val="0000FF"/>
                </a:solidFill>
              </a:rPr>
              <a:t>Risk Mitigation </a:t>
            </a:r>
            <a:r>
              <a:rPr lang="en-GB" dirty="0" smtClean="0"/>
              <a:t>– tries to reduce the impact if the risk does occur e.g. taking regular back-ups of data storage would reduce the impact of data corruption. Mitigation is closely associated with contingency planning.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Risk Reduction Leverage (RRL)</a:t>
            </a:r>
            <a:endParaRPr lang="en-US" sz="4000" b="1" dirty="0"/>
          </a:p>
        </p:txBody>
      </p:sp>
      <p:sp>
        <p:nvSpPr>
          <p:cNvPr id="3" name="Content Placeholder 2"/>
          <p:cNvSpPr>
            <a:spLocks noGrp="1"/>
          </p:cNvSpPr>
          <p:nvPr>
            <p:ph idx="1"/>
          </p:nvPr>
        </p:nvSpPr>
        <p:spPr>
          <a:xfrm>
            <a:off x="76200" y="1219200"/>
            <a:ext cx="8915400" cy="5181600"/>
          </a:xfrm>
        </p:spPr>
        <p:txBody>
          <a:bodyPr>
            <a:noAutofit/>
          </a:bodyPr>
          <a:lstStyle/>
          <a:p>
            <a:pPr>
              <a:lnSpc>
                <a:spcPct val="120000"/>
              </a:lnSpc>
              <a:buNone/>
            </a:pPr>
            <a:r>
              <a:rPr lang="en-GB" sz="2000" dirty="0" smtClean="0"/>
              <a:t>	</a:t>
            </a:r>
            <a:r>
              <a:rPr lang="en-GB" sz="2000" b="1" dirty="0" smtClean="0">
                <a:solidFill>
                  <a:srgbClr val="0000FF"/>
                </a:solidFill>
              </a:rPr>
              <a:t>Risk Reduction Leverage (RRL) =  (</a:t>
            </a:r>
            <a:r>
              <a:rPr lang="en-GB" sz="2000" b="1" dirty="0" err="1" smtClean="0">
                <a:solidFill>
                  <a:srgbClr val="0000FF"/>
                </a:solidFill>
              </a:rPr>
              <a:t>RE</a:t>
            </a:r>
            <a:r>
              <a:rPr lang="en-GB" sz="2000" b="1" baseline="-25000" dirty="0" err="1" smtClean="0">
                <a:solidFill>
                  <a:srgbClr val="0000FF"/>
                </a:solidFill>
              </a:rPr>
              <a:t>before</a:t>
            </a:r>
            <a:r>
              <a:rPr lang="en-GB" sz="2000" b="1" dirty="0" smtClean="0">
                <a:solidFill>
                  <a:srgbClr val="0000FF"/>
                </a:solidFill>
              </a:rPr>
              <a:t>-  </a:t>
            </a:r>
            <a:r>
              <a:rPr lang="en-GB" sz="2000" b="1" dirty="0" err="1" smtClean="0">
                <a:solidFill>
                  <a:srgbClr val="0000FF"/>
                </a:solidFill>
              </a:rPr>
              <a:t>RE</a:t>
            </a:r>
            <a:r>
              <a:rPr lang="en-GB" sz="2000" b="1" baseline="-25000" dirty="0" err="1" smtClean="0">
                <a:solidFill>
                  <a:srgbClr val="0000FF"/>
                </a:solidFill>
              </a:rPr>
              <a:t>after</a:t>
            </a:r>
            <a:r>
              <a:rPr lang="en-GB" sz="2000" b="1" dirty="0" smtClean="0">
                <a:solidFill>
                  <a:srgbClr val="0000FF"/>
                </a:solidFill>
              </a:rPr>
              <a:t>)/(cost of risk reduction)</a:t>
            </a:r>
          </a:p>
          <a:p>
            <a:pPr lvl="1">
              <a:lnSpc>
                <a:spcPct val="120000"/>
              </a:lnSpc>
            </a:pPr>
            <a:r>
              <a:rPr lang="en-GB" sz="2000" dirty="0" err="1" smtClean="0"/>
              <a:t>RE</a:t>
            </a:r>
            <a:r>
              <a:rPr lang="en-GB" sz="2000" baseline="-25000" dirty="0" err="1" smtClean="0"/>
              <a:t>before</a:t>
            </a:r>
            <a:r>
              <a:rPr lang="en-GB" sz="2000" baseline="-25000" dirty="0" smtClean="0"/>
              <a:t> </a:t>
            </a:r>
            <a:r>
              <a:rPr lang="en-GB" sz="2000" dirty="0" smtClean="0"/>
              <a:t>is risk exposure before risk reduction e.g</a:t>
            </a:r>
            <a:r>
              <a:rPr lang="en-GB" sz="2000" dirty="0" smtClean="0">
                <a:solidFill>
                  <a:srgbClr val="0000FF"/>
                </a:solidFill>
              </a:rPr>
              <a:t>. 1% chance of a fire causing $200k damage 	</a:t>
            </a:r>
          </a:p>
          <a:p>
            <a:pPr lvl="1">
              <a:lnSpc>
                <a:spcPct val="120000"/>
              </a:lnSpc>
            </a:pPr>
            <a:r>
              <a:rPr lang="en-GB" sz="2000" dirty="0" err="1" smtClean="0"/>
              <a:t>RE</a:t>
            </a:r>
            <a:r>
              <a:rPr lang="en-GB" sz="2000" baseline="-25000" dirty="0" err="1" smtClean="0"/>
              <a:t>after</a:t>
            </a:r>
            <a:r>
              <a:rPr lang="en-GB" sz="2000" baseline="-25000" dirty="0" smtClean="0"/>
              <a:t> </a:t>
            </a:r>
            <a:r>
              <a:rPr lang="en-GB" sz="2000" dirty="0" smtClean="0"/>
              <a:t>is risk exposure after risk reduction e.g. </a:t>
            </a:r>
            <a:r>
              <a:rPr lang="en-GB" sz="2000" dirty="0" smtClean="0">
                <a:solidFill>
                  <a:srgbClr val="0000FF"/>
                </a:solidFill>
              </a:rPr>
              <a:t>fire alarm costing $500 reduces probability of fire damage to 0.5%</a:t>
            </a:r>
          </a:p>
          <a:p>
            <a:pPr>
              <a:lnSpc>
                <a:spcPct val="120000"/>
              </a:lnSpc>
              <a:buNone/>
            </a:pPr>
            <a:r>
              <a:rPr lang="en-GB" sz="2000" dirty="0" smtClean="0"/>
              <a:t>	</a:t>
            </a:r>
            <a:r>
              <a:rPr lang="en-GB" sz="2000" b="1" dirty="0" smtClean="0"/>
              <a:t>RRL = { (1% of $200k) – (0.5% of $200k) } / $500 = 2</a:t>
            </a:r>
          </a:p>
          <a:p>
            <a:pPr>
              <a:lnSpc>
                <a:spcPct val="120000"/>
              </a:lnSpc>
              <a:buNone/>
            </a:pPr>
            <a:r>
              <a:rPr lang="en-GB" sz="2000" dirty="0" smtClean="0"/>
              <a:t>	</a:t>
            </a:r>
            <a:r>
              <a:rPr lang="en-GB" sz="2000" b="1" dirty="0" smtClean="0">
                <a:solidFill>
                  <a:srgbClr val="FF0000"/>
                </a:solidFill>
              </a:rPr>
              <a:t>RRL &gt; 1.00, therefore worth doing</a:t>
            </a:r>
          </a:p>
          <a:p>
            <a:pPr>
              <a:lnSpc>
                <a:spcPct val="120000"/>
              </a:lnSpc>
              <a:buFont typeface="Wingdings" panose="05000000000000000000" pitchFamily="2" charset="2"/>
              <a:buChar char="§"/>
            </a:pPr>
            <a:r>
              <a:rPr lang="en-GB" sz="2000" b="1" u="sng" dirty="0" smtClean="0"/>
              <a:t>Note</a:t>
            </a:r>
            <a:r>
              <a:rPr lang="en-GB" sz="2000" dirty="0" smtClean="0"/>
              <a:t>: If you think in terms of the analogy to insurance. An insurance company might reduce the fire insurance premium from $2k to $1k on condition that a fire alarm is installed. The insured would save $1k a year by investing $500 so it would be worth doing.</a:t>
            </a:r>
          </a:p>
          <a:p>
            <a:pPr>
              <a:lnSpc>
                <a:spcPct val="120000"/>
              </a:lnSpc>
              <a:buFont typeface="Wingdings" panose="05000000000000000000" pitchFamily="2" charset="2"/>
              <a:buChar char="§"/>
            </a:pPr>
            <a:r>
              <a:rPr lang="en-GB" sz="2000" b="1" i="1" u="sng" dirty="0" smtClean="0">
                <a:solidFill>
                  <a:srgbClr val="FF0000"/>
                </a:solidFill>
              </a:rPr>
              <a:t>Note</a:t>
            </a:r>
            <a:r>
              <a:rPr lang="en-GB" sz="2000" b="1" u="sng" dirty="0" smtClean="0">
                <a:solidFill>
                  <a:srgbClr val="FF0000"/>
                </a:solidFill>
              </a:rPr>
              <a:t>:</a:t>
            </a:r>
            <a:r>
              <a:rPr lang="en-GB" sz="2000" b="1" dirty="0" smtClean="0">
                <a:solidFill>
                  <a:srgbClr val="FF0000"/>
                </a:solidFill>
              </a:rPr>
              <a:t> Cost-effectiveness of a risk reduction action can be assessed by RRL</a:t>
            </a:r>
          </a:p>
          <a:p>
            <a:pPr>
              <a:lnSpc>
                <a:spcPct val="120000"/>
              </a:lnSpc>
              <a:buNone/>
            </a:pPr>
            <a:r>
              <a:rPr lang="en-GB" sz="2000" dirty="0" smtClean="0"/>
              <a:t> </a:t>
            </a:r>
          </a:p>
          <a:p>
            <a:pPr>
              <a:lnSpc>
                <a:spcPct val="120000"/>
              </a:lnSpc>
              <a:buNone/>
            </a:pP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Using </a:t>
            </a:r>
            <a:r>
              <a:rPr lang="en-US" sz="3200" b="1" dirty="0"/>
              <a:t>PERT</a:t>
            </a:r>
            <a:r>
              <a:rPr lang="en-US" sz="3200" dirty="0"/>
              <a:t> to evaluate the effects of uncertainty</a:t>
            </a:r>
          </a:p>
        </p:txBody>
      </p:sp>
      <p:sp>
        <p:nvSpPr>
          <p:cNvPr id="3" name="Content Placeholder 2"/>
          <p:cNvSpPr>
            <a:spLocks noGrp="1"/>
          </p:cNvSpPr>
          <p:nvPr>
            <p:ph idx="1"/>
          </p:nvPr>
        </p:nvSpPr>
        <p:spPr>
          <a:xfrm>
            <a:off x="457200" y="1447800"/>
            <a:ext cx="8229600" cy="4678363"/>
          </a:xfrm>
        </p:spPr>
        <p:txBody>
          <a:bodyPr/>
          <a:lstStyle/>
          <a:p>
            <a:r>
              <a:rPr lang="en-US" dirty="0"/>
              <a:t>Three estimates are produced for each activity</a:t>
            </a:r>
          </a:p>
          <a:p>
            <a:pPr lvl="1">
              <a:buFont typeface="Wingdings" pitchFamily="2" charset="2"/>
              <a:buChar char="§"/>
            </a:pPr>
            <a:r>
              <a:rPr lang="en-US" b="1" dirty="0">
                <a:solidFill>
                  <a:srgbClr val="0000FF"/>
                </a:solidFill>
              </a:rPr>
              <a:t>Most likely time (m</a:t>
            </a:r>
            <a:r>
              <a:rPr lang="en-US" b="1" dirty="0" smtClean="0">
                <a:solidFill>
                  <a:srgbClr val="0000FF"/>
                </a:solidFill>
              </a:rPr>
              <a:t>) </a:t>
            </a:r>
            <a:r>
              <a:rPr lang="en-US" dirty="0" smtClean="0"/>
              <a:t>–</a:t>
            </a:r>
            <a:r>
              <a:rPr lang="en-GB" dirty="0" smtClean="0"/>
              <a:t>the </a:t>
            </a:r>
            <a:r>
              <a:rPr lang="en-GB" b="1" dirty="0" smtClean="0"/>
              <a:t>time</a:t>
            </a:r>
            <a:r>
              <a:rPr lang="en-GB" dirty="0" smtClean="0"/>
              <a:t> we would </a:t>
            </a:r>
            <a:r>
              <a:rPr lang="en-GB" b="1" dirty="0" smtClean="0"/>
              <a:t>expect</a:t>
            </a:r>
            <a:r>
              <a:rPr lang="en-GB" dirty="0" smtClean="0"/>
              <a:t> the task to take </a:t>
            </a:r>
            <a:r>
              <a:rPr lang="en-GB" b="1" dirty="0" smtClean="0"/>
              <a:t>normally</a:t>
            </a:r>
            <a:r>
              <a:rPr lang="en-GB" dirty="0" smtClean="0"/>
              <a:t> </a:t>
            </a:r>
            <a:r>
              <a:rPr lang="en-US" dirty="0" smtClean="0"/>
              <a:t> </a:t>
            </a:r>
            <a:endParaRPr lang="en-US" dirty="0"/>
          </a:p>
          <a:p>
            <a:pPr lvl="1">
              <a:buFont typeface="Wingdings" pitchFamily="2" charset="2"/>
              <a:buChar char="§"/>
            </a:pPr>
            <a:r>
              <a:rPr lang="en-US" b="1" dirty="0">
                <a:solidFill>
                  <a:srgbClr val="0000FF"/>
                </a:solidFill>
              </a:rPr>
              <a:t>Optimistic time (a) </a:t>
            </a:r>
            <a:r>
              <a:rPr lang="en-US" dirty="0" smtClean="0"/>
              <a:t>–</a:t>
            </a:r>
            <a:r>
              <a:rPr lang="en-GB" dirty="0" smtClean="0"/>
              <a:t>the </a:t>
            </a:r>
            <a:r>
              <a:rPr lang="en-GB" b="1" dirty="0" smtClean="0"/>
              <a:t>shortest</a:t>
            </a:r>
            <a:r>
              <a:rPr lang="en-GB" dirty="0" smtClean="0"/>
              <a:t> </a:t>
            </a:r>
            <a:r>
              <a:rPr lang="en-GB" b="1" dirty="0" smtClean="0"/>
              <a:t>time</a:t>
            </a:r>
            <a:r>
              <a:rPr lang="en-GB" dirty="0" smtClean="0"/>
              <a:t> could be realistically be expected </a:t>
            </a:r>
            <a:endParaRPr lang="en-US" dirty="0"/>
          </a:p>
          <a:p>
            <a:pPr lvl="1">
              <a:buFont typeface="Wingdings" pitchFamily="2" charset="2"/>
              <a:buChar char="§"/>
            </a:pPr>
            <a:r>
              <a:rPr lang="en-US" b="1" dirty="0">
                <a:solidFill>
                  <a:srgbClr val="0000FF"/>
                </a:solidFill>
              </a:rPr>
              <a:t>Pessimistic </a:t>
            </a:r>
            <a:r>
              <a:rPr lang="en-US" b="1" dirty="0" smtClean="0">
                <a:solidFill>
                  <a:srgbClr val="0000FF"/>
                </a:solidFill>
              </a:rPr>
              <a:t>time (b</a:t>
            </a:r>
            <a:r>
              <a:rPr lang="en-US" b="1" dirty="0">
                <a:solidFill>
                  <a:srgbClr val="0000FF"/>
                </a:solidFill>
              </a:rPr>
              <a:t>) </a:t>
            </a:r>
            <a:r>
              <a:rPr lang="en-US" dirty="0" smtClean="0"/>
              <a:t>–</a:t>
            </a:r>
            <a:r>
              <a:rPr lang="en-GB" b="1" dirty="0" smtClean="0"/>
              <a:t>worst</a:t>
            </a:r>
            <a:r>
              <a:rPr lang="en-GB" dirty="0" smtClean="0"/>
              <a:t> </a:t>
            </a:r>
            <a:r>
              <a:rPr lang="en-GB" b="1" dirty="0" smtClean="0"/>
              <a:t>possible time </a:t>
            </a:r>
            <a:endParaRPr lang="en-US" b="1" dirty="0"/>
          </a:p>
          <a:p>
            <a:pPr lvl="1">
              <a:buFont typeface="Wingdings" pitchFamily="2" charset="2"/>
              <a:buChar char="§"/>
            </a:pPr>
            <a:r>
              <a:rPr lang="en-US" b="1" dirty="0" smtClean="0">
                <a:solidFill>
                  <a:srgbClr val="0000FF"/>
                </a:solidFill>
                <a:cs typeface="Courier New" panose="02070309020205020404" pitchFamily="49" charset="0"/>
              </a:rPr>
              <a:t>‘</a:t>
            </a:r>
            <a:r>
              <a:rPr lang="en-US" b="1" dirty="0">
                <a:solidFill>
                  <a:srgbClr val="0000FF"/>
                </a:solidFill>
                <a:cs typeface="Courier New" panose="02070309020205020404" pitchFamily="49" charset="0"/>
              </a:rPr>
              <a:t>E</a:t>
            </a:r>
            <a:r>
              <a:rPr lang="en-US" b="1" dirty="0" smtClean="0">
                <a:solidFill>
                  <a:srgbClr val="0000FF"/>
                </a:solidFill>
                <a:cs typeface="Courier New" panose="02070309020205020404" pitchFamily="49" charset="0"/>
              </a:rPr>
              <a:t>xpected </a:t>
            </a:r>
            <a:r>
              <a:rPr lang="en-US" b="1" dirty="0">
                <a:solidFill>
                  <a:srgbClr val="0000FF"/>
                </a:solidFill>
                <a:cs typeface="Courier New" panose="02070309020205020404" pitchFamily="49" charset="0"/>
              </a:rPr>
              <a:t>time’ </a:t>
            </a:r>
            <a:r>
              <a:rPr lang="en-US" b="1" dirty="0" smtClean="0">
                <a:solidFill>
                  <a:srgbClr val="0000FF"/>
                </a:solidFill>
                <a:cs typeface="Courier New" panose="02070309020205020404" pitchFamily="49" charset="0"/>
              </a:rPr>
              <a:t> </a:t>
            </a:r>
            <a:r>
              <a:rPr lang="en-US" b="1" dirty="0" err="1" smtClean="0">
                <a:solidFill>
                  <a:srgbClr val="0000FF"/>
                </a:solidFill>
                <a:cs typeface="Courier New" panose="02070309020205020404" pitchFamily="49" charset="0"/>
              </a:rPr>
              <a:t>t</a:t>
            </a:r>
            <a:r>
              <a:rPr lang="en-US" b="1" baseline="-25000" dirty="0" err="1" smtClean="0">
                <a:solidFill>
                  <a:srgbClr val="0000FF"/>
                </a:solidFill>
                <a:cs typeface="Courier New" panose="02070309020205020404" pitchFamily="49" charset="0"/>
              </a:rPr>
              <a:t>e</a:t>
            </a:r>
            <a:r>
              <a:rPr lang="en-US" b="1" dirty="0" smtClean="0">
                <a:solidFill>
                  <a:srgbClr val="0000FF"/>
                </a:solidFill>
                <a:cs typeface="Courier New" panose="02070309020205020404" pitchFamily="49" charset="0"/>
              </a:rPr>
              <a:t>  </a:t>
            </a:r>
            <a:r>
              <a:rPr lang="en-US" b="1" dirty="0">
                <a:solidFill>
                  <a:srgbClr val="0000FF"/>
                </a:solidFill>
                <a:cs typeface="Courier New" panose="02070309020205020404" pitchFamily="49" charset="0"/>
              </a:rPr>
              <a:t>= (a + 4m +b) / 6</a:t>
            </a:r>
          </a:p>
          <a:p>
            <a:pPr lvl="1">
              <a:buFont typeface="Wingdings" pitchFamily="2" charset="2"/>
              <a:buChar char="§"/>
            </a:pPr>
            <a:r>
              <a:rPr lang="en-US" b="1" dirty="0" smtClean="0">
                <a:solidFill>
                  <a:srgbClr val="0000FF"/>
                </a:solidFill>
                <a:cs typeface="Courier New" panose="02070309020205020404" pitchFamily="49" charset="0"/>
              </a:rPr>
              <a:t>‘</a:t>
            </a:r>
            <a:r>
              <a:rPr lang="en-US" b="1" dirty="0">
                <a:solidFill>
                  <a:srgbClr val="0000FF"/>
                </a:solidFill>
                <a:cs typeface="Courier New" panose="02070309020205020404" pitchFamily="49" charset="0"/>
              </a:rPr>
              <a:t>A</a:t>
            </a:r>
            <a:r>
              <a:rPr lang="en-US" b="1" dirty="0" smtClean="0">
                <a:solidFill>
                  <a:srgbClr val="0000FF"/>
                </a:solidFill>
                <a:cs typeface="Courier New" panose="02070309020205020404" pitchFamily="49" charset="0"/>
              </a:rPr>
              <a:t>ctivity </a:t>
            </a:r>
            <a:r>
              <a:rPr lang="en-US" b="1" dirty="0">
                <a:solidFill>
                  <a:srgbClr val="0000FF"/>
                </a:solidFill>
                <a:cs typeface="Courier New" panose="02070309020205020404" pitchFamily="49" charset="0"/>
              </a:rPr>
              <a:t>standard deviation’ </a:t>
            </a:r>
            <a:r>
              <a:rPr lang="en-US" b="1" dirty="0" smtClean="0">
                <a:solidFill>
                  <a:srgbClr val="0000FF"/>
                </a:solidFill>
                <a:cs typeface="Courier New" panose="02070309020205020404" pitchFamily="49" charset="0"/>
              </a:rPr>
              <a:t> s </a:t>
            </a:r>
            <a:r>
              <a:rPr lang="en-US" b="1" dirty="0">
                <a:solidFill>
                  <a:srgbClr val="0000FF"/>
                </a:solidFill>
                <a:cs typeface="Courier New" panose="02070309020205020404" pitchFamily="49" charset="0"/>
              </a:rPr>
              <a:t>= (</a:t>
            </a:r>
            <a:r>
              <a:rPr lang="en-US" b="1" dirty="0" smtClean="0">
                <a:solidFill>
                  <a:srgbClr val="0000FF"/>
                </a:solidFill>
                <a:cs typeface="Courier New" panose="02070309020205020404" pitchFamily="49" charset="0"/>
              </a:rPr>
              <a:t>b </a:t>
            </a:r>
            <a:r>
              <a:rPr lang="en-US" b="1" dirty="0" smtClean="0">
                <a:solidFill>
                  <a:srgbClr val="0000FF"/>
                </a:solidFill>
              </a:rPr>
              <a:t>– </a:t>
            </a:r>
            <a:r>
              <a:rPr lang="en-US" b="1" dirty="0" smtClean="0">
                <a:solidFill>
                  <a:srgbClr val="0000FF"/>
                </a:solidFill>
                <a:cs typeface="Courier New" panose="02070309020205020404" pitchFamily="49" charset="0"/>
              </a:rPr>
              <a:t>a</a:t>
            </a:r>
            <a:r>
              <a:rPr lang="en-US" b="1" dirty="0">
                <a:solidFill>
                  <a:srgbClr val="0000FF"/>
                </a:solidFill>
                <a:cs typeface="Courier New" panose="02070309020205020404" pitchFamily="49" charset="0"/>
              </a:rPr>
              <a:t>)/6</a:t>
            </a:r>
          </a:p>
          <a:p>
            <a:pPr marL="0" indent="0">
              <a:buNone/>
            </a:pP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37</a:t>
            </a:fld>
            <a:endParaRPr lang="en-US" dirty="0"/>
          </a:p>
        </p:txBody>
      </p:sp>
    </p:spTree>
    <p:extLst>
      <p:ext uri="{BB962C8B-B14F-4D97-AF65-F5344CB8AC3E}">
        <p14:creationId xmlns:p14="http://schemas.microsoft.com/office/powerpoint/2010/main" val="1679279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A chain of activities</a:t>
            </a:r>
          </a:p>
        </p:txBody>
      </p:sp>
      <p:sp>
        <p:nvSpPr>
          <p:cNvPr id="4" name="Slide Number Placeholder 3"/>
          <p:cNvSpPr>
            <a:spLocks noGrp="1"/>
          </p:cNvSpPr>
          <p:nvPr>
            <p:ph type="sldNum" sz="quarter" idx="12"/>
          </p:nvPr>
        </p:nvSpPr>
        <p:spPr/>
        <p:txBody>
          <a:bodyPr/>
          <a:lstStyle/>
          <a:p>
            <a:fld id="{7DBECBBC-B5FD-4F11-9AC2-5AED2BF7CA3D}" type="slidenum">
              <a:rPr lang="en-US" smtClean="0"/>
              <a:pPr/>
              <a:t>38</a:t>
            </a:fld>
            <a:endParaRPr lang="en-US" dirty="0"/>
          </a:p>
        </p:txBody>
      </p:sp>
      <p:sp>
        <p:nvSpPr>
          <p:cNvPr id="5" name="Rectangle 3"/>
          <p:cNvSpPr>
            <a:spLocks noChangeArrowheads="1"/>
          </p:cNvSpPr>
          <p:nvPr/>
        </p:nvSpPr>
        <p:spPr bwMode="auto">
          <a:xfrm>
            <a:off x="2139906" y="1371600"/>
            <a:ext cx="1188244" cy="864394"/>
          </a:xfrm>
          <a:prstGeom prst="rect">
            <a:avLst/>
          </a:prstGeom>
          <a:solidFill>
            <a:srgbClr val="99CCFF"/>
          </a:solidFill>
          <a:ln w="9525">
            <a:solidFill>
              <a:srgbClr val="FF0000"/>
            </a:solidFill>
            <a:miter lim="800000"/>
            <a:headEnd/>
            <a:tailEnd/>
          </a:ln>
          <a:effectLst/>
        </p:spPr>
        <p:txBody>
          <a:bodyPr wrap="none" anchor="ctr"/>
          <a:lstStyle/>
          <a:p>
            <a:pPr algn="ctr" eaLnBrk="1" hangingPunct="1">
              <a:lnSpc>
                <a:spcPct val="100000"/>
              </a:lnSpc>
            </a:pPr>
            <a:r>
              <a:rPr lang="en-GB" dirty="0">
                <a:latin typeface="Arial" charset="0"/>
              </a:rPr>
              <a:t>Task A</a:t>
            </a:r>
          </a:p>
        </p:txBody>
      </p:sp>
      <p:sp>
        <p:nvSpPr>
          <p:cNvPr id="6" name="Rectangle 4"/>
          <p:cNvSpPr>
            <a:spLocks noChangeArrowheads="1"/>
          </p:cNvSpPr>
          <p:nvPr/>
        </p:nvSpPr>
        <p:spPr bwMode="auto">
          <a:xfrm>
            <a:off x="3815116" y="1371600"/>
            <a:ext cx="1188244" cy="864394"/>
          </a:xfrm>
          <a:prstGeom prst="rect">
            <a:avLst/>
          </a:prstGeom>
          <a:solidFill>
            <a:srgbClr val="99CCFF"/>
          </a:solidFill>
          <a:ln w="9525">
            <a:solidFill>
              <a:srgbClr val="FF0000"/>
            </a:solidFill>
            <a:miter lim="800000"/>
            <a:headEnd/>
            <a:tailEnd/>
          </a:ln>
          <a:effectLst/>
        </p:spPr>
        <p:txBody>
          <a:bodyPr wrap="none" anchor="ctr"/>
          <a:lstStyle/>
          <a:p>
            <a:pPr algn="ctr" eaLnBrk="1" hangingPunct="1">
              <a:lnSpc>
                <a:spcPct val="100000"/>
              </a:lnSpc>
            </a:pPr>
            <a:r>
              <a:rPr lang="en-GB" dirty="0">
                <a:latin typeface="Arial" charset="0"/>
              </a:rPr>
              <a:t>Task B</a:t>
            </a:r>
          </a:p>
        </p:txBody>
      </p:sp>
      <p:sp>
        <p:nvSpPr>
          <p:cNvPr id="7" name="Rectangle 5"/>
          <p:cNvSpPr>
            <a:spLocks noChangeArrowheads="1"/>
          </p:cNvSpPr>
          <p:nvPr/>
        </p:nvSpPr>
        <p:spPr bwMode="auto">
          <a:xfrm>
            <a:off x="5380788" y="1371600"/>
            <a:ext cx="1188244" cy="864394"/>
          </a:xfrm>
          <a:prstGeom prst="rect">
            <a:avLst/>
          </a:prstGeom>
          <a:solidFill>
            <a:srgbClr val="99CCFF"/>
          </a:solidFill>
          <a:ln w="9525">
            <a:solidFill>
              <a:srgbClr val="FF0000"/>
            </a:solidFill>
            <a:miter lim="800000"/>
            <a:headEnd/>
            <a:tailEnd/>
          </a:ln>
          <a:effectLst/>
        </p:spPr>
        <p:txBody>
          <a:bodyPr wrap="none" anchor="ctr"/>
          <a:lstStyle/>
          <a:p>
            <a:pPr algn="ctr" eaLnBrk="1" hangingPunct="1">
              <a:lnSpc>
                <a:spcPct val="100000"/>
              </a:lnSpc>
            </a:pPr>
            <a:r>
              <a:rPr lang="en-GB" dirty="0">
                <a:latin typeface="Arial" charset="0"/>
              </a:rPr>
              <a:t>Task C</a:t>
            </a:r>
          </a:p>
        </p:txBody>
      </p:sp>
      <p:sp>
        <p:nvSpPr>
          <p:cNvPr id="8" name="Line 6"/>
          <p:cNvSpPr>
            <a:spLocks noChangeShapeType="1"/>
          </p:cNvSpPr>
          <p:nvPr/>
        </p:nvSpPr>
        <p:spPr bwMode="auto">
          <a:xfrm>
            <a:off x="3328148" y="1828800"/>
            <a:ext cx="486966" cy="0"/>
          </a:xfrm>
          <a:prstGeom prst="line">
            <a:avLst/>
          </a:prstGeom>
          <a:noFill/>
          <a:ln w="9525">
            <a:solidFill>
              <a:srgbClr val="FF0000"/>
            </a:solidFill>
            <a:round/>
            <a:headEnd/>
            <a:tailEnd type="triangle" w="med" len="med"/>
          </a:ln>
          <a:effectLst/>
        </p:spPr>
        <p:txBody>
          <a:bodyPr/>
          <a:lstStyle/>
          <a:p>
            <a:endParaRPr lang="en-US"/>
          </a:p>
        </p:txBody>
      </p:sp>
      <p:sp>
        <p:nvSpPr>
          <p:cNvPr id="9" name="Line 7"/>
          <p:cNvSpPr>
            <a:spLocks noChangeShapeType="1"/>
          </p:cNvSpPr>
          <p:nvPr/>
        </p:nvSpPr>
        <p:spPr bwMode="auto">
          <a:xfrm>
            <a:off x="5002169" y="1828800"/>
            <a:ext cx="378619" cy="0"/>
          </a:xfrm>
          <a:prstGeom prst="line">
            <a:avLst/>
          </a:prstGeom>
          <a:noFill/>
          <a:ln w="9525">
            <a:solidFill>
              <a:srgbClr val="FF0000"/>
            </a:solidFill>
            <a:round/>
            <a:headEnd/>
            <a:tailEnd type="triangle" w="med" len="med"/>
          </a:ln>
          <a:effectLst/>
        </p:spPr>
        <p:txBody>
          <a:bodyPr/>
          <a:lstStyle/>
          <a:p>
            <a:endParaRPr lang="en-US"/>
          </a:p>
        </p:txBody>
      </p:sp>
      <p:graphicFrame>
        <p:nvGraphicFramePr>
          <p:cNvPr id="10" name="Group 8"/>
          <p:cNvGraphicFramePr>
            <a:graphicFrameLocks/>
          </p:cNvGraphicFramePr>
          <p:nvPr>
            <p:extLst>
              <p:ext uri="{D42A27DB-BD31-4B8C-83A1-F6EECF244321}">
                <p14:modId xmlns:p14="http://schemas.microsoft.com/office/powerpoint/2010/main" val="4006343480"/>
              </p:ext>
            </p:extLst>
          </p:nvPr>
        </p:nvGraphicFramePr>
        <p:xfrm>
          <a:off x="1295402" y="2362201"/>
          <a:ext cx="6248398" cy="3398045"/>
        </p:xfrm>
        <a:graphic>
          <a:graphicData uri="http://schemas.openxmlformats.org/drawingml/2006/table">
            <a:tbl>
              <a:tblPr/>
              <a:tblGrid>
                <a:gridCol w="1042009"/>
                <a:gridCol w="1040790"/>
                <a:gridCol w="1042009"/>
                <a:gridCol w="1040791"/>
                <a:gridCol w="1042009"/>
                <a:gridCol w="1040790"/>
              </a:tblGrid>
              <a:tr h="850765">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Task</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a</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m</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b</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t</a:t>
                      </a:r>
                      <a:r>
                        <a:rPr kumimoji="0" lang="en-GB" sz="2300" b="0" i="0" u="none" strike="noStrike" cap="none" normalizeH="0" baseline="-25000" dirty="0" smtClean="0">
                          <a:ln>
                            <a:noFill/>
                          </a:ln>
                          <a:solidFill>
                            <a:schemeClr val="tx1"/>
                          </a:solidFill>
                          <a:effectLst/>
                          <a:latin typeface="Avant Garde" charset="0"/>
                        </a:rPr>
                        <a:t>e</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s</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09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10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12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16</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 </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742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B</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10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14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765">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C</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20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24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38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Rectangle 10"/>
          <p:cNvSpPr/>
          <p:nvPr/>
        </p:nvSpPr>
        <p:spPr>
          <a:xfrm>
            <a:off x="1905000" y="5943600"/>
            <a:ext cx="4572000" cy="461665"/>
          </a:xfrm>
          <a:prstGeom prst="rect">
            <a:avLst/>
          </a:prstGeom>
        </p:spPr>
        <p:txBody>
          <a:bodyPr>
            <a:spAutoFit/>
          </a:bodyPr>
          <a:lstStyle/>
          <a:p>
            <a:r>
              <a:rPr lang="en-GB" sz="2400" b="1" dirty="0" smtClean="0">
                <a:solidFill>
                  <a:srgbClr val="FF0000"/>
                </a:solidFill>
              </a:rPr>
              <a:t>Can you fill the missing gaps?</a:t>
            </a:r>
          </a:p>
        </p:txBody>
      </p:sp>
    </p:spTree>
    <p:extLst>
      <p:ext uri="{BB962C8B-B14F-4D97-AF65-F5344CB8AC3E}">
        <p14:creationId xmlns:p14="http://schemas.microsoft.com/office/powerpoint/2010/main" val="1752466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 chain of activities</a:t>
            </a:r>
            <a:endParaRPr lang="en-US" sz="4000" b="1" dirty="0"/>
          </a:p>
        </p:txBody>
      </p:sp>
      <p:sp>
        <p:nvSpPr>
          <p:cNvPr id="3" name="Content Placeholder 2"/>
          <p:cNvSpPr>
            <a:spLocks noGrp="1"/>
          </p:cNvSpPr>
          <p:nvPr>
            <p:ph idx="1"/>
          </p:nvPr>
        </p:nvSpPr>
        <p:spPr>
          <a:xfrm>
            <a:off x="381000" y="1600200"/>
            <a:ext cx="8534400" cy="4525963"/>
          </a:xfrm>
        </p:spPr>
        <p:txBody>
          <a:bodyPr>
            <a:normAutofit/>
          </a:bodyPr>
          <a:lstStyle/>
          <a:p>
            <a:r>
              <a:rPr lang="en-GB" sz="2400" dirty="0" smtClean="0"/>
              <a:t>For Task A, </a:t>
            </a:r>
            <a:r>
              <a:rPr lang="en-GB" sz="2400" dirty="0" err="1" smtClean="0"/>
              <a:t>t</a:t>
            </a:r>
            <a:r>
              <a:rPr lang="en-GB" sz="2400" baseline="-25000" dirty="0" err="1" smtClean="0"/>
              <a:t>e</a:t>
            </a:r>
            <a:r>
              <a:rPr lang="en-GB" sz="2400" dirty="0" smtClean="0"/>
              <a:t> = (10+ (12 x 4) + 16)/ 6 = </a:t>
            </a:r>
            <a:r>
              <a:rPr lang="en-GB" sz="2400" b="1" dirty="0" smtClean="0">
                <a:solidFill>
                  <a:srgbClr val="0000FF"/>
                </a:solidFill>
              </a:rPr>
              <a:t>12.66,</a:t>
            </a:r>
            <a:r>
              <a:rPr lang="en-GB" sz="2400" dirty="0" smtClean="0"/>
              <a:t>  s = (16-10)/6 i.e. </a:t>
            </a:r>
            <a:r>
              <a:rPr lang="en-GB" sz="2400" b="1" dirty="0" smtClean="0">
                <a:solidFill>
                  <a:srgbClr val="0000FF"/>
                </a:solidFill>
              </a:rPr>
              <a:t>1</a:t>
            </a:r>
          </a:p>
          <a:p>
            <a:r>
              <a:rPr lang="en-GB" sz="2400" dirty="0" smtClean="0"/>
              <a:t>For Task B, </a:t>
            </a:r>
            <a:r>
              <a:rPr lang="en-GB" sz="2400" dirty="0" err="1" smtClean="0"/>
              <a:t>t</a:t>
            </a:r>
            <a:r>
              <a:rPr lang="en-GB" sz="2400" baseline="-25000" dirty="0" err="1" smtClean="0"/>
              <a:t>e</a:t>
            </a:r>
            <a:r>
              <a:rPr lang="en-GB" sz="2400" dirty="0" smtClean="0"/>
              <a:t> = (8 + (10 x 4) + 14)/ 6 = </a:t>
            </a:r>
            <a:r>
              <a:rPr lang="en-GB" sz="2400" b="1" dirty="0" smtClean="0">
                <a:solidFill>
                  <a:srgbClr val="0000FF"/>
                </a:solidFill>
              </a:rPr>
              <a:t>10.33,   </a:t>
            </a:r>
            <a:r>
              <a:rPr lang="en-GB" sz="2400" dirty="0" smtClean="0"/>
              <a:t>s = (14-8)/6 i.e. </a:t>
            </a:r>
            <a:r>
              <a:rPr lang="en-GB" sz="2400" b="1" dirty="0" smtClean="0">
                <a:solidFill>
                  <a:srgbClr val="0000FF"/>
                </a:solidFill>
              </a:rPr>
              <a:t>1</a:t>
            </a:r>
          </a:p>
          <a:p>
            <a:r>
              <a:rPr lang="en-GB" sz="2400" dirty="0" smtClean="0"/>
              <a:t>For Task C, </a:t>
            </a:r>
            <a:r>
              <a:rPr lang="en-GB" sz="2400" dirty="0" err="1" smtClean="0"/>
              <a:t>t</a:t>
            </a:r>
            <a:r>
              <a:rPr lang="en-GB" sz="2400" baseline="-25000" dirty="0" err="1" smtClean="0"/>
              <a:t>e</a:t>
            </a:r>
            <a:r>
              <a:rPr lang="en-GB" sz="2400" dirty="0" smtClean="0"/>
              <a:t> = (20 + (24 x 4) + 38)/6 = </a:t>
            </a:r>
            <a:r>
              <a:rPr lang="en-GB" sz="2400" b="1" dirty="0" smtClean="0">
                <a:solidFill>
                  <a:srgbClr val="0000FF"/>
                </a:solidFill>
              </a:rPr>
              <a:t>25.66,  </a:t>
            </a:r>
            <a:r>
              <a:rPr lang="en-GB" sz="2400" dirty="0" smtClean="0"/>
              <a:t>s = (38-20)/6 i.e. </a:t>
            </a:r>
            <a:r>
              <a:rPr lang="en-GB" sz="2400" b="1" dirty="0" smtClean="0">
                <a:solidFill>
                  <a:srgbClr val="0000FF"/>
                </a:solidFill>
              </a:rPr>
              <a:t>3</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solidFill>
                  <a:srgbClr val="0000FF"/>
                </a:solidFill>
              </a:rPr>
              <a:t>Categories of risk</a:t>
            </a:r>
            <a:endParaRPr lang="en-US" sz="4000" dirty="0"/>
          </a:p>
        </p:txBody>
      </p:sp>
      <p:sp>
        <p:nvSpPr>
          <p:cNvPr id="3" name="Content Placeholder 2"/>
          <p:cNvSpPr>
            <a:spLocks noGrp="1"/>
          </p:cNvSpPr>
          <p:nvPr>
            <p:ph idx="1"/>
          </p:nvPr>
        </p:nvSpPr>
        <p:spPr>
          <a:xfrm>
            <a:off x="457200" y="1066800"/>
            <a:ext cx="8229600" cy="5410200"/>
          </a:xfrm>
        </p:spPr>
        <p:txBody>
          <a:bodyPr>
            <a:noAutofit/>
          </a:bodyPr>
          <a:lstStyle/>
          <a:p>
            <a:r>
              <a:rPr lang="en-GB" sz="1800" dirty="0" smtClean="0"/>
              <a:t>This is based on </a:t>
            </a:r>
            <a:r>
              <a:rPr lang="en-GB" sz="1800" b="1" dirty="0" smtClean="0"/>
              <a:t>Lyytinen’s</a:t>
            </a:r>
            <a:r>
              <a:rPr lang="en-GB" sz="1800" dirty="0" smtClean="0"/>
              <a:t> sociotechnical model of risk</a:t>
            </a:r>
          </a:p>
          <a:p>
            <a:pPr>
              <a:buFontTx/>
              <a:buChar char="•"/>
            </a:pPr>
            <a:r>
              <a:rPr lang="en-GB" sz="2000" b="1" dirty="0" smtClean="0"/>
              <a:t>Actors</a:t>
            </a:r>
            <a:r>
              <a:rPr lang="en-GB" sz="2000" dirty="0" smtClean="0"/>
              <a:t> </a:t>
            </a:r>
            <a:r>
              <a:rPr lang="en-GB" sz="1800" dirty="0" smtClean="0"/>
              <a:t>–relate to all those involved in the project including both developers, users and managers </a:t>
            </a:r>
            <a:r>
              <a:rPr lang="en-GB" sz="1800" i="1" dirty="0" smtClean="0"/>
              <a:t>e.g</a:t>
            </a:r>
            <a:r>
              <a:rPr lang="en-GB" sz="1800" dirty="0" smtClean="0"/>
              <a:t>. a risk could be that high staff turnover leads to information of importance to the project being lost</a:t>
            </a:r>
          </a:p>
          <a:p>
            <a:pPr>
              <a:buFontTx/>
              <a:buChar char="•"/>
            </a:pPr>
            <a:r>
              <a:rPr lang="en-GB" sz="2000" b="1" dirty="0" smtClean="0"/>
              <a:t>Technology</a:t>
            </a:r>
            <a:r>
              <a:rPr lang="en-GB" sz="1800" dirty="0" smtClean="0"/>
              <a:t> – both that used to implement the project and that embedded in the project deliverables – risk could be that the technologies selected are not in fact appropriate.</a:t>
            </a:r>
          </a:p>
          <a:p>
            <a:pPr>
              <a:buFontTx/>
              <a:buChar char="•"/>
            </a:pPr>
            <a:r>
              <a:rPr lang="en-GB" sz="2000" b="1" dirty="0" smtClean="0"/>
              <a:t>Structure</a:t>
            </a:r>
            <a:r>
              <a:rPr lang="en-GB" sz="1800" dirty="0" smtClean="0"/>
              <a:t> – describes the management structures and systems, including those affecting planning and control. For example, the implementation might need user participation in some tasks, but the responsibility for managing the users’ contribution might not be clearly allocated.</a:t>
            </a:r>
          </a:p>
          <a:p>
            <a:pPr>
              <a:buFontTx/>
              <a:buChar char="•"/>
            </a:pPr>
            <a:r>
              <a:rPr lang="en-GB" sz="2000" b="1" dirty="0" smtClean="0"/>
              <a:t>Tasks</a:t>
            </a:r>
            <a:r>
              <a:rPr lang="en-GB" sz="1800" dirty="0" smtClean="0"/>
              <a:t> – the work to be carried out. A typical risk is that the amount of effort needed to carry out the task is underestimated.</a:t>
            </a:r>
          </a:p>
          <a:p>
            <a:r>
              <a:rPr lang="en-GB" sz="1800" b="1" i="1" u="sng" dirty="0" smtClean="0">
                <a:solidFill>
                  <a:srgbClr val="C00000"/>
                </a:solidFill>
              </a:rPr>
              <a:t>Note</a:t>
            </a:r>
            <a:r>
              <a:rPr lang="en-GB" sz="1800" dirty="0" smtClean="0"/>
              <a:t>: A risk could be</a:t>
            </a:r>
            <a:r>
              <a:rPr lang="en-GB" sz="1800" b="1" dirty="0" smtClean="0"/>
              <a:t> </a:t>
            </a:r>
            <a:r>
              <a:rPr lang="en-GB" sz="1800" dirty="0" smtClean="0"/>
              <a:t>well belong to more than one of the four areas – for example, </a:t>
            </a:r>
            <a:r>
              <a:rPr lang="en-GB" sz="1800" b="1" i="1" dirty="0" smtClean="0"/>
              <a:t>estimates</a:t>
            </a:r>
            <a:r>
              <a:rPr lang="en-GB" sz="1800" dirty="0" smtClean="0"/>
              <a:t> being wrong could be influenced by problems with </a:t>
            </a:r>
            <a:r>
              <a:rPr lang="en-GB" sz="1800" b="1" dirty="0" smtClean="0"/>
              <a:t>actors</a:t>
            </a:r>
            <a:r>
              <a:rPr lang="en-GB" sz="1800" dirty="0" smtClean="0"/>
              <a:t> (e.g. lack of experience with a technical domain) or the </a:t>
            </a:r>
            <a:r>
              <a:rPr lang="en-GB" sz="1800" b="1" dirty="0" smtClean="0"/>
              <a:t>structure</a:t>
            </a:r>
            <a:r>
              <a:rPr lang="en-GB" sz="1800" dirty="0" smtClean="0"/>
              <a:t> (over optimism of managers keen to win work).</a:t>
            </a:r>
          </a:p>
          <a:p>
            <a:pPr>
              <a:buNone/>
            </a:pPr>
            <a:endParaRPr 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A chain of </a:t>
            </a:r>
            <a:r>
              <a:rPr lang="en-US" sz="4000" b="1" dirty="0" smtClean="0"/>
              <a:t>activities (cont.)</a:t>
            </a:r>
            <a:endParaRPr lang="en-US" sz="4000" b="1" dirty="0"/>
          </a:p>
        </p:txBody>
      </p:sp>
      <p:sp>
        <p:nvSpPr>
          <p:cNvPr id="3" name="Content Placeholder 2"/>
          <p:cNvSpPr>
            <a:spLocks noGrp="1"/>
          </p:cNvSpPr>
          <p:nvPr>
            <p:ph idx="1"/>
          </p:nvPr>
        </p:nvSpPr>
        <p:spPr>
          <a:xfrm>
            <a:off x="457200" y="1295400"/>
            <a:ext cx="8229600" cy="4525963"/>
          </a:xfrm>
        </p:spPr>
        <p:txBody>
          <a:bodyPr>
            <a:normAutofit/>
          </a:bodyPr>
          <a:lstStyle/>
          <a:p>
            <a:r>
              <a:rPr lang="en-US" dirty="0">
                <a:solidFill>
                  <a:srgbClr val="FF0000"/>
                </a:solidFill>
              </a:rPr>
              <a:t>What would be the </a:t>
            </a:r>
            <a:r>
              <a:rPr lang="en-US" b="1" dirty="0">
                <a:solidFill>
                  <a:srgbClr val="FF0000"/>
                </a:solidFill>
              </a:rPr>
              <a:t>expected</a:t>
            </a:r>
            <a:r>
              <a:rPr lang="en-US" dirty="0">
                <a:solidFill>
                  <a:srgbClr val="FF0000"/>
                </a:solidFill>
              </a:rPr>
              <a:t> </a:t>
            </a:r>
            <a:r>
              <a:rPr lang="en-US" b="1" dirty="0">
                <a:solidFill>
                  <a:srgbClr val="FF0000"/>
                </a:solidFill>
              </a:rPr>
              <a:t>duration</a:t>
            </a:r>
            <a:r>
              <a:rPr lang="en-US" dirty="0">
                <a:solidFill>
                  <a:srgbClr val="FF0000"/>
                </a:solidFill>
              </a:rPr>
              <a:t> of the chain A + B + C? </a:t>
            </a:r>
          </a:p>
          <a:p>
            <a:pPr lvl="1">
              <a:buFont typeface="Wingdings" pitchFamily="2" charset="2"/>
              <a:buChar char="§"/>
            </a:pPr>
            <a:r>
              <a:rPr lang="en-US" sz="3200" b="1" i="1" u="sng" dirty="0">
                <a:solidFill>
                  <a:srgbClr val="0000FF"/>
                </a:solidFill>
              </a:rPr>
              <a:t>Answer</a:t>
            </a:r>
            <a:r>
              <a:rPr lang="en-US" sz="3200" dirty="0">
                <a:solidFill>
                  <a:srgbClr val="0000FF"/>
                </a:solidFill>
              </a:rPr>
              <a:t>: </a:t>
            </a:r>
            <a:r>
              <a:rPr lang="en-US" sz="3200" dirty="0"/>
              <a:t>12.66 + 10.33 + 25.66 </a:t>
            </a:r>
            <a:r>
              <a:rPr lang="en-US" sz="3200" dirty="0" smtClean="0"/>
              <a:t>= </a:t>
            </a:r>
            <a:r>
              <a:rPr lang="en-US" sz="3200" dirty="0"/>
              <a:t>48.65</a:t>
            </a:r>
          </a:p>
          <a:p>
            <a:endParaRPr lang="en-US" dirty="0" smtClean="0"/>
          </a:p>
          <a:p>
            <a:r>
              <a:rPr lang="en-US" dirty="0" smtClean="0">
                <a:solidFill>
                  <a:srgbClr val="FF0000"/>
                </a:solidFill>
              </a:rPr>
              <a:t>What </a:t>
            </a:r>
            <a:r>
              <a:rPr lang="en-US" dirty="0">
                <a:solidFill>
                  <a:srgbClr val="FF0000"/>
                </a:solidFill>
              </a:rPr>
              <a:t>would be the </a:t>
            </a:r>
            <a:r>
              <a:rPr lang="en-US" b="1" dirty="0">
                <a:solidFill>
                  <a:srgbClr val="FF0000"/>
                </a:solidFill>
              </a:rPr>
              <a:t>standard</a:t>
            </a:r>
            <a:r>
              <a:rPr lang="en-US" dirty="0">
                <a:solidFill>
                  <a:srgbClr val="FF0000"/>
                </a:solidFill>
              </a:rPr>
              <a:t> </a:t>
            </a:r>
            <a:r>
              <a:rPr lang="en-US" b="1" dirty="0">
                <a:solidFill>
                  <a:srgbClr val="FF0000"/>
                </a:solidFill>
              </a:rPr>
              <a:t>deviation</a:t>
            </a:r>
            <a:r>
              <a:rPr lang="en-US" dirty="0">
                <a:solidFill>
                  <a:srgbClr val="FF0000"/>
                </a:solidFill>
              </a:rPr>
              <a:t> for </a:t>
            </a:r>
            <a:endParaRPr lang="en-US" dirty="0" smtClean="0">
              <a:solidFill>
                <a:srgbClr val="FF0000"/>
              </a:solidFill>
            </a:endParaRPr>
          </a:p>
          <a:p>
            <a:pPr>
              <a:buNone/>
            </a:pPr>
            <a:r>
              <a:rPr lang="en-US" dirty="0" smtClean="0">
                <a:solidFill>
                  <a:srgbClr val="FF0000"/>
                </a:solidFill>
              </a:rPr>
              <a:t>	A </a:t>
            </a:r>
            <a:r>
              <a:rPr lang="en-US" dirty="0">
                <a:solidFill>
                  <a:srgbClr val="FF0000"/>
                </a:solidFill>
              </a:rPr>
              <a:t>+ B+ C?</a:t>
            </a:r>
          </a:p>
          <a:p>
            <a:pPr lvl="1">
              <a:buFont typeface="Wingdings" pitchFamily="2" charset="2"/>
              <a:buChar char="§"/>
            </a:pPr>
            <a:r>
              <a:rPr lang="en-US" sz="3200" b="1" i="1" u="sng" dirty="0">
                <a:solidFill>
                  <a:srgbClr val="0000FF"/>
                </a:solidFill>
              </a:rPr>
              <a:t>Answer</a:t>
            </a:r>
            <a:r>
              <a:rPr lang="en-US" sz="3200" i="1" dirty="0">
                <a:solidFill>
                  <a:srgbClr val="0000FF"/>
                </a:solidFill>
              </a:rPr>
              <a:t>: </a:t>
            </a:r>
            <a:r>
              <a:rPr lang="en-US" sz="3200" b="1" dirty="0"/>
              <a:t>S</a:t>
            </a:r>
            <a:r>
              <a:rPr lang="en-US" sz="3200" b="1" dirty="0" smtClean="0"/>
              <a:t>quare</a:t>
            </a:r>
            <a:r>
              <a:rPr lang="en-US" sz="3200" dirty="0" smtClean="0"/>
              <a:t> </a:t>
            </a:r>
            <a:r>
              <a:rPr lang="en-US" sz="3200" b="1" dirty="0"/>
              <a:t>root</a:t>
            </a:r>
            <a:r>
              <a:rPr lang="en-US" sz="3200" dirty="0"/>
              <a:t> of (1</a:t>
            </a:r>
            <a:r>
              <a:rPr lang="en-US" sz="3200" baseline="30000" dirty="0"/>
              <a:t>2</a:t>
            </a:r>
            <a:r>
              <a:rPr lang="en-US" sz="3200" dirty="0"/>
              <a:t> + 1</a:t>
            </a:r>
            <a:r>
              <a:rPr lang="en-US" sz="3200" baseline="30000" dirty="0"/>
              <a:t>2</a:t>
            </a:r>
            <a:r>
              <a:rPr lang="en-US" sz="3200" dirty="0"/>
              <a:t> + 3</a:t>
            </a:r>
            <a:r>
              <a:rPr lang="en-US" sz="3200" baseline="30000" dirty="0"/>
              <a:t>2</a:t>
            </a:r>
            <a:r>
              <a:rPr lang="en-US" sz="3200" dirty="0" smtClean="0"/>
              <a:t>) = 3.32</a:t>
            </a:r>
          </a:p>
          <a:p>
            <a:pPr marL="457200" lvl="1" indent="0">
              <a:buNone/>
            </a:pPr>
            <a:endParaRPr lang="en-US" sz="32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40</a:t>
            </a:fld>
            <a:endParaRPr lang="en-US" dirty="0"/>
          </a:p>
        </p:txBody>
      </p:sp>
    </p:spTree>
    <p:extLst>
      <p:ext uri="{BB962C8B-B14F-4D97-AF65-F5344CB8AC3E}">
        <p14:creationId xmlns:p14="http://schemas.microsoft.com/office/powerpoint/2010/main" val="2082158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600" b="1" dirty="0" smtClean="0"/>
              <a:t>Expected </a:t>
            </a:r>
            <a:r>
              <a:rPr lang="en-US" sz="3600" b="1" dirty="0"/>
              <a:t>Times and Standard Deviation</a:t>
            </a:r>
          </a:p>
        </p:txBody>
      </p:sp>
      <p:sp>
        <p:nvSpPr>
          <p:cNvPr id="4" name="Slide Number Placeholder 3"/>
          <p:cNvSpPr>
            <a:spLocks noGrp="1"/>
          </p:cNvSpPr>
          <p:nvPr>
            <p:ph type="sldNum" sz="quarter" idx="12"/>
          </p:nvPr>
        </p:nvSpPr>
        <p:spPr/>
        <p:txBody>
          <a:bodyPr/>
          <a:lstStyle/>
          <a:p>
            <a:fld id="{7DBECBBC-B5FD-4F11-9AC2-5AED2BF7CA3D}" type="slidenum">
              <a:rPr lang="en-US" smtClean="0"/>
              <a:pPr/>
              <a:t>41</a:t>
            </a:fld>
            <a:endParaRPr lang="en-US" dirty="0"/>
          </a:p>
        </p:txBody>
      </p:sp>
      <p:graphicFrame>
        <p:nvGraphicFramePr>
          <p:cNvPr id="5" name="Group 92"/>
          <p:cNvGraphicFramePr>
            <a:graphicFrameLocks/>
          </p:cNvGraphicFramePr>
          <p:nvPr>
            <p:extLst>
              <p:ext uri="{D42A27DB-BD31-4B8C-83A1-F6EECF244321}">
                <p14:modId xmlns:p14="http://schemas.microsoft.com/office/powerpoint/2010/main" val="2714684088"/>
              </p:ext>
            </p:extLst>
          </p:nvPr>
        </p:nvGraphicFramePr>
        <p:xfrm>
          <a:off x="1143000" y="1676400"/>
          <a:ext cx="6553200" cy="4419600"/>
        </p:xfrm>
        <a:graphic>
          <a:graphicData uri="http://schemas.openxmlformats.org/drawingml/2006/table">
            <a:tbl>
              <a:tblPr/>
              <a:tblGrid>
                <a:gridCol w="949396"/>
                <a:gridCol w="1380941"/>
                <a:gridCol w="1122014"/>
                <a:gridCol w="1208323"/>
                <a:gridCol w="980266"/>
                <a:gridCol w="912260"/>
              </a:tblGrid>
              <a:tr h="937866">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Activity</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Optimistic</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Most likely</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Pessimistic</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Expected</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Standard</a:t>
                      </a:r>
                    </a:p>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deviation</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endParaRPr kumimoji="0" lang="en-US" sz="1400" b="0" i="0" u="none" strike="noStrike" cap="none" normalizeH="0" baseline="0" smtClean="0">
                        <a:ln>
                          <a:noFill/>
                        </a:ln>
                        <a:solidFill>
                          <a:schemeClr val="tx1"/>
                        </a:solidFill>
                        <a:effectLst/>
                        <a:latin typeface="Avant Garde" charset="0"/>
                      </a:endParaRP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(a)</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(m)</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(b)</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 </a:t>
                      </a:r>
                      <a:r>
                        <a:rPr lang="en-GB" sz="1400" dirty="0" smtClean="0"/>
                        <a:t>t</a:t>
                      </a:r>
                      <a:r>
                        <a:rPr lang="en-GB" sz="1400" baseline="-25000" dirty="0" smtClean="0"/>
                        <a:t>e </a:t>
                      </a:r>
                      <a:r>
                        <a:rPr kumimoji="0" lang="en-US" sz="1400" b="0" i="0" u="none" strike="noStrike" cap="none" normalizeH="0" baseline="0" dirty="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(s)</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631">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A</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6</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6.17</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0.50</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B</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4.00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0.33</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020">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C</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2.83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0.17</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D</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3.5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4.08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0.25</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E</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2.83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0.50</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F</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10.50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1.17</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631">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G</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3.00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0.33</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H</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2.08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0.08</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2057400" y="1066800"/>
            <a:ext cx="5638800" cy="461665"/>
          </a:xfrm>
          <a:prstGeom prst="rect">
            <a:avLst/>
          </a:prstGeom>
          <a:noFill/>
          <a:ln>
            <a:solidFill>
              <a:srgbClr val="FF0000"/>
            </a:solidFill>
          </a:ln>
        </p:spPr>
        <p:txBody>
          <a:bodyPr wrap="square" rtlCol="0">
            <a:spAutoFit/>
          </a:bodyPr>
          <a:lstStyle/>
          <a:p>
            <a:r>
              <a:rPr lang="en-US" sz="2400" dirty="0" smtClean="0">
                <a:solidFill>
                  <a:srgbClr val="0000FF"/>
                </a:solidFill>
              </a:rPr>
              <a:t>Activity Durations in (weeks)</a:t>
            </a:r>
            <a:endParaRPr lang="en-US" sz="2400" dirty="0">
              <a:solidFill>
                <a:srgbClr val="0000FF"/>
              </a:solidFill>
            </a:endParaRPr>
          </a:p>
        </p:txBody>
      </p:sp>
    </p:spTree>
    <p:extLst>
      <p:ext uri="{BB962C8B-B14F-4D97-AF65-F5344CB8AC3E}">
        <p14:creationId xmlns:p14="http://schemas.microsoft.com/office/powerpoint/2010/main" val="19556716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solidFill>
                  <a:srgbClr val="FF0000"/>
                </a:solidFill>
              </a:rPr>
              <a:t>PERT Network</a:t>
            </a:r>
            <a:endParaRPr lang="en-US" sz="4000"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DBECBBC-B5FD-4F11-9AC2-5AED2BF7CA3D}" type="slidenum">
              <a:rPr lang="en-US" smtClean="0"/>
              <a:pPr/>
              <a:t>42</a:t>
            </a:fld>
            <a:endParaRPr lang="en-US" dirty="0"/>
          </a:p>
        </p:txBody>
      </p:sp>
      <p:pic>
        <p:nvPicPr>
          <p:cNvPr id="5" name="Picture 5"/>
          <p:cNvPicPr>
            <a:picLocks noChangeAspect="1" noChangeArrowheads="1"/>
          </p:cNvPicPr>
          <p:nvPr/>
        </p:nvPicPr>
        <p:blipFill>
          <a:blip r:embed="rId2" cstate="print"/>
          <a:srcRect/>
          <a:stretch>
            <a:fillRect/>
          </a:stretch>
        </p:blipFill>
        <p:spPr bwMode="auto">
          <a:xfrm>
            <a:off x="381000" y="1447800"/>
            <a:ext cx="8458200" cy="4729163"/>
          </a:xfrm>
          <a:prstGeom prst="rect">
            <a:avLst/>
          </a:prstGeom>
          <a:noFill/>
          <a:ln>
            <a:noFill/>
          </a:ln>
          <a:effectLst/>
        </p:spPr>
      </p:pic>
      <p:sp>
        <p:nvSpPr>
          <p:cNvPr id="6" name="TextBox 5"/>
          <p:cNvSpPr txBox="1"/>
          <p:nvPr/>
        </p:nvSpPr>
        <p:spPr>
          <a:xfrm>
            <a:off x="5334000" y="2286000"/>
            <a:ext cx="944489" cy="369332"/>
          </a:xfrm>
          <a:prstGeom prst="rect">
            <a:avLst/>
          </a:prstGeom>
          <a:noFill/>
        </p:spPr>
        <p:txBody>
          <a:bodyPr wrap="none" rtlCol="0">
            <a:spAutoFit/>
          </a:bodyPr>
          <a:lstStyle/>
          <a:p>
            <a:r>
              <a:rPr lang="en-US" b="1" dirty="0" smtClean="0">
                <a:solidFill>
                  <a:srgbClr val="FF0000"/>
                </a:solidFill>
              </a:rPr>
              <a:t>t = 2.83 </a:t>
            </a:r>
            <a:endParaRPr lang="en-US" b="1" dirty="0">
              <a:solidFill>
                <a:srgbClr val="FF0000"/>
              </a:solidFill>
            </a:endParaRPr>
          </a:p>
        </p:txBody>
      </p:sp>
      <p:sp>
        <p:nvSpPr>
          <p:cNvPr id="7" name="TextBox 6"/>
          <p:cNvSpPr txBox="1"/>
          <p:nvPr/>
        </p:nvSpPr>
        <p:spPr>
          <a:xfrm>
            <a:off x="4724400" y="2297668"/>
            <a:ext cx="311304" cy="369332"/>
          </a:xfrm>
          <a:prstGeom prst="rect">
            <a:avLst/>
          </a:prstGeom>
          <a:noFill/>
        </p:spPr>
        <p:txBody>
          <a:bodyPr wrap="none" rtlCol="0">
            <a:spAutoFit/>
          </a:bodyPr>
          <a:lstStyle/>
          <a:p>
            <a:r>
              <a:rPr lang="en-US" b="1" dirty="0" smtClean="0">
                <a:solidFill>
                  <a:srgbClr val="FF0000"/>
                </a:solidFill>
              </a:rPr>
              <a:t>X</a:t>
            </a:r>
            <a:endParaRPr lang="en-US" b="1" dirty="0">
              <a:solidFill>
                <a:srgbClr val="FF0000"/>
              </a:solidFill>
            </a:endParaRPr>
          </a:p>
        </p:txBody>
      </p:sp>
      <p:sp>
        <p:nvSpPr>
          <p:cNvPr id="8" name="TextBox 7"/>
          <p:cNvSpPr txBox="1"/>
          <p:nvPr/>
        </p:nvSpPr>
        <p:spPr>
          <a:xfrm>
            <a:off x="457200" y="6172200"/>
            <a:ext cx="4500719" cy="400110"/>
          </a:xfrm>
          <a:prstGeom prst="rect">
            <a:avLst/>
          </a:prstGeom>
          <a:noFill/>
        </p:spPr>
        <p:txBody>
          <a:bodyPr wrap="none" rtlCol="0">
            <a:spAutoFit/>
          </a:bodyPr>
          <a:lstStyle/>
          <a:p>
            <a:r>
              <a:rPr lang="en-US" sz="2000" b="1" dirty="0" smtClean="0">
                <a:solidFill>
                  <a:srgbClr val="FF0000"/>
                </a:solidFill>
              </a:rPr>
              <a:t>Figure 7.7 @ page 179 (5</a:t>
            </a:r>
            <a:r>
              <a:rPr lang="en-US" sz="2000" b="1" baseline="30000" dirty="0" smtClean="0">
                <a:solidFill>
                  <a:srgbClr val="FF0000"/>
                </a:solidFill>
              </a:rPr>
              <a:t>th</a:t>
            </a:r>
            <a:r>
              <a:rPr lang="en-US" sz="2000" b="1" dirty="0" smtClean="0">
                <a:solidFill>
                  <a:srgbClr val="FF0000"/>
                </a:solidFill>
              </a:rPr>
              <a:t> edition book) </a:t>
            </a:r>
            <a:endParaRPr lang="en-US" sz="2000" b="1" dirty="0">
              <a:solidFill>
                <a:srgbClr val="FF0000"/>
              </a:solidFill>
            </a:endParaRPr>
          </a:p>
        </p:txBody>
      </p:sp>
    </p:spTree>
    <p:extLst>
      <p:ext uri="{BB962C8B-B14F-4D97-AF65-F5344CB8AC3E}">
        <p14:creationId xmlns:p14="http://schemas.microsoft.com/office/powerpoint/2010/main" val="205287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Assessing the likelihood of meeting a target</a:t>
            </a:r>
          </a:p>
        </p:txBody>
      </p:sp>
      <p:sp>
        <p:nvSpPr>
          <p:cNvPr id="3" name="Content Placeholder 2"/>
          <p:cNvSpPr>
            <a:spLocks noGrp="1"/>
          </p:cNvSpPr>
          <p:nvPr>
            <p:ph idx="1"/>
          </p:nvPr>
        </p:nvSpPr>
        <p:spPr/>
        <p:txBody>
          <a:bodyPr>
            <a:normAutofit/>
          </a:bodyPr>
          <a:lstStyle/>
          <a:p>
            <a:r>
              <a:rPr lang="en-US" sz="2800" dirty="0"/>
              <a:t>Say the </a:t>
            </a:r>
            <a:r>
              <a:rPr lang="en-US" sz="2800" b="1" dirty="0">
                <a:solidFill>
                  <a:srgbClr val="0000FF"/>
                </a:solidFill>
              </a:rPr>
              <a:t>target</a:t>
            </a:r>
            <a:r>
              <a:rPr lang="en-US" sz="2800" dirty="0"/>
              <a:t> for completing A+B+C was </a:t>
            </a:r>
            <a:r>
              <a:rPr lang="en-US" sz="2800" b="1" dirty="0">
                <a:solidFill>
                  <a:srgbClr val="0000FF"/>
                </a:solidFill>
              </a:rPr>
              <a:t>52 days (T)</a:t>
            </a:r>
          </a:p>
          <a:p>
            <a:r>
              <a:rPr lang="en-US" sz="2800" dirty="0"/>
              <a:t>Calculate the </a:t>
            </a:r>
            <a:r>
              <a:rPr lang="en-US" sz="2800" b="1" dirty="0"/>
              <a:t>z </a:t>
            </a:r>
            <a:r>
              <a:rPr lang="en-US" sz="2800" dirty="0" smtClean="0"/>
              <a:t>value, thus</a:t>
            </a:r>
            <a:r>
              <a:rPr lang="en-US" sz="2800" dirty="0"/>
              <a:t/>
            </a:r>
            <a:br>
              <a:rPr lang="en-US" sz="2800" dirty="0"/>
            </a:br>
            <a:r>
              <a:rPr lang="en-US" sz="2800" dirty="0"/>
              <a:t>				</a:t>
            </a:r>
            <a:r>
              <a:rPr lang="en-US" sz="2800" b="1" dirty="0">
                <a:solidFill>
                  <a:srgbClr val="0000FF"/>
                </a:solidFill>
              </a:rPr>
              <a:t>z = (T </a:t>
            </a:r>
            <a:r>
              <a:rPr lang="en-US" sz="2800" b="1" dirty="0" smtClean="0">
                <a:solidFill>
                  <a:srgbClr val="0000FF"/>
                </a:solidFill>
              </a:rPr>
              <a:t>– </a:t>
            </a:r>
            <a:r>
              <a:rPr lang="en-GB" b="1" dirty="0" smtClean="0">
                <a:solidFill>
                  <a:srgbClr val="0000FF"/>
                </a:solidFill>
              </a:rPr>
              <a:t>t</a:t>
            </a:r>
            <a:r>
              <a:rPr lang="en-GB" b="1" baseline="-25000" dirty="0" smtClean="0">
                <a:solidFill>
                  <a:srgbClr val="0000FF"/>
                </a:solidFill>
              </a:rPr>
              <a:t>e</a:t>
            </a:r>
            <a:r>
              <a:rPr lang="en-GB" sz="2800" b="1" baseline="-25000" dirty="0" smtClean="0">
                <a:solidFill>
                  <a:srgbClr val="0000FF"/>
                </a:solidFill>
              </a:rPr>
              <a:t> </a:t>
            </a:r>
            <a:r>
              <a:rPr lang="en-US" sz="2800" b="1" dirty="0" smtClean="0">
                <a:solidFill>
                  <a:srgbClr val="0000FF"/>
                </a:solidFill>
              </a:rPr>
              <a:t>)/</a:t>
            </a:r>
            <a:r>
              <a:rPr lang="en-US" sz="2800" b="1" dirty="0">
                <a:solidFill>
                  <a:srgbClr val="0000FF"/>
                </a:solidFill>
              </a:rPr>
              <a:t>s </a:t>
            </a:r>
          </a:p>
          <a:p>
            <a:r>
              <a:rPr lang="en-US" sz="2800" dirty="0"/>
              <a:t>In this example  </a:t>
            </a:r>
            <a:r>
              <a:rPr lang="en-US" sz="2800" b="1" dirty="0">
                <a:solidFill>
                  <a:srgbClr val="0000FF"/>
                </a:solidFill>
              </a:rPr>
              <a:t>z</a:t>
            </a:r>
            <a:r>
              <a:rPr lang="en-US" sz="2800" dirty="0"/>
              <a:t> = (</a:t>
            </a:r>
            <a:r>
              <a:rPr lang="en-US" sz="2800" dirty="0" smtClean="0"/>
              <a:t>52 – 48.65)/</a:t>
            </a:r>
            <a:r>
              <a:rPr lang="en-US" sz="2800" dirty="0"/>
              <a:t>3.32 i.e. </a:t>
            </a:r>
            <a:r>
              <a:rPr lang="en-US" sz="2800" b="1" dirty="0">
                <a:solidFill>
                  <a:srgbClr val="0000FF"/>
                </a:solidFill>
              </a:rPr>
              <a:t>1.01</a:t>
            </a:r>
          </a:p>
          <a:p>
            <a:r>
              <a:rPr lang="en-US" sz="2800" dirty="0"/>
              <a:t>Look up in table of </a:t>
            </a:r>
            <a:r>
              <a:rPr lang="en-US" sz="2800" b="1" dirty="0"/>
              <a:t>z</a:t>
            </a:r>
            <a:r>
              <a:rPr lang="en-US" sz="2800" dirty="0"/>
              <a:t> values </a:t>
            </a:r>
            <a:r>
              <a:rPr lang="en-US" sz="2800" dirty="0" smtClean="0">
                <a:sym typeface="Wingdings" pitchFamily="2" charset="2"/>
              </a:rPr>
              <a:t></a:t>
            </a:r>
            <a:r>
              <a:rPr lang="en-US" sz="2800" b="1" dirty="0" smtClean="0">
                <a:solidFill>
                  <a:srgbClr val="C00000"/>
                </a:solidFill>
              </a:rPr>
              <a:t> </a:t>
            </a:r>
            <a:r>
              <a:rPr lang="en-US" sz="2800" b="1" dirty="0">
                <a:solidFill>
                  <a:srgbClr val="C00000"/>
                </a:solidFill>
              </a:rPr>
              <a:t>see next </a:t>
            </a:r>
            <a:r>
              <a:rPr lang="en-US" sz="2800" b="1" dirty="0" smtClean="0">
                <a:solidFill>
                  <a:srgbClr val="C00000"/>
                </a:solidFill>
              </a:rPr>
              <a:t>slide</a:t>
            </a:r>
            <a:endParaRPr lang="en-US" sz="2800" b="1" dirty="0">
              <a:solidFill>
                <a:srgbClr val="C00000"/>
              </a:solidFill>
            </a:endParaRPr>
          </a:p>
          <a:p>
            <a:endParaRPr lang="en-US" sz="2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43</a:t>
            </a:fld>
            <a:endParaRPr lang="en-US" dirty="0"/>
          </a:p>
        </p:txBody>
      </p:sp>
    </p:spTree>
    <p:extLst>
      <p:ext uri="{BB962C8B-B14F-4D97-AF65-F5344CB8AC3E}">
        <p14:creationId xmlns:p14="http://schemas.microsoft.com/office/powerpoint/2010/main" val="2205542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Graph of z values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DBECBBC-B5FD-4F11-9AC2-5AED2BF7CA3D}" type="slidenum">
              <a:rPr lang="en-US" smtClean="0"/>
              <a:pPr/>
              <a:t>44</a:t>
            </a:fld>
            <a:endParaRPr lang="en-US" dirty="0"/>
          </a:p>
        </p:txBody>
      </p:sp>
      <p:grpSp>
        <p:nvGrpSpPr>
          <p:cNvPr id="5" name="Group 6"/>
          <p:cNvGrpSpPr>
            <a:grpSpLocks/>
          </p:cNvGrpSpPr>
          <p:nvPr/>
        </p:nvGrpSpPr>
        <p:grpSpPr bwMode="auto">
          <a:xfrm>
            <a:off x="457200" y="1143000"/>
            <a:ext cx="8058151" cy="5029200"/>
            <a:chOff x="385" y="603"/>
            <a:chExt cx="4989" cy="2864"/>
          </a:xfrm>
        </p:grpSpPr>
        <p:pic>
          <p:nvPicPr>
            <p:cNvPr id="6" name="Picture 3"/>
            <p:cNvPicPr>
              <a:picLocks noChangeAspect="1" noChangeArrowheads="1"/>
            </p:cNvPicPr>
            <p:nvPr/>
          </p:nvPicPr>
          <p:blipFill>
            <a:blip r:embed="rId2" cstate="print"/>
            <a:srcRect/>
            <a:stretch>
              <a:fillRect/>
            </a:stretch>
          </p:blipFill>
          <p:spPr bwMode="auto">
            <a:xfrm>
              <a:off x="385" y="603"/>
              <a:ext cx="4989" cy="2864"/>
            </a:xfrm>
            <a:prstGeom prst="rect">
              <a:avLst/>
            </a:prstGeom>
            <a:noFill/>
            <a:ln>
              <a:noFill/>
            </a:ln>
            <a:effectLst/>
          </p:spPr>
        </p:pic>
        <p:sp>
          <p:nvSpPr>
            <p:cNvPr id="7" name="Line 4"/>
            <p:cNvSpPr>
              <a:spLocks noChangeShapeType="1"/>
            </p:cNvSpPr>
            <p:nvPr/>
          </p:nvSpPr>
          <p:spPr bwMode="auto">
            <a:xfrm flipV="1">
              <a:off x="3739" y="2597"/>
              <a:ext cx="0" cy="357"/>
            </a:xfrm>
            <a:prstGeom prst="line">
              <a:avLst/>
            </a:prstGeom>
            <a:noFill/>
            <a:ln w="28575">
              <a:solidFill>
                <a:srgbClr val="FF0000"/>
              </a:solidFill>
              <a:round/>
              <a:headEnd/>
              <a:tailEnd/>
            </a:ln>
            <a:effectLst/>
          </p:spPr>
          <p:txBody>
            <a:bodyPr/>
            <a:lstStyle/>
            <a:p>
              <a:endParaRPr lang="en-US"/>
            </a:p>
          </p:txBody>
        </p:sp>
        <p:sp>
          <p:nvSpPr>
            <p:cNvPr id="8" name="Line 5"/>
            <p:cNvSpPr>
              <a:spLocks noChangeShapeType="1"/>
            </p:cNvSpPr>
            <p:nvPr/>
          </p:nvSpPr>
          <p:spPr bwMode="auto">
            <a:xfrm flipH="1">
              <a:off x="1006" y="2605"/>
              <a:ext cx="2724" cy="0"/>
            </a:xfrm>
            <a:prstGeom prst="line">
              <a:avLst/>
            </a:prstGeom>
            <a:noFill/>
            <a:ln w="38100">
              <a:solidFill>
                <a:srgbClr val="FF0000"/>
              </a:solidFill>
              <a:round/>
              <a:headEnd/>
              <a:tailEnd/>
            </a:ln>
            <a:effectLst/>
          </p:spPr>
          <p:txBody>
            <a:bodyPr/>
            <a:lstStyle/>
            <a:p>
              <a:endParaRPr lang="en-US"/>
            </a:p>
          </p:txBody>
        </p:sp>
      </p:grpSp>
      <p:sp>
        <p:nvSpPr>
          <p:cNvPr id="9" name="Rectangle 8"/>
          <p:cNvSpPr/>
          <p:nvPr/>
        </p:nvSpPr>
        <p:spPr>
          <a:xfrm>
            <a:off x="1066800" y="6019800"/>
            <a:ext cx="6553200" cy="369332"/>
          </a:xfrm>
          <a:prstGeom prst="rect">
            <a:avLst/>
          </a:prstGeom>
        </p:spPr>
        <p:txBody>
          <a:bodyPr wrap="square">
            <a:spAutoFit/>
          </a:bodyPr>
          <a:lstStyle/>
          <a:p>
            <a:r>
              <a:rPr lang="en-GB" b="1" dirty="0" smtClean="0">
                <a:solidFill>
                  <a:srgbClr val="FF0000"/>
                </a:solidFill>
              </a:rPr>
              <a:t>There is about a 17% chance of not meeting the target of 52 days. </a:t>
            </a:r>
          </a:p>
        </p:txBody>
      </p:sp>
    </p:spTree>
    <p:extLst>
      <p:ext uri="{BB962C8B-B14F-4D97-AF65-F5344CB8AC3E}">
        <p14:creationId xmlns:p14="http://schemas.microsoft.com/office/powerpoint/2010/main" val="2845397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a:t>Critical chain approach</a:t>
            </a:r>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dirty="0"/>
              <a:t>One problem with estimates of task duration:</a:t>
            </a:r>
          </a:p>
          <a:p>
            <a:pPr lvl="1"/>
            <a:r>
              <a:rPr lang="en-US" dirty="0"/>
              <a:t>Estimators add a safety zone to estimate to take account of possible difficulties</a:t>
            </a:r>
          </a:p>
          <a:p>
            <a:pPr lvl="1"/>
            <a:r>
              <a:rPr lang="en-US" dirty="0"/>
              <a:t>Developers work to the estimate + safety zone, so time is lost</a:t>
            </a:r>
          </a:p>
          <a:p>
            <a:pPr lvl="1"/>
            <a:r>
              <a:rPr lang="en-US" dirty="0"/>
              <a:t>No advantage is taken of opportunities where tasks can finish early – and provide a buffer for later activities</a:t>
            </a:r>
          </a:p>
          <a:p>
            <a:endParaRPr lang="en-US" dirty="0"/>
          </a:p>
          <a:p>
            <a:r>
              <a:rPr lang="en-GB" sz="2800" b="1" u="sng" dirty="0" smtClean="0">
                <a:solidFill>
                  <a:srgbClr val="0000FF"/>
                </a:solidFill>
              </a:rPr>
              <a:t>Note</a:t>
            </a:r>
            <a:r>
              <a:rPr lang="en-GB" sz="2800" dirty="0" smtClean="0"/>
              <a:t>: Developers will tend to start activities as late as is compatible with meeting the target date as they often have other urgent work to be getting on with in the mean time. </a:t>
            </a:r>
          </a:p>
          <a:p>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45</a:t>
            </a:fld>
            <a:endParaRPr lang="en-US" dirty="0"/>
          </a:p>
        </p:txBody>
      </p:sp>
    </p:spTree>
    <p:extLst>
      <p:ext uri="{BB962C8B-B14F-4D97-AF65-F5344CB8AC3E}">
        <p14:creationId xmlns:p14="http://schemas.microsoft.com/office/powerpoint/2010/main" val="3226486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868362"/>
          </a:xfrm>
        </p:spPr>
        <p:txBody>
          <a:bodyPr>
            <a:normAutofit/>
          </a:bodyPr>
          <a:lstStyle/>
          <a:p>
            <a:r>
              <a:rPr lang="en-US" sz="4000" dirty="0"/>
              <a:t>Critical chain </a:t>
            </a:r>
            <a:r>
              <a:rPr lang="en-US" sz="4000" dirty="0" smtClean="0"/>
              <a:t>approach (cont.)</a:t>
            </a:r>
            <a:endParaRPr lang="en-US" sz="4000" dirty="0"/>
          </a:p>
        </p:txBody>
      </p:sp>
      <p:sp>
        <p:nvSpPr>
          <p:cNvPr id="3" name="Content Placeholder 2"/>
          <p:cNvSpPr>
            <a:spLocks noGrp="1"/>
          </p:cNvSpPr>
          <p:nvPr>
            <p:ph idx="1"/>
          </p:nvPr>
        </p:nvSpPr>
        <p:spPr>
          <a:xfrm>
            <a:off x="457200" y="1600200"/>
            <a:ext cx="8229600" cy="4572000"/>
          </a:xfrm>
        </p:spPr>
        <p:txBody>
          <a:bodyPr>
            <a:normAutofit fontScale="62500" lnSpcReduction="20000"/>
          </a:bodyPr>
          <a:lstStyle/>
          <a:p>
            <a:pPr>
              <a:lnSpc>
                <a:spcPct val="120000"/>
              </a:lnSpc>
            </a:pPr>
            <a:r>
              <a:rPr lang="en-US" b="1" dirty="0"/>
              <a:t>One answer to this</a:t>
            </a:r>
            <a:r>
              <a:rPr lang="en-US" dirty="0"/>
              <a:t>:</a:t>
            </a:r>
          </a:p>
          <a:p>
            <a:pPr lvl="1">
              <a:lnSpc>
                <a:spcPct val="120000"/>
              </a:lnSpc>
            </a:pPr>
            <a:r>
              <a:rPr lang="en-US" sz="3200" dirty="0"/>
              <a:t>Base targets on midpoints (i.e. </a:t>
            </a:r>
            <a:r>
              <a:rPr lang="en-US" sz="3200" dirty="0" err="1" smtClean="0"/>
              <a:t>t</a:t>
            </a:r>
            <a:r>
              <a:rPr lang="en-US" sz="3200" baseline="-25000" dirty="0" err="1" smtClean="0"/>
              <a:t>e</a:t>
            </a:r>
            <a:r>
              <a:rPr lang="en-US" sz="3200" dirty="0"/>
              <a:t>)</a:t>
            </a:r>
          </a:p>
          <a:p>
            <a:pPr lvl="1">
              <a:lnSpc>
                <a:spcPct val="120000"/>
              </a:lnSpc>
            </a:pPr>
            <a:r>
              <a:rPr lang="en-US" sz="3200" dirty="0"/>
              <a:t>Accumulate 50% of the safety zones (between </a:t>
            </a:r>
            <a:r>
              <a:rPr lang="en-US" sz="3200" dirty="0" err="1" smtClean="0"/>
              <a:t>t</a:t>
            </a:r>
            <a:r>
              <a:rPr lang="en-US" sz="3200" baseline="-25000" dirty="0" err="1" smtClean="0"/>
              <a:t>e</a:t>
            </a:r>
            <a:r>
              <a:rPr lang="en-US" sz="3200" baseline="-25000" dirty="0" smtClean="0"/>
              <a:t> </a:t>
            </a:r>
            <a:r>
              <a:rPr lang="en-US" sz="3200" dirty="0" smtClean="0"/>
              <a:t> </a:t>
            </a:r>
            <a:r>
              <a:rPr lang="en-US" sz="3200" dirty="0"/>
              <a:t>and b) into a buffer at the end of the project</a:t>
            </a:r>
          </a:p>
          <a:p>
            <a:pPr lvl="1">
              <a:lnSpc>
                <a:spcPct val="120000"/>
              </a:lnSpc>
            </a:pPr>
            <a:r>
              <a:rPr lang="en-US" sz="3200" dirty="0"/>
              <a:t>Work backwards and start all activities at their latest start dates</a:t>
            </a:r>
          </a:p>
          <a:p>
            <a:pPr lvl="1">
              <a:lnSpc>
                <a:spcPct val="120000"/>
              </a:lnSpc>
            </a:pPr>
            <a:r>
              <a:rPr lang="en-US" sz="3200" dirty="0"/>
              <a:t>During project execution use </a:t>
            </a:r>
            <a:r>
              <a:rPr lang="en-US" sz="3200" dirty="0" smtClean="0"/>
              <a:t>‘relay race’ </a:t>
            </a:r>
            <a:r>
              <a:rPr lang="en-US" sz="3200" dirty="0"/>
              <a:t>model</a:t>
            </a:r>
          </a:p>
          <a:p>
            <a:pPr>
              <a:lnSpc>
                <a:spcPct val="120000"/>
              </a:lnSpc>
            </a:pPr>
            <a:r>
              <a:rPr lang="en-GB" b="1" u="sng" dirty="0" smtClean="0">
                <a:solidFill>
                  <a:srgbClr val="0000FF"/>
                </a:solidFill>
              </a:rPr>
              <a:t>Note</a:t>
            </a:r>
            <a:r>
              <a:rPr lang="en-GB" dirty="0" smtClean="0"/>
              <a:t>:</a:t>
            </a:r>
          </a:p>
          <a:p>
            <a:pPr lvl="1">
              <a:lnSpc>
                <a:spcPct val="120000"/>
              </a:lnSpc>
            </a:pPr>
            <a:r>
              <a:rPr lang="en-GB" sz="3200" dirty="0" smtClean="0"/>
              <a:t>This approach means that the ‘safety buffer’ in the estimate for an activity is moved from the individual developer to the project as a whole.</a:t>
            </a:r>
          </a:p>
          <a:p>
            <a:pPr lvl="1">
              <a:lnSpc>
                <a:spcPct val="120000"/>
              </a:lnSpc>
            </a:pPr>
            <a:r>
              <a:rPr lang="en-GB" sz="3200" dirty="0" smtClean="0"/>
              <a:t>The ‘</a:t>
            </a:r>
            <a:r>
              <a:rPr lang="en-GB" sz="3200" b="1" dirty="0" smtClean="0"/>
              <a:t>relay race</a:t>
            </a:r>
            <a:r>
              <a:rPr lang="en-GB" sz="3200" dirty="0" smtClean="0"/>
              <a:t>’ principle is that the project manager makes sure that team members are ready to immediately start dependent activities as soon as the preceding activity is finished.</a:t>
            </a:r>
          </a:p>
          <a:p>
            <a:pPr>
              <a:lnSpc>
                <a:spcPct val="120000"/>
              </a:lnSpc>
            </a:pP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46</a:t>
            </a:fld>
            <a:endParaRPr lang="en-US" dirty="0"/>
          </a:p>
        </p:txBody>
      </p:sp>
    </p:spTree>
    <p:extLst>
      <p:ext uri="{BB962C8B-B14F-4D97-AF65-F5344CB8AC3E}">
        <p14:creationId xmlns:p14="http://schemas.microsoft.com/office/powerpoint/2010/main" val="535255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a:t>Risk</a:t>
            </a:r>
            <a:r>
              <a:rPr lang="en-US" sz="4000" dirty="0"/>
              <a:t> Due to </a:t>
            </a:r>
            <a:r>
              <a:rPr lang="en-US" sz="4000" b="1" dirty="0"/>
              <a:t>Product Size</a:t>
            </a: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a:solidFill>
                  <a:srgbClr val="0000FF"/>
                </a:solidFill>
              </a:rPr>
              <a:t>Attributes that affect risk</a:t>
            </a:r>
            <a:r>
              <a:rPr lang="en-US" dirty="0"/>
              <a:t>:</a:t>
            </a:r>
          </a:p>
          <a:p>
            <a:pPr lvl="1">
              <a:lnSpc>
                <a:spcPct val="100000"/>
              </a:lnSpc>
            </a:pPr>
            <a:r>
              <a:rPr lang="en-US" dirty="0" smtClean="0"/>
              <a:t>estimated </a:t>
            </a:r>
            <a:r>
              <a:rPr lang="en-US" dirty="0"/>
              <a:t>size of the product in LOC or FP</a:t>
            </a:r>
            <a:r>
              <a:rPr lang="en-US" dirty="0" smtClean="0"/>
              <a:t>?</a:t>
            </a:r>
          </a:p>
          <a:p>
            <a:pPr lvl="1">
              <a:lnSpc>
                <a:spcPct val="100000"/>
              </a:lnSpc>
            </a:pPr>
            <a:r>
              <a:rPr lang="en-US" dirty="0"/>
              <a:t>estimated size of product in number of programs, files, transactions?</a:t>
            </a:r>
          </a:p>
          <a:p>
            <a:pPr lvl="1">
              <a:lnSpc>
                <a:spcPct val="100000"/>
              </a:lnSpc>
            </a:pPr>
            <a:r>
              <a:rPr lang="en-US" dirty="0"/>
              <a:t>percentage deviation in size of product from average for previous products?</a:t>
            </a:r>
          </a:p>
          <a:p>
            <a:pPr lvl="1">
              <a:lnSpc>
                <a:spcPct val="100000"/>
              </a:lnSpc>
            </a:pPr>
            <a:r>
              <a:rPr lang="en-US" dirty="0"/>
              <a:t>size of database created or used by the product?</a:t>
            </a:r>
          </a:p>
          <a:p>
            <a:pPr lvl="1">
              <a:lnSpc>
                <a:spcPct val="100000"/>
              </a:lnSpc>
            </a:pPr>
            <a:r>
              <a:rPr lang="en-US" dirty="0"/>
              <a:t>number of users of the product?</a:t>
            </a:r>
          </a:p>
          <a:p>
            <a:pPr lvl="1">
              <a:lnSpc>
                <a:spcPct val="100000"/>
              </a:lnSpc>
            </a:pPr>
            <a:r>
              <a:rPr lang="en-US" dirty="0"/>
              <a:t>number of projected changes to the requirements for the product? before delivery? after delivery?</a:t>
            </a:r>
          </a:p>
          <a:p>
            <a:pPr lvl="1">
              <a:lnSpc>
                <a:spcPct val="100000"/>
              </a:lnSpc>
            </a:pPr>
            <a:r>
              <a:rPr lang="en-US" dirty="0"/>
              <a:t>amount of reused software</a:t>
            </a:r>
            <a:r>
              <a:rPr lang="en-US" dirty="0" smtClean="0"/>
              <a:t>?</a:t>
            </a:r>
            <a:endParaRPr lang="en-US" dirty="0"/>
          </a:p>
          <a:p>
            <a:pPr lvl="1">
              <a:lnSpc>
                <a:spcPct val="100000"/>
              </a:lnSpc>
            </a:pPr>
            <a:endParaRPr lang="en-US" dirty="0"/>
          </a:p>
          <a:p>
            <a:pPr lvl="1">
              <a:lnSpc>
                <a:spcPct val="100000"/>
              </a:lnSpc>
            </a:pPr>
            <a:endParaRPr lang="en-US" dirty="0"/>
          </a:p>
          <a:p>
            <a:pPr>
              <a:lnSpc>
                <a:spcPct val="100000"/>
              </a:lnSpc>
            </a:pPr>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47</a:t>
            </a:fld>
            <a:endParaRPr lang="en-US" dirty="0"/>
          </a:p>
        </p:txBody>
      </p:sp>
    </p:spTree>
    <p:extLst>
      <p:ext uri="{BB962C8B-B14F-4D97-AF65-F5344CB8AC3E}">
        <p14:creationId xmlns:p14="http://schemas.microsoft.com/office/powerpoint/2010/main" val="1805907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Risk</a:t>
            </a:r>
            <a:r>
              <a:rPr lang="en-US" sz="4000" dirty="0"/>
              <a:t> Due to </a:t>
            </a:r>
            <a:r>
              <a:rPr lang="en-US" sz="4000" b="1" dirty="0"/>
              <a:t>Business Impact</a:t>
            </a:r>
          </a:p>
        </p:txBody>
      </p:sp>
      <p:sp>
        <p:nvSpPr>
          <p:cNvPr id="3" name="Content Placeholder 2"/>
          <p:cNvSpPr>
            <a:spLocks noGrp="1"/>
          </p:cNvSpPr>
          <p:nvPr>
            <p:ph idx="1"/>
          </p:nvPr>
        </p:nvSpPr>
        <p:spPr>
          <a:xfrm>
            <a:off x="457200" y="1219200"/>
            <a:ext cx="8229600" cy="5181600"/>
          </a:xfrm>
        </p:spPr>
        <p:txBody>
          <a:bodyPr>
            <a:noAutofit/>
          </a:bodyPr>
          <a:lstStyle/>
          <a:p>
            <a:pPr>
              <a:lnSpc>
                <a:spcPct val="120000"/>
              </a:lnSpc>
            </a:pPr>
            <a:r>
              <a:rPr lang="en-US" sz="2400" b="1" dirty="0">
                <a:solidFill>
                  <a:srgbClr val="0000FF"/>
                </a:solidFill>
              </a:rPr>
              <a:t>Attributes that affect risk:</a:t>
            </a:r>
          </a:p>
          <a:p>
            <a:pPr lvl="1">
              <a:lnSpc>
                <a:spcPct val="120000"/>
              </a:lnSpc>
            </a:pPr>
            <a:r>
              <a:rPr lang="en-US" sz="2000" dirty="0" smtClean="0"/>
              <a:t>effect </a:t>
            </a:r>
            <a:r>
              <a:rPr lang="en-US" sz="2000" dirty="0"/>
              <a:t>of this product on company revenue?</a:t>
            </a:r>
          </a:p>
          <a:p>
            <a:pPr lvl="1">
              <a:lnSpc>
                <a:spcPct val="120000"/>
              </a:lnSpc>
            </a:pPr>
            <a:r>
              <a:rPr lang="en-US" sz="2000" dirty="0" smtClean="0"/>
              <a:t>visibility </a:t>
            </a:r>
            <a:r>
              <a:rPr lang="en-US" sz="2000" dirty="0"/>
              <a:t>of this product by senior management</a:t>
            </a:r>
            <a:r>
              <a:rPr lang="en-US" sz="2000" dirty="0" smtClean="0"/>
              <a:t>?</a:t>
            </a:r>
          </a:p>
          <a:p>
            <a:pPr lvl="1">
              <a:lnSpc>
                <a:spcPct val="120000"/>
              </a:lnSpc>
            </a:pPr>
            <a:r>
              <a:rPr lang="en-US" sz="2000" dirty="0" smtClean="0"/>
              <a:t>reasonableness </a:t>
            </a:r>
            <a:r>
              <a:rPr lang="en-US" sz="2000" dirty="0"/>
              <a:t>of delivery deadline?</a:t>
            </a:r>
          </a:p>
          <a:p>
            <a:pPr lvl="1">
              <a:lnSpc>
                <a:spcPct val="120000"/>
              </a:lnSpc>
            </a:pPr>
            <a:r>
              <a:rPr lang="en-US" sz="2000" dirty="0"/>
              <a:t>number of customers who will use this product </a:t>
            </a:r>
          </a:p>
          <a:p>
            <a:pPr lvl="1">
              <a:lnSpc>
                <a:spcPct val="120000"/>
              </a:lnSpc>
            </a:pPr>
            <a:r>
              <a:rPr lang="en-US" sz="2000" dirty="0"/>
              <a:t>interoperability constraints</a:t>
            </a:r>
          </a:p>
          <a:p>
            <a:pPr lvl="1">
              <a:lnSpc>
                <a:spcPct val="120000"/>
              </a:lnSpc>
            </a:pPr>
            <a:r>
              <a:rPr lang="en-US" sz="2000" dirty="0"/>
              <a:t>sophistication of end users?</a:t>
            </a:r>
          </a:p>
          <a:p>
            <a:pPr lvl="1">
              <a:lnSpc>
                <a:spcPct val="120000"/>
              </a:lnSpc>
            </a:pPr>
            <a:r>
              <a:rPr lang="en-US" sz="2000" dirty="0" smtClean="0"/>
              <a:t>amount and quality of product documentation </a:t>
            </a:r>
            <a:r>
              <a:rPr lang="en-US" sz="2000" dirty="0"/>
              <a:t>that must be produced and delivered to the customer?</a:t>
            </a:r>
          </a:p>
          <a:p>
            <a:pPr lvl="1">
              <a:lnSpc>
                <a:spcPct val="120000"/>
              </a:lnSpc>
            </a:pPr>
            <a:r>
              <a:rPr lang="en-US" sz="2000" dirty="0"/>
              <a:t>governmental constraints</a:t>
            </a:r>
          </a:p>
          <a:p>
            <a:pPr lvl="1">
              <a:lnSpc>
                <a:spcPct val="120000"/>
              </a:lnSpc>
            </a:pPr>
            <a:r>
              <a:rPr lang="en-US" sz="2000" dirty="0"/>
              <a:t>costs associated with late delivery?</a:t>
            </a:r>
          </a:p>
          <a:p>
            <a:pPr lvl="1">
              <a:lnSpc>
                <a:spcPct val="120000"/>
              </a:lnSpc>
            </a:pPr>
            <a:r>
              <a:rPr lang="en-US" sz="2000" dirty="0" smtClean="0"/>
              <a:t>costs </a:t>
            </a:r>
            <a:r>
              <a:rPr lang="en-US" sz="2000" dirty="0"/>
              <a:t>associated with a defective product</a:t>
            </a:r>
            <a:r>
              <a:rPr lang="en-US" sz="2000" dirty="0" smtClean="0"/>
              <a:t>?</a:t>
            </a:r>
            <a:endParaRPr lang="en-US" sz="2000" dirty="0"/>
          </a:p>
          <a:p>
            <a:pPr lvl="1">
              <a:lnSpc>
                <a:spcPct val="120000"/>
              </a:lnSpc>
            </a:pPr>
            <a:endParaRPr lang="en-US" sz="1800" dirty="0" smtClean="0"/>
          </a:p>
          <a:p>
            <a:pPr>
              <a:lnSpc>
                <a:spcPct val="120000"/>
              </a:lnSpc>
            </a:pPr>
            <a:endParaRPr lang="en-US" sz="1800" dirty="0"/>
          </a:p>
          <a:p>
            <a:pPr>
              <a:lnSpc>
                <a:spcPct val="120000"/>
              </a:lnSpc>
            </a:pPr>
            <a:endParaRPr lang="en-US" sz="1800" dirty="0"/>
          </a:p>
          <a:p>
            <a:pPr>
              <a:lnSpc>
                <a:spcPct val="120000"/>
              </a:lnSpc>
            </a:pPr>
            <a:endParaRPr lang="en-US" sz="1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48</a:t>
            </a:fld>
            <a:endParaRPr lang="en-US" dirty="0"/>
          </a:p>
        </p:txBody>
      </p:sp>
    </p:spTree>
    <p:extLst>
      <p:ext uri="{BB962C8B-B14F-4D97-AF65-F5344CB8AC3E}">
        <p14:creationId xmlns:p14="http://schemas.microsoft.com/office/powerpoint/2010/main" val="3462313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a:t>Risks</a:t>
            </a:r>
            <a:r>
              <a:rPr lang="en-US" sz="4000" dirty="0"/>
              <a:t> Due to the </a:t>
            </a:r>
            <a:r>
              <a:rPr lang="en-US" sz="4000" b="1" dirty="0"/>
              <a:t>Customer</a:t>
            </a:r>
          </a:p>
        </p:txBody>
      </p:sp>
      <p:sp>
        <p:nvSpPr>
          <p:cNvPr id="3" name="Content Placeholder 2"/>
          <p:cNvSpPr>
            <a:spLocks noGrp="1"/>
          </p:cNvSpPr>
          <p:nvPr>
            <p:ph idx="1"/>
          </p:nvPr>
        </p:nvSpPr>
        <p:spPr>
          <a:xfrm>
            <a:off x="457200" y="1295400"/>
            <a:ext cx="8229600" cy="4876800"/>
          </a:xfrm>
        </p:spPr>
        <p:txBody>
          <a:bodyPr>
            <a:normAutofit fontScale="92500" lnSpcReduction="10000"/>
          </a:bodyPr>
          <a:lstStyle/>
          <a:p>
            <a:r>
              <a:rPr lang="en-US" dirty="0">
                <a:solidFill>
                  <a:srgbClr val="0000FF"/>
                </a:solidFill>
              </a:rPr>
              <a:t>Questions that must be answered:</a:t>
            </a:r>
          </a:p>
          <a:p>
            <a:pPr lvl="1">
              <a:lnSpc>
                <a:spcPct val="100000"/>
              </a:lnSpc>
            </a:pPr>
            <a:r>
              <a:rPr lang="en-US" dirty="0" smtClean="0"/>
              <a:t>Have </a:t>
            </a:r>
            <a:r>
              <a:rPr lang="en-US" dirty="0"/>
              <a:t>you worked with the customer in the </a:t>
            </a:r>
            <a:r>
              <a:rPr lang="en-US" dirty="0" smtClean="0"/>
              <a:t>past?</a:t>
            </a:r>
          </a:p>
          <a:p>
            <a:pPr lvl="1">
              <a:lnSpc>
                <a:spcPct val="100000"/>
              </a:lnSpc>
            </a:pPr>
            <a:r>
              <a:rPr lang="en-US" dirty="0" smtClean="0"/>
              <a:t>Does </a:t>
            </a:r>
            <a:r>
              <a:rPr lang="en-US" dirty="0"/>
              <a:t>the customer have a solid idea of requirements?</a:t>
            </a:r>
          </a:p>
          <a:p>
            <a:pPr lvl="1">
              <a:lnSpc>
                <a:spcPct val="100000"/>
              </a:lnSpc>
            </a:pPr>
            <a:r>
              <a:rPr lang="en-US" dirty="0" smtClean="0"/>
              <a:t>Has </a:t>
            </a:r>
            <a:r>
              <a:rPr lang="en-US" dirty="0"/>
              <a:t>the customer agreed to spend time with you? </a:t>
            </a:r>
          </a:p>
          <a:p>
            <a:pPr lvl="1">
              <a:lnSpc>
                <a:spcPct val="100000"/>
              </a:lnSpc>
            </a:pPr>
            <a:r>
              <a:rPr lang="en-US" dirty="0" smtClean="0"/>
              <a:t>Is </a:t>
            </a:r>
            <a:r>
              <a:rPr lang="en-US" dirty="0"/>
              <a:t>the customer willing to participate in reviews?</a:t>
            </a:r>
          </a:p>
          <a:p>
            <a:pPr lvl="1">
              <a:lnSpc>
                <a:spcPct val="100000"/>
              </a:lnSpc>
            </a:pPr>
            <a:r>
              <a:rPr lang="en-US" dirty="0" smtClean="0"/>
              <a:t>Is </a:t>
            </a:r>
            <a:r>
              <a:rPr lang="en-US" dirty="0"/>
              <a:t>the customer technically sophisticated?</a:t>
            </a:r>
          </a:p>
          <a:p>
            <a:pPr lvl="1">
              <a:lnSpc>
                <a:spcPct val="100000"/>
              </a:lnSpc>
            </a:pPr>
            <a:r>
              <a:rPr lang="en-US" dirty="0" smtClean="0"/>
              <a:t>Is </a:t>
            </a:r>
            <a:r>
              <a:rPr lang="en-US" dirty="0"/>
              <a:t>the customer willing to let your people do their </a:t>
            </a:r>
            <a:r>
              <a:rPr lang="en-US" dirty="0" smtClean="0"/>
              <a:t>job—that </a:t>
            </a:r>
            <a:r>
              <a:rPr lang="en-US" dirty="0"/>
              <a:t>is, will the customer resist looking over your </a:t>
            </a:r>
            <a:r>
              <a:rPr lang="en-US" dirty="0" smtClean="0"/>
              <a:t>shoulder </a:t>
            </a:r>
            <a:r>
              <a:rPr lang="en-US" dirty="0"/>
              <a:t>during technically detailed work</a:t>
            </a:r>
            <a:r>
              <a:rPr lang="en-US" dirty="0" smtClean="0"/>
              <a:t>?</a:t>
            </a:r>
          </a:p>
          <a:p>
            <a:pPr lvl="1">
              <a:lnSpc>
                <a:spcPct val="100000"/>
              </a:lnSpc>
            </a:pPr>
            <a:r>
              <a:rPr lang="en-US" dirty="0" smtClean="0"/>
              <a:t>Does </a:t>
            </a:r>
            <a:r>
              <a:rPr lang="en-US" dirty="0"/>
              <a:t>the customer understand the software </a:t>
            </a:r>
            <a:r>
              <a:rPr lang="en-US" dirty="0" smtClean="0"/>
              <a:t>engineering </a:t>
            </a:r>
            <a:r>
              <a:rPr lang="en-US" dirty="0"/>
              <a:t>process?</a:t>
            </a:r>
          </a:p>
          <a:p>
            <a:pPr>
              <a:lnSpc>
                <a:spcPct val="100000"/>
              </a:lnSpc>
            </a:pPr>
            <a:endParaRPr lang="en-US" dirty="0"/>
          </a:p>
          <a:p>
            <a:pPr lvl="1">
              <a:lnSpc>
                <a:spcPct val="100000"/>
              </a:lnSpc>
            </a:pP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49</a:t>
            </a:fld>
            <a:endParaRPr lang="en-US" dirty="0"/>
          </a:p>
        </p:txBody>
      </p:sp>
    </p:spTree>
    <p:extLst>
      <p:ext uri="{BB962C8B-B14F-4D97-AF65-F5344CB8AC3E}">
        <p14:creationId xmlns:p14="http://schemas.microsoft.com/office/powerpoint/2010/main" val="111183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4000" b="1" dirty="0"/>
              <a:t>Overview</a:t>
            </a:r>
          </a:p>
        </p:txBody>
      </p:sp>
      <p:sp>
        <p:nvSpPr>
          <p:cNvPr id="3" name="Content Placeholder 2"/>
          <p:cNvSpPr>
            <a:spLocks noGrp="1"/>
          </p:cNvSpPr>
          <p:nvPr>
            <p:ph idx="1"/>
          </p:nvPr>
        </p:nvSpPr>
        <p:spPr>
          <a:xfrm>
            <a:off x="457200" y="1219200"/>
            <a:ext cx="8229600" cy="4906963"/>
          </a:xfrm>
        </p:spPr>
        <p:txBody>
          <a:bodyPr>
            <a:noAutofit/>
          </a:bodyPr>
          <a:lstStyle/>
          <a:p>
            <a:pPr algn="just"/>
            <a:r>
              <a:rPr lang="en-GB" sz="2200" dirty="0" smtClean="0"/>
              <a:t>Project risks are those that could prevent the achievements of the objectives given to the project manager and the project team.</a:t>
            </a:r>
          </a:p>
          <a:p>
            <a:pPr algn="just"/>
            <a:r>
              <a:rPr lang="en-US" sz="2200" dirty="0" smtClean="0"/>
              <a:t>Risks </a:t>
            </a:r>
            <a:r>
              <a:rPr lang="en-US" sz="2200" dirty="0"/>
              <a:t>are potential problems that might affect the successful completion of a software project. </a:t>
            </a:r>
            <a:endParaRPr lang="en-US" sz="2200" dirty="0" smtClean="0"/>
          </a:p>
          <a:p>
            <a:pPr algn="just"/>
            <a:r>
              <a:rPr lang="en-US" sz="2200" dirty="0" smtClean="0"/>
              <a:t>Risks </a:t>
            </a:r>
            <a:r>
              <a:rPr lang="en-US" sz="2200" dirty="0"/>
              <a:t>involve uncertainty and potential losses. </a:t>
            </a:r>
            <a:endParaRPr lang="en-US" sz="2200" dirty="0" smtClean="0"/>
          </a:p>
          <a:p>
            <a:pPr algn="just"/>
            <a:r>
              <a:rPr lang="en-US" sz="2200" dirty="0" smtClean="0"/>
              <a:t>Risk </a:t>
            </a:r>
            <a:r>
              <a:rPr lang="en-US" sz="2200" dirty="0"/>
              <a:t>analysis and management are intended to help a software team understand and manage uncertainty during the development process. </a:t>
            </a:r>
            <a:endParaRPr lang="en-US" sz="2200" dirty="0" smtClean="0"/>
          </a:p>
          <a:p>
            <a:pPr algn="just"/>
            <a:r>
              <a:rPr lang="en-US" sz="2200" dirty="0" smtClean="0"/>
              <a:t>The </a:t>
            </a:r>
            <a:r>
              <a:rPr lang="en-US" sz="2200" dirty="0"/>
              <a:t>important thing is to remember that things can go wrong and to make plans to minimize their impact when they do. </a:t>
            </a:r>
            <a:endParaRPr lang="en-US" sz="2200" dirty="0" smtClean="0"/>
          </a:p>
          <a:p>
            <a:pPr algn="just"/>
            <a:r>
              <a:rPr lang="en-US" sz="2200" dirty="0" smtClean="0"/>
              <a:t>The </a:t>
            </a:r>
            <a:r>
              <a:rPr lang="en-US" sz="2200" dirty="0"/>
              <a:t>work product is called a </a:t>
            </a:r>
            <a:r>
              <a:rPr lang="en-US" sz="2200" dirty="0">
                <a:solidFill>
                  <a:srgbClr val="0000FF"/>
                </a:solidFill>
              </a:rPr>
              <a:t>Risk Mitigation, Monitoring, and Management </a:t>
            </a:r>
            <a:r>
              <a:rPr lang="en-US" sz="2200" dirty="0" smtClean="0">
                <a:solidFill>
                  <a:srgbClr val="0000FF"/>
                </a:solidFill>
              </a:rPr>
              <a:t>(</a:t>
            </a:r>
            <a:r>
              <a:rPr lang="en-US" sz="2200" dirty="0">
                <a:solidFill>
                  <a:srgbClr val="0000FF"/>
                </a:solidFill>
              </a:rPr>
              <a:t>RMMM</a:t>
            </a:r>
            <a:r>
              <a:rPr lang="en-US" sz="2200" dirty="0" smtClean="0">
                <a:solidFill>
                  <a:srgbClr val="0000FF"/>
                </a:solidFill>
              </a:rPr>
              <a:t>) Plan. 	</a:t>
            </a:r>
            <a:r>
              <a:rPr lang="en-US" sz="2200" b="1" dirty="0" smtClean="0">
                <a:solidFill>
                  <a:srgbClr val="FF0000"/>
                </a:solidFill>
              </a:rPr>
              <a:t>[See Table 2]</a:t>
            </a:r>
            <a:endParaRPr lang="en-US" sz="2200" b="1" dirty="0">
              <a:solidFill>
                <a:srgbClr val="FF0000"/>
              </a:solidFill>
            </a:endParaRPr>
          </a:p>
        </p:txBody>
      </p:sp>
      <p:sp>
        <p:nvSpPr>
          <p:cNvPr id="4" name="Slide Number Placeholder 3"/>
          <p:cNvSpPr>
            <a:spLocks noGrp="1"/>
          </p:cNvSpPr>
          <p:nvPr>
            <p:ph type="sldNum" sz="quarter" idx="12"/>
          </p:nvPr>
        </p:nvSpPr>
        <p:spPr/>
        <p:txBody>
          <a:bodyPr/>
          <a:lstStyle/>
          <a:p>
            <a:fld id="{7DBECBBC-B5FD-4F11-9AC2-5AED2BF7CA3D}" type="slidenum">
              <a:rPr lang="en-US" smtClean="0"/>
              <a:pPr/>
              <a:t>5</a:t>
            </a:fld>
            <a:endParaRPr lang="en-US" dirty="0"/>
          </a:p>
        </p:txBody>
      </p:sp>
    </p:spTree>
    <p:extLst>
      <p:ext uri="{BB962C8B-B14F-4D97-AF65-F5344CB8AC3E}">
        <p14:creationId xmlns:p14="http://schemas.microsoft.com/office/powerpoint/2010/main" val="3650450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Risks</a:t>
            </a:r>
            <a:r>
              <a:rPr lang="en-US" sz="4000" dirty="0"/>
              <a:t> Due to </a:t>
            </a:r>
            <a:r>
              <a:rPr lang="en-US" sz="4000" b="1" dirty="0"/>
              <a:t>Process Maturity</a:t>
            </a:r>
          </a:p>
        </p:txBody>
      </p:sp>
      <p:sp>
        <p:nvSpPr>
          <p:cNvPr id="3" name="Content Placeholder 2"/>
          <p:cNvSpPr>
            <a:spLocks noGrp="1"/>
          </p:cNvSpPr>
          <p:nvPr>
            <p:ph idx="1"/>
          </p:nvPr>
        </p:nvSpPr>
        <p:spPr>
          <a:xfrm>
            <a:off x="457200" y="1371600"/>
            <a:ext cx="8229600" cy="4953000"/>
          </a:xfrm>
        </p:spPr>
        <p:txBody>
          <a:bodyPr>
            <a:normAutofit fontScale="92500"/>
          </a:bodyPr>
          <a:lstStyle/>
          <a:p>
            <a:r>
              <a:rPr lang="en-US" b="1" dirty="0">
                <a:solidFill>
                  <a:srgbClr val="0000FF"/>
                </a:solidFill>
              </a:rPr>
              <a:t>Questions that must be answered:</a:t>
            </a:r>
          </a:p>
          <a:p>
            <a:pPr lvl="1"/>
            <a:r>
              <a:rPr lang="en-US" dirty="0" smtClean="0"/>
              <a:t>Have </a:t>
            </a:r>
            <a:r>
              <a:rPr lang="en-US" dirty="0"/>
              <a:t>you established a common process framework? </a:t>
            </a:r>
          </a:p>
          <a:p>
            <a:pPr lvl="1">
              <a:lnSpc>
                <a:spcPct val="100000"/>
              </a:lnSpc>
            </a:pPr>
            <a:r>
              <a:rPr lang="en-US" dirty="0" smtClean="0"/>
              <a:t>Is </a:t>
            </a:r>
            <a:r>
              <a:rPr lang="en-US" dirty="0"/>
              <a:t>it followed by project teams?</a:t>
            </a:r>
          </a:p>
          <a:p>
            <a:pPr lvl="1">
              <a:lnSpc>
                <a:spcPct val="100000"/>
              </a:lnSpc>
            </a:pPr>
            <a:r>
              <a:rPr lang="en-US" dirty="0" smtClean="0"/>
              <a:t>Do </a:t>
            </a:r>
            <a:r>
              <a:rPr lang="en-US" dirty="0"/>
              <a:t>you have management support </a:t>
            </a:r>
            <a:r>
              <a:rPr lang="en-US" dirty="0" smtClean="0"/>
              <a:t>for software engineering?</a:t>
            </a:r>
            <a:endParaRPr lang="en-US" dirty="0"/>
          </a:p>
          <a:p>
            <a:pPr lvl="1">
              <a:lnSpc>
                <a:spcPct val="100000"/>
              </a:lnSpc>
            </a:pPr>
            <a:r>
              <a:rPr lang="en-US" dirty="0" smtClean="0"/>
              <a:t>Do </a:t>
            </a:r>
            <a:r>
              <a:rPr lang="en-US" dirty="0"/>
              <a:t>you have a proactive approach to </a:t>
            </a:r>
            <a:r>
              <a:rPr lang="en-US" b="1" dirty="0"/>
              <a:t>SQA</a:t>
            </a:r>
            <a:r>
              <a:rPr lang="en-US" dirty="0"/>
              <a:t>? </a:t>
            </a:r>
          </a:p>
          <a:p>
            <a:pPr lvl="1">
              <a:lnSpc>
                <a:spcPct val="100000"/>
              </a:lnSpc>
            </a:pPr>
            <a:r>
              <a:rPr lang="en-US" dirty="0" smtClean="0"/>
              <a:t>Do </a:t>
            </a:r>
            <a:r>
              <a:rPr lang="en-US" dirty="0"/>
              <a:t>you conduct </a:t>
            </a:r>
            <a:r>
              <a:rPr lang="en-US" b="1" dirty="0"/>
              <a:t>formal technical </a:t>
            </a:r>
            <a:r>
              <a:rPr lang="en-US" b="1" dirty="0" smtClean="0"/>
              <a:t>reviews</a:t>
            </a:r>
            <a:r>
              <a:rPr lang="en-US" dirty="0" smtClean="0"/>
              <a:t>?</a:t>
            </a:r>
          </a:p>
          <a:p>
            <a:pPr lvl="1">
              <a:lnSpc>
                <a:spcPct val="100000"/>
              </a:lnSpc>
            </a:pPr>
            <a:r>
              <a:rPr lang="en-US" dirty="0" smtClean="0"/>
              <a:t>Are CASE tools used for analysis, design and testing</a:t>
            </a:r>
            <a:r>
              <a:rPr lang="en-US" dirty="0"/>
              <a:t>?</a:t>
            </a:r>
          </a:p>
          <a:p>
            <a:pPr lvl="1">
              <a:lnSpc>
                <a:spcPct val="100000"/>
              </a:lnSpc>
            </a:pPr>
            <a:r>
              <a:rPr lang="en-US" dirty="0" smtClean="0"/>
              <a:t>Are </a:t>
            </a:r>
            <a:r>
              <a:rPr lang="en-US" dirty="0"/>
              <a:t>the tools integrated with one another?</a:t>
            </a:r>
          </a:p>
          <a:p>
            <a:pPr lvl="1">
              <a:lnSpc>
                <a:spcPct val="100000"/>
              </a:lnSpc>
            </a:pPr>
            <a:r>
              <a:rPr lang="en-US" dirty="0" smtClean="0"/>
              <a:t>Have </a:t>
            </a:r>
            <a:r>
              <a:rPr lang="en-US" dirty="0"/>
              <a:t>document formats been established?</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50</a:t>
            </a:fld>
            <a:endParaRPr lang="en-US" dirty="0"/>
          </a:p>
        </p:txBody>
      </p:sp>
    </p:spTree>
    <p:extLst>
      <p:ext uri="{BB962C8B-B14F-4D97-AF65-F5344CB8AC3E}">
        <p14:creationId xmlns:p14="http://schemas.microsoft.com/office/powerpoint/2010/main" val="3901039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t>Technology</a:t>
            </a:r>
            <a:r>
              <a:rPr lang="en-US" sz="4000" dirty="0"/>
              <a:t> </a:t>
            </a:r>
            <a:r>
              <a:rPr lang="en-US" sz="4000" b="1" dirty="0"/>
              <a:t>Risks</a:t>
            </a:r>
          </a:p>
        </p:txBody>
      </p:sp>
      <p:sp>
        <p:nvSpPr>
          <p:cNvPr id="3" name="Content Placeholder 2"/>
          <p:cNvSpPr>
            <a:spLocks noGrp="1"/>
          </p:cNvSpPr>
          <p:nvPr>
            <p:ph idx="1"/>
          </p:nvPr>
        </p:nvSpPr>
        <p:spPr>
          <a:xfrm>
            <a:off x="457200" y="1295400"/>
            <a:ext cx="8229600" cy="4876800"/>
          </a:xfrm>
        </p:spPr>
        <p:txBody>
          <a:bodyPr>
            <a:normAutofit fontScale="85000" lnSpcReduction="20000"/>
          </a:bodyPr>
          <a:lstStyle/>
          <a:p>
            <a:r>
              <a:rPr lang="en-US" b="1" dirty="0">
                <a:solidFill>
                  <a:srgbClr val="0000FF"/>
                </a:solidFill>
              </a:rPr>
              <a:t>Questions that must be answered:</a:t>
            </a:r>
          </a:p>
          <a:p>
            <a:pPr lvl="1">
              <a:lnSpc>
                <a:spcPct val="100000"/>
              </a:lnSpc>
            </a:pPr>
            <a:r>
              <a:rPr lang="en-US" dirty="0" smtClean="0"/>
              <a:t>Is </a:t>
            </a:r>
            <a:r>
              <a:rPr lang="en-US" dirty="0"/>
              <a:t>the technology new to your organization?</a:t>
            </a:r>
          </a:p>
          <a:p>
            <a:pPr lvl="1">
              <a:lnSpc>
                <a:spcPct val="100000"/>
              </a:lnSpc>
            </a:pPr>
            <a:r>
              <a:rPr lang="en-US" dirty="0" smtClean="0"/>
              <a:t>Are </a:t>
            </a:r>
            <a:r>
              <a:rPr lang="en-US" dirty="0"/>
              <a:t>new algorithms, I/O technology required?</a:t>
            </a:r>
          </a:p>
          <a:p>
            <a:pPr lvl="1">
              <a:lnSpc>
                <a:spcPct val="120000"/>
              </a:lnSpc>
            </a:pPr>
            <a:r>
              <a:rPr lang="en-US" dirty="0" smtClean="0"/>
              <a:t>Is </a:t>
            </a:r>
            <a:r>
              <a:rPr lang="en-US" dirty="0"/>
              <a:t>new or unproven hardware involved?</a:t>
            </a:r>
          </a:p>
          <a:p>
            <a:pPr lvl="1">
              <a:lnSpc>
                <a:spcPct val="100000"/>
              </a:lnSpc>
            </a:pPr>
            <a:r>
              <a:rPr lang="en-US" dirty="0" smtClean="0"/>
              <a:t>Does </a:t>
            </a:r>
            <a:r>
              <a:rPr lang="en-US" dirty="0"/>
              <a:t>the application interface with new software?</a:t>
            </a:r>
          </a:p>
          <a:p>
            <a:pPr lvl="1">
              <a:lnSpc>
                <a:spcPct val="100000"/>
              </a:lnSpc>
            </a:pPr>
            <a:r>
              <a:rPr lang="en-US" dirty="0" smtClean="0"/>
              <a:t>Is </a:t>
            </a:r>
            <a:r>
              <a:rPr lang="en-US" dirty="0"/>
              <a:t>a specialized user interface required? </a:t>
            </a:r>
          </a:p>
          <a:p>
            <a:pPr lvl="1">
              <a:lnSpc>
                <a:spcPct val="100000"/>
              </a:lnSpc>
            </a:pPr>
            <a:r>
              <a:rPr lang="en-US" dirty="0" smtClean="0"/>
              <a:t>Is </a:t>
            </a:r>
            <a:r>
              <a:rPr lang="en-US" dirty="0"/>
              <a:t>the application radically different?</a:t>
            </a:r>
          </a:p>
          <a:p>
            <a:pPr lvl="1">
              <a:lnSpc>
                <a:spcPct val="100000"/>
              </a:lnSpc>
            </a:pPr>
            <a:r>
              <a:rPr lang="en-US" dirty="0" smtClean="0"/>
              <a:t>Are </a:t>
            </a:r>
            <a:r>
              <a:rPr lang="en-US" dirty="0"/>
              <a:t>you using new software engineering </a:t>
            </a:r>
            <a:r>
              <a:rPr lang="en-US" dirty="0" smtClean="0"/>
              <a:t>methods?</a:t>
            </a:r>
          </a:p>
          <a:p>
            <a:pPr lvl="1">
              <a:lnSpc>
                <a:spcPct val="100000"/>
              </a:lnSpc>
            </a:pPr>
            <a:r>
              <a:rPr lang="en-US" dirty="0" smtClean="0"/>
              <a:t>Are </a:t>
            </a:r>
            <a:r>
              <a:rPr lang="en-US" dirty="0"/>
              <a:t>you using unconventional software </a:t>
            </a:r>
            <a:r>
              <a:rPr lang="en-US" dirty="0" smtClean="0"/>
              <a:t>development </a:t>
            </a:r>
            <a:r>
              <a:rPr lang="en-US" dirty="0"/>
              <a:t>methods, such as formal methods, AI-based approaches, artificial neural </a:t>
            </a:r>
            <a:r>
              <a:rPr lang="en-US" dirty="0" smtClean="0"/>
              <a:t>networks?</a:t>
            </a:r>
          </a:p>
          <a:p>
            <a:pPr lvl="1">
              <a:lnSpc>
                <a:spcPct val="100000"/>
              </a:lnSpc>
            </a:pPr>
            <a:r>
              <a:rPr lang="en-US" dirty="0" smtClean="0"/>
              <a:t>Are </a:t>
            </a:r>
            <a:r>
              <a:rPr lang="en-US" dirty="0"/>
              <a:t>there significant performance </a:t>
            </a:r>
            <a:r>
              <a:rPr lang="en-US" dirty="0" smtClean="0"/>
              <a:t>constraints?</a:t>
            </a:r>
          </a:p>
          <a:p>
            <a:pPr lvl="1">
              <a:lnSpc>
                <a:spcPct val="100000"/>
              </a:lnSpc>
            </a:pPr>
            <a:r>
              <a:rPr lang="en-US" dirty="0" smtClean="0"/>
              <a:t>Is </a:t>
            </a:r>
            <a:r>
              <a:rPr lang="en-US" dirty="0"/>
              <a:t>there doubt the functionality requested is "</a:t>
            </a:r>
            <a:r>
              <a:rPr lang="en-US" dirty="0" smtClean="0"/>
              <a:t>do-able?"</a:t>
            </a:r>
          </a:p>
        </p:txBody>
      </p:sp>
      <p:sp>
        <p:nvSpPr>
          <p:cNvPr id="4" name="Slide Number Placeholder 3"/>
          <p:cNvSpPr>
            <a:spLocks noGrp="1"/>
          </p:cNvSpPr>
          <p:nvPr>
            <p:ph type="sldNum" sz="quarter" idx="12"/>
          </p:nvPr>
        </p:nvSpPr>
        <p:spPr/>
        <p:txBody>
          <a:bodyPr/>
          <a:lstStyle/>
          <a:p>
            <a:fld id="{7DBECBBC-B5FD-4F11-9AC2-5AED2BF7CA3D}" type="slidenum">
              <a:rPr lang="en-US" smtClean="0"/>
              <a:pPr/>
              <a:t>51</a:t>
            </a:fld>
            <a:endParaRPr lang="en-US" dirty="0"/>
          </a:p>
        </p:txBody>
      </p:sp>
    </p:spTree>
    <p:extLst>
      <p:ext uri="{BB962C8B-B14F-4D97-AF65-F5344CB8AC3E}">
        <p14:creationId xmlns:p14="http://schemas.microsoft.com/office/powerpoint/2010/main" val="158804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4000" b="1" dirty="0"/>
              <a:t>Risk Component &amp; Drivers</a:t>
            </a:r>
          </a:p>
        </p:txBody>
      </p:sp>
      <p:sp>
        <p:nvSpPr>
          <p:cNvPr id="3" name="Content Placeholder 2"/>
          <p:cNvSpPr>
            <a:spLocks noGrp="1"/>
          </p:cNvSpPr>
          <p:nvPr>
            <p:ph idx="1"/>
          </p:nvPr>
        </p:nvSpPr>
        <p:spPr>
          <a:xfrm>
            <a:off x="457200" y="1066800"/>
            <a:ext cx="8229600" cy="5181600"/>
          </a:xfrm>
        </p:spPr>
        <p:txBody>
          <a:bodyPr>
            <a:noAutofit/>
          </a:bodyPr>
          <a:lstStyle/>
          <a:p>
            <a:pPr>
              <a:buFont typeface="Wingdings" pitchFamily="2" charset="2"/>
              <a:buChar char="§"/>
            </a:pPr>
            <a:r>
              <a:rPr lang="en-US" sz="2400" dirty="0" smtClean="0">
                <a:cs typeface="Times New Roman" pitchFamily="18" charset="0"/>
              </a:rPr>
              <a:t>The </a:t>
            </a:r>
            <a:r>
              <a:rPr lang="en-US" sz="2400" b="1" dirty="0">
                <a:cs typeface="Times New Roman" pitchFamily="18" charset="0"/>
              </a:rPr>
              <a:t>risk</a:t>
            </a:r>
            <a:r>
              <a:rPr lang="en-US" sz="2400" dirty="0">
                <a:cs typeface="Times New Roman" pitchFamily="18" charset="0"/>
              </a:rPr>
              <a:t> </a:t>
            </a:r>
            <a:r>
              <a:rPr lang="en-US" sz="2400" b="1" dirty="0">
                <a:cs typeface="Times New Roman" pitchFamily="18" charset="0"/>
              </a:rPr>
              <a:t>components</a:t>
            </a:r>
            <a:r>
              <a:rPr lang="en-US" sz="2400" dirty="0">
                <a:cs typeface="Times New Roman" pitchFamily="18" charset="0"/>
              </a:rPr>
              <a:t> are defined in the following manner: </a:t>
            </a:r>
          </a:p>
          <a:p>
            <a:r>
              <a:rPr lang="en-US" sz="2000" b="1" i="1" dirty="0"/>
              <a:t>Performance </a:t>
            </a:r>
            <a:r>
              <a:rPr lang="en-US" sz="2000" b="1" i="1" dirty="0" smtClean="0"/>
              <a:t>risk</a:t>
            </a:r>
            <a:endParaRPr lang="en-US" sz="2000" i="1" dirty="0" smtClean="0"/>
          </a:p>
          <a:p>
            <a:pPr lvl="1"/>
            <a:r>
              <a:rPr lang="en-US" sz="2000" dirty="0" smtClean="0"/>
              <a:t>the </a:t>
            </a:r>
            <a:r>
              <a:rPr lang="en-US" sz="2000" dirty="0"/>
              <a:t>degree of uncertainty that the product will meet its requirements and be fit for its intended </a:t>
            </a:r>
            <a:r>
              <a:rPr lang="en-US" sz="2000" dirty="0" smtClean="0"/>
              <a:t>use</a:t>
            </a:r>
            <a:endParaRPr lang="en-US" sz="2000" dirty="0"/>
          </a:p>
          <a:p>
            <a:r>
              <a:rPr lang="en-US" sz="2000" b="1" i="1" dirty="0"/>
              <a:t>Cost </a:t>
            </a:r>
            <a:r>
              <a:rPr lang="en-US" sz="2000" b="1" i="1" dirty="0" smtClean="0"/>
              <a:t>risk</a:t>
            </a:r>
            <a:endParaRPr lang="en-US" sz="2000" i="1" dirty="0" smtClean="0"/>
          </a:p>
          <a:p>
            <a:pPr lvl="1"/>
            <a:r>
              <a:rPr lang="en-US" sz="2000" dirty="0" smtClean="0"/>
              <a:t>the </a:t>
            </a:r>
            <a:r>
              <a:rPr lang="en-US" sz="2000" dirty="0"/>
              <a:t>degree of uncertainty that the project budget will be </a:t>
            </a:r>
            <a:r>
              <a:rPr lang="en-US" sz="2000" dirty="0" smtClean="0"/>
              <a:t>maintained </a:t>
            </a:r>
            <a:endParaRPr lang="en-US" sz="2000" dirty="0"/>
          </a:p>
          <a:p>
            <a:r>
              <a:rPr lang="en-US" sz="2000" b="1" i="1" dirty="0"/>
              <a:t>Support </a:t>
            </a:r>
            <a:r>
              <a:rPr lang="en-US" sz="2000" b="1" i="1" dirty="0" smtClean="0"/>
              <a:t>risk</a:t>
            </a:r>
            <a:endParaRPr lang="en-US" sz="2000" i="1" dirty="0" smtClean="0"/>
          </a:p>
          <a:p>
            <a:pPr lvl="1"/>
            <a:r>
              <a:rPr lang="en-US" sz="2000" dirty="0" smtClean="0"/>
              <a:t>the </a:t>
            </a:r>
            <a:r>
              <a:rPr lang="en-US" sz="2000" dirty="0"/>
              <a:t>degree of uncertainty that the resultant software will be easy to correct, adapt, and </a:t>
            </a:r>
            <a:r>
              <a:rPr lang="en-US" sz="2000" dirty="0" smtClean="0"/>
              <a:t>enhance </a:t>
            </a:r>
            <a:endParaRPr lang="en-US" sz="2000" dirty="0"/>
          </a:p>
          <a:p>
            <a:r>
              <a:rPr lang="en-US" sz="2000" b="1" i="1" dirty="0" smtClean="0"/>
              <a:t>Schedule risk</a:t>
            </a:r>
            <a:endParaRPr lang="en-US" sz="2000" i="1" dirty="0"/>
          </a:p>
          <a:p>
            <a:pPr lvl="1"/>
            <a:r>
              <a:rPr lang="en-US" sz="2000" dirty="0" smtClean="0"/>
              <a:t>the </a:t>
            </a:r>
            <a:r>
              <a:rPr lang="en-US" sz="2000" dirty="0"/>
              <a:t>degree of uncertainty that the project schedule will be maintained and that the product will be delivered on </a:t>
            </a:r>
            <a:r>
              <a:rPr lang="en-US" sz="2000" dirty="0" smtClean="0"/>
              <a:t>time</a:t>
            </a:r>
          </a:p>
          <a:p>
            <a:r>
              <a:rPr lang="en-US" sz="2000" dirty="0" smtClean="0">
                <a:cs typeface="Times New Roman" pitchFamily="18" charset="0"/>
              </a:rPr>
              <a:t>The </a:t>
            </a:r>
            <a:r>
              <a:rPr lang="en-US" sz="2000" dirty="0">
                <a:cs typeface="Times New Roman" pitchFamily="18" charset="0"/>
              </a:rPr>
              <a:t>impact of each risk driver on the risk component is divided into one of four impact </a:t>
            </a:r>
            <a:r>
              <a:rPr lang="en-US" sz="2000" dirty="0" smtClean="0">
                <a:cs typeface="Times New Roman" pitchFamily="18" charset="0"/>
              </a:rPr>
              <a:t>categories—</a:t>
            </a:r>
            <a:r>
              <a:rPr lang="en-US" sz="2000" b="1" i="1" dirty="0" smtClean="0">
                <a:cs typeface="Times New Roman" pitchFamily="18" charset="0"/>
              </a:rPr>
              <a:t>negligible</a:t>
            </a:r>
            <a:r>
              <a:rPr lang="en-US" sz="2000" i="1" dirty="0">
                <a:cs typeface="Times New Roman" pitchFamily="18" charset="0"/>
              </a:rPr>
              <a:t>, </a:t>
            </a:r>
            <a:r>
              <a:rPr lang="en-US" sz="2000" b="1" i="1" dirty="0">
                <a:cs typeface="Times New Roman" pitchFamily="18" charset="0"/>
              </a:rPr>
              <a:t>marginal</a:t>
            </a:r>
            <a:r>
              <a:rPr lang="en-US" sz="2000" i="1" dirty="0">
                <a:cs typeface="Times New Roman" pitchFamily="18" charset="0"/>
              </a:rPr>
              <a:t>, </a:t>
            </a:r>
            <a:r>
              <a:rPr lang="en-US" sz="2000" b="1" i="1" dirty="0">
                <a:cs typeface="Times New Roman" pitchFamily="18" charset="0"/>
              </a:rPr>
              <a:t>critical</a:t>
            </a:r>
            <a:r>
              <a:rPr lang="en-US" sz="2000" i="1" dirty="0">
                <a:cs typeface="Times New Roman" pitchFamily="18" charset="0"/>
              </a:rPr>
              <a:t>, </a:t>
            </a:r>
            <a:r>
              <a:rPr lang="en-US" sz="2000" dirty="0">
                <a:cs typeface="Times New Roman" pitchFamily="18" charset="0"/>
              </a:rPr>
              <a:t>or</a:t>
            </a:r>
            <a:r>
              <a:rPr lang="en-US" sz="2000" i="1" dirty="0">
                <a:cs typeface="Times New Roman" pitchFamily="18" charset="0"/>
              </a:rPr>
              <a:t> </a:t>
            </a:r>
            <a:r>
              <a:rPr lang="en-US" sz="2000" b="1" i="1" dirty="0" smtClean="0">
                <a:cs typeface="Times New Roman" pitchFamily="18" charset="0"/>
              </a:rPr>
              <a:t>catastrophic</a:t>
            </a:r>
            <a:endParaRPr lang="en-US" sz="2000" b="1"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6</a:t>
            </a:fld>
            <a:endParaRPr lang="en-US" dirty="0"/>
          </a:p>
        </p:txBody>
      </p:sp>
    </p:spTree>
    <p:extLst>
      <p:ext uri="{BB962C8B-B14F-4D97-AF65-F5344CB8AC3E}">
        <p14:creationId xmlns:p14="http://schemas.microsoft.com/office/powerpoint/2010/main" val="322765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Impact Assessment – </a:t>
            </a:r>
            <a:r>
              <a:rPr lang="en-US" sz="4000" b="1" dirty="0" smtClean="0"/>
              <a:t>Table </a:t>
            </a:r>
            <a:r>
              <a:rPr lang="en-US" sz="4000" b="1" dirty="0"/>
              <a:t>1</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7</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81001" y="1524000"/>
            <a:ext cx="8305800" cy="4648991"/>
          </a:xfrm>
          <a:prstGeom prst="rect">
            <a:avLst/>
          </a:prstGeom>
          <a:noFill/>
          <a:ln w="12700">
            <a:noFill/>
            <a:miter lim="800000"/>
            <a:headEnd/>
            <a:tailEnd/>
          </a:ln>
          <a:effectLst/>
        </p:spPr>
      </p:pic>
    </p:spTree>
    <p:extLst>
      <p:ext uri="{BB962C8B-B14F-4D97-AF65-F5344CB8AC3E}">
        <p14:creationId xmlns:p14="http://schemas.microsoft.com/office/powerpoint/2010/main" val="179252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l"/>
            <a:r>
              <a:rPr lang="en-US" dirty="0"/>
              <a:t>Risk </a:t>
            </a:r>
            <a:r>
              <a:rPr lang="en-US" sz="4000" dirty="0" smtClean="0"/>
              <a:t>Management: </a:t>
            </a:r>
            <a:r>
              <a:rPr lang="en-US" sz="4000" b="1" i="1" dirty="0" smtClean="0">
                <a:solidFill>
                  <a:srgbClr val="0000FF"/>
                </a:solidFill>
              </a:rPr>
              <a:t>Reactive</a:t>
            </a:r>
            <a:r>
              <a:rPr lang="en-US" sz="4000" dirty="0" smtClean="0"/>
              <a:t> </a:t>
            </a:r>
            <a:r>
              <a:rPr lang="en-US" sz="4000" b="1" dirty="0" smtClean="0">
                <a:solidFill>
                  <a:srgbClr val="FF0000"/>
                </a:solidFill>
              </a:rPr>
              <a:t>vs.</a:t>
            </a:r>
            <a:r>
              <a:rPr lang="en-US" sz="4000" dirty="0" smtClean="0"/>
              <a:t> </a:t>
            </a:r>
            <a:r>
              <a:rPr lang="en-US" sz="4000" b="1" i="1" dirty="0" smtClean="0">
                <a:solidFill>
                  <a:srgbClr val="0000FF"/>
                </a:solidFill>
              </a:rPr>
              <a:t>Proactive</a:t>
            </a:r>
            <a:endParaRPr lang="en-US" sz="4000" b="1" i="1" dirty="0">
              <a:solidFill>
                <a:srgbClr val="0000FF"/>
              </a:solidFill>
            </a:endParaRPr>
          </a:p>
        </p:txBody>
      </p:sp>
      <p:sp>
        <p:nvSpPr>
          <p:cNvPr id="5" name="Content Placeholder 4"/>
          <p:cNvSpPr>
            <a:spLocks noGrp="1"/>
          </p:cNvSpPr>
          <p:nvPr>
            <p:ph sz="half" idx="1"/>
          </p:nvPr>
        </p:nvSpPr>
        <p:spPr>
          <a:xfrm>
            <a:off x="304800" y="1447800"/>
            <a:ext cx="4038600" cy="4525963"/>
          </a:xfrm>
        </p:spPr>
        <p:txBody>
          <a:bodyPr>
            <a:normAutofit fontScale="85000" lnSpcReduction="20000"/>
          </a:bodyPr>
          <a:lstStyle/>
          <a:p>
            <a:pPr>
              <a:buFont typeface="Wingdings" pitchFamily="2" charset="2"/>
              <a:buChar char="q"/>
            </a:pPr>
            <a:r>
              <a:rPr lang="en-US" b="1" u="sng" dirty="0">
                <a:solidFill>
                  <a:srgbClr val="0000FF"/>
                </a:solidFill>
              </a:rPr>
              <a:t>Reactive</a:t>
            </a:r>
          </a:p>
          <a:p>
            <a:pPr marL="342900" indent="-342900">
              <a:buFont typeface="Arial" panose="020B0604020202020204" pitchFamily="34" charset="0"/>
              <a:buChar char="•"/>
            </a:pPr>
            <a:r>
              <a:rPr lang="en-US" dirty="0" smtClean="0"/>
              <a:t>Project </a:t>
            </a:r>
            <a:r>
              <a:rPr lang="en-US" dirty="0"/>
              <a:t>team reacts to risks when they occur</a:t>
            </a:r>
          </a:p>
          <a:p>
            <a:pPr marL="342900" indent="-342900">
              <a:buFont typeface="Arial" panose="020B0604020202020204" pitchFamily="34" charset="0"/>
              <a:buChar char="•"/>
            </a:pPr>
            <a:r>
              <a:rPr lang="en-US" dirty="0" smtClean="0"/>
              <a:t>Mitigation—plan </a:t>
            </a:r>
            <a:r>
              <a:rPr lang="en-US" dirty="0"/>
              <a:t>for additional resources in anticipation of fire fighting</a:t>
            </a:r>
          </a:p>
          <a:p>
            <a:pPr marL="342900" indent="-342900">
              <a:buFont typeface="Arial" panose="020B0604020202020204" pitchFamily="34" charset="0"/>
              <a:buChar char="•"/>
            </a:pPr>
            <a:r>
              <a:rPr lang="en-US" dirty="0" smtClean="0"/>
              <a:t>Fix </a:t>
            </a:r>
            <a:r>
              <a:rPr lang="en-US" dirty="0"/>
              <a:t>on failure—resource are found and applied when the risk strikes</a:t>
            </a:r>
          </a:p>
          <a:p>
            <a:pPr marL="342900" indent="-342900">
              <a:buFont typeface="Arial" panose="020B0604020202020204" pitchFamily="34" charset="0"/>
              <a:buChar char="•"/>
            </a:pPr>
            <a:r>
              <a:rPr lang="en-US" dirty="0" smtClean="0"/>
              <a:t>Crisis </a:t>
            </a:r>
            <a:r>
              <a:rPr lang="en-US" dirty="0"/>
              <a:t>management—failure does not respond to applied resources and project is in jeopardy</a:t>
            </a:r>
          </a:p>
          <a:p>
            <a:endParaRPr lang="en-US" dirty="0"/>
          </a:p>
        </p:txBody>
      </p:sp>
      <p:sp>
        <p:nvSpPr>
          <p:cNvPr id="6" name="Content Placeholder 5"/>
          <p:cNvSpPr>
            <a:spLocks noGrp="1"/>
          </p:cNvSpPr>
          <p:nvPr>
            <p:ph sz="half" idx="2"/>
          </p:nvPr>
        </p:nvSpPr>
        <p:spPr>
          <a:xfrm>
            <a:off x="4648200" y="1371600"/>
            <a:ext cx="4267200" cy="4754563"/>
          </a:xfrm>
        </p:spPr>
        <p:txBody>
          <a:bodyPr>
            <a:noAutofit/>
          </a:bodyPr>
          <a:lstStyle/>
          <a:p>
            <a:pPr>
              <a:buFont typeface="Wingdings" pitchFamily="2" charset="2"/>
              <a:buChar char="q"/>
            </a:pPr>
            <a:r>
              <a:rPr lang="en-US" sz="2400" b="1" u="sng" dirty="0">
                <a:solidFill>
                  <a:srgbClr val="0000FF"/>
                </a:solidFill>
              </a:rPr>
              <a:t>Proactive</a:t>
            </a:r>
          </a:p>
          <a:p>
            <a:pPr marL="342900" indent="-342900">
              <a:buFont typeface="Arial" panose="020B0604020202020204" pitchFamily="34" charset="0"/>
              <a:buChar char="•"/>
            </a:pPr>
            <a:r>
              <a:rPr lang="en-US" sz="2000" dirty="0"/>
              <a:t>F</a:t>
            </a:r>
            <a:r>
              <a:rPr lang="en-US" sz="2000" dirty="0" smtClean="0"/>
              <a:t>ormal </a:t>
            </a:r>
            <a:r>
              <a:rPr lang="en-US" sz="2000" dirty="0"/>
              <a:t>risk analysis is performed</a:t>
            </a:r>
          </a:p>
          <a:p>
            <a:pPr marL="342900" indent="-342900">
              <a:buFont typeface="Arial" panose="020B0604020202020204" pitchFamily="34" charset="0"/>
              <a:buChar char="•"/>
            </a:pPr>
            <a:r>
              <a:rPr lang="en-US" sz="2000" dirty="0"/>
              <a:t>O</a:t>
            </a:r>
            <a:r>
              <a:rPr lang="en-US" sz="2000" dirty="0" smtClean="0"/>
              <a:t>rganization </a:t>
            </a:r>
            <a:r>
              <a:rPr lang="en-US" sz="2000" dirty="0"/>
              <a:t>corrects the root causes of </a:t>
            </a:r>
            <a:r>
              <a:rPr lang="en-US" sz="2000" dirty="0" smtClean="0"/>
              <a:t>risk</a:t>
            </a:r>
          </a:p>
          <a:p>
            <a:pPr marL="176213"/>
            <a:r>
              <a:rPr lang="en-US" sz="2000" dirty="0" smtClean="0"/>
              <a:t>TQM </a:t>
            </a:r>
            <a:r>
              <a:rPr lang="en-US" sz="2000" dirty="0"/>
              <a:t>concepts and statistical </a:t>
            </a:r>
            <a:r>
              <a:rPr lang="en-US" sz="2000" dirty="0" smtClean="0"/>
              <a:t>SQA</a:t>
            </a:r>
          </a:p>
          <a:p>
            <a:pPr marL="176213"/>
            <a:r>
              <a:rPr lang="en-US" sz="2000" dirty="0" smtClean="0"/>
              <a:t>Examining risk sources that lie  </a:t>
            </a:r>
          </a:p>
          <a:p>
            <a:pPr marL="176213">
              <a:buNone/>
            </a:pPr>
            <a:r>
              <a:rPr lang="en-US" sz="2000" dirty="0" smtClean="0"/>
              <a:t>      beyond the bounds of the software</a:t>
            </a:r>
          </a:p>
          <a:p>
            <a:pPr marL="176213"/>
            <a:r>
              <a:rPr lang="en-US" sz="2000" dirty="0" smtClean="0"/>
              <a:t>Developing </a:t>
            </a:r>
            <a:r>
              <a:rPr lang="en-US" sz="2000" dirty="0"/>
              <a:t>the skill to manage </a:t>
            </a:r>
            <a:r>
              <a:rPr lang="en-US" sz="2000" dirty="0" smtClean="0"/>
              <a:t> </a:t>
            </a:r>
          </a:p>
          <a:p>
            <a:pPr marL="176213">
              <a:buNone/>
            </a:pPr>
            <a:r>
              <a:rPr lang="en-US" sz="2000" dirty="0" smtClean="0"/>
              <a:t>       change  </a:t>
            </a:r>
            <a:endParaRPr lang="en-US" sz="20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8</a:t>
            </a:fld>
            <a:endParaRPr lang="en-US" dirty="0"/>
          </a:p>
        </p:txBody>
      </p:sp>
    </p:spTree>
    <p:extLst>
      <p:ext uri="{BB962C8B-B14F-4D97-AF65-F5344CB8AC3E}">
        <p14:creationId xmlns:p14="http://schemas.microsoft.com/office/powerpoint/2010/main" val="407100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Risk Check List</a:t>
            </a: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US" b="1" dirty="0"/>
              <a:t>Product size (PS</a:t>
            </a:r>
            <a:r>
              <a:rPr lang="en-US" b="1" dirty="0" smtClean="0"/>
              <a:t>) </a:t>
            </a:r>
            <a:r>
              <a:rPr lang="en-US" b="0" dirty="0" smtClean="0"/>
              <a:t>— risks </a:t>
            </a:r>
            <a:r>
              <a:rPr lang="en-US" b="0" dirty="0"/>
              <a:t>associated with the overall size of the software to be built or modified. </a:t>
            </a:r>
          </a:p>
          <a:p>
            <a:r>
              <a:rPr lang="en-US" b="1" dirty="0"/>
              <a:t>Business impact (</a:t>
            </a:r>
            <a:r>
              <a:rPr lang="en-US" b="1" dirty="0" smtClean="0"/>
              <a:t>BU) </a:t>
            </a:r>
            <a:r>
              <a:rPr lang="en-US" b="0" dirty="0" smtClean="0"/>
              <a:t>— risks </a:t>
            </a:r>
            <a:r>
              <a:rPr lang="en-US" b="0" dirty="0"/>
              <a:t>associated with constraints imposed by management or the marketplace. </a:t>
            </a:r>
          </a:p>
          <a:p>
            <a:r>
              <a:rPr lang="en-US" b="1" dirty="0"/>
              <a:t>Customer characteristics (</a:t>
            </a:r>
            <a:r>
              <a:rPr lang="en-US" b="1" dirty="0" smtClean="0"/>
              <a:t>CU) </a:t>
            </a:r>
            <a:r>
              <a:rPr lang="en-US" b="0" dirty="0" smtClean="0"/>
              <a:t>— risks </a:t>
            </a:r>
            <a:r>
              <a:rPr lang="en-US" b="0" dirty="0"/>
              <a:t>associated with the sophistication of the customer and the developer's ability to communicate with the customer in a timely manner. </a:t>
            </a:r>
          </a:p>
          <a:p>
            <a:r>
              <a:rPr lang="en-US" b="1" dirty="0"/>
              <a:t>Process definition (</a:t>
            </a:r>
            <a:r>
              <a:rPr lang="en-US" b="1" dirty="0" smtClean="0"/>
              <a:t>PR) </a:t>
            </a:r>
            <a:r>
              <a:rPr lang="en-US" b="0" dirty="0" smtClean="0"/>
              <a:t>— risks </a:t>
            </a:r>
            <a:r>
              <a:rPr lang="en-US" b="0" dirty="0"/>
              <a:t>associated with the degree to which the software process has been defined and is followed by the development organization. </a:t>
            </a:r>
          </a:p>
          <a:p>
            <a:r>
              <a:rPr lang="en-US" b="1" dirty="0"/>
              <a:t>Development </a:t>
            </a:r>
            <a:r>
              <a:rPr lang="en-US" b="1" dirty="0" smtClean="0"/>
              <a:t>Environment </a:t>
            </a:r>
            <a:r>
              <a:rPr lang="en-US" b="1" dirty="0"/>
              <a:t>(DE) </a:t>
            </a:r>
            <a:r>
              <a:rPr lang="en-US" b="0" dirty="0" smtClean="0"/>
              <a:t>— risks </a:t>
            </a:r>
            <a:r>
              <a:rPr lang="en-US" b="0" dirty="0"/>
              <a:t>associated with the availability and quality of the tools to be used to build the product.</a:t>
            </a:r>
            <a:r>
              <a:rPr lang="en-US" dirty="0"/>
              <a:t> </a:t>
            </a:r>
          </a:p>
          <a:p>
            <a:r>
              <a:rPr lang="en-US" b="1" dirty="0"/>
              <a:t>Technology to be built (</a:t>
            </a:r>
            <a:r>
              <a:rPr lang="en-US" b="1" dirty="0" smtClean="0"/>
              <a:t>TE) </a:t>
            </a:r>
            <a:r>
              <a:rPr lang="en-US" b="0" dirty="0" smtClean="0"/>
              <a:t>— risks </a:t>
            </a:r>
            <a:r>
              <a:rPr lang="en-US" b="0" dirty="0"/>
              <a:t>associated with the complexity of the system to be built and the "</a:t>
            </a:r>
            <a:r>
              <a:rPr lang="en-US" b="0" i="1" dirty="0"/>
              <a:t>newness</a:t>
            </a:r>
            <a:r>
              <a:rPr lang="en-US" b="0" dirty="0"/>
              <a:t>" of the technology that is packaged by the system. </a:t>
            </a:r>
          </a:p>
          <a:p>
            <a:r>
              <a:rPr lang="en-US" b="1" dirty="0"/>
              <a:t>Staff size and experience (ST</a:t>
            </a:r>
            <a:r>
              <a:rPr lang="en-US" b="1" dirty="0" smtClean="0"/>
              <a:t>) </a:t>
            </a:r>
            <a:r>
              <a:rPr lang="en-US" b="0" dirty="0" smtClean="0"/>
              <a:t>— risks </a:t>
            </a:r>
            <a:r>
              <a:rPr lang="en-US" b="0" dirty="0"/>
              <a:t>associated with the overall technical and project experience of the software engineers who will do the work. </a:t>
            </a:r>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9</a:t>
            </a:fld>
            <a:endParaRPr lang="en-US" dirty="0"/>
          </a:p>
        </p:txBody>
      </p:sp>
    </p:spTree>
    <p:extLst>
      <p:ext uri="{BB962C8B-B14F-4D97-AF65-F5344CB8AC3E}">
        <p14:creationId xmlns:p14="http://schemas.microsoft.com/office/powerpoint/2010/main" val="3643604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2265</TotalTime>
  <Words>3524</Words>
  <Application>Microsoft Office PowerPoint</Application>
  <PresentationFormat>On-screen Show (4:3)</PresentationFormat>
  <Paragraphs>494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SOFTWARE DEVELOPMENT PROJECT MANAGEMENT  (CSC4125)  </vt:lpstr>
      <vt:lpstr>Some definitions of Risk</vt:lpstr>
      <vt:lpstr>Categories of risk</vt:lpstr>
      <vt:lpstr>Categories of risk</vt:lpstr>
      <vt:lpstr>Overview</vt:lpstr>
      <vt:lpstr>Risk Component &amp; Drivers</vt:lpstr>
      <vt:lpstr>Impact Assessment – Table 1</vt:lpstr>
      <vt:lpstr>Risk Management: Reactive vs. Proactive</vt:lpstr>
      <vt:lpstr>Risk Check List</vt:lpstr>
      <vt:lpstr>Risk Projection &amp; Building a Risk Table</vt:lpstr>
      <vt:lpstr>Building Risk Table – Table 2</vt:lpstr>
      <vt:lpstr>Risk and Management Concern</vt:lpstr>
      <vt:lpstr>Assessing Risk Impact</vt:lpstr>
      <vt:lpstr>Example: Calculating Risk Exposure</vt:lpstr>
      <vt:lpstr>Risk Assessment</vt:lpstr>
      <vt:lpstr>Risk Assessment (cont.)</vt:lpstr>
      <vt:lpstr>Risk Decision Tree</vt:lpstr>
      <vt:lpstr>Risk Decision Tree (cont.)</vt:lpstr>
      <vt:lpstr>A Framework for Dealing with Risk</vt:lpstr>
      <vt:lpstr>Risk identification</vt:lpstr>
      <vt:lpstr>Causal Mapping</vt:lpstr>
      <vt:lpstr>Causal Mapping</vt:lpstr>
      <vt:lpstr>Causal Mapping - Interventions</vt:lpstr>
      <vt:lpstr>Causal Mapping - Interventions</vt:lpstr>
      <vt:lpstr>Boehm’s Top 10 Development Risks</vt:lpstr>
      <vt:lpstr>Boehm’s Top 10 Development Risks (cont.)</vt:lpstr>
      <vt:lpstr>Risk Exposure</vt:lpstr>
      <vt:lpstr>Risk Exposure Example</vt:lpstr>
      <vt:lpstr>Qualitative descriptors of Risk probability and associated range values</vt:lpstr>
      <vt:lpstr>Qualitative descriptors of Impact on cost and associated range values</vt:lpstr>
      <vt:lpstr>Problem with Qualitative Approach</vt:lpstr>
      <vt:lpstr>Probability Impact Matrix</vt:lpstr>
      <vt:lpstr>Probability Impact Matrix</vt:lpstr>
      <vt:lpstr>Risk Planning</vt:lpstr>
      <vt:lpstr>Risk Planning</vt:lpstr>
      <vt:lpstr>Risk Reduction Leverage (RRL)</vt:lpstr>
      <vt:lpstr>Using PERT to evaluate the effects of uncertainty</vt:lpstr>
      <vt:lpstr>A chain of activities</vt:lpstr>
      <vt:lpstr>A chain of activities</vt:lpstr>
      <vt:lpstr>A chain of activities (cont.)</vt:lpstr>
      <vt:lpstr>Expected Times and Standard Deviation</vt:lpstr>
      <vt:lpstr>PERT Network</vt:lpstr>
      <vt:lpstr>Assessing the likelihood of meeting a target</vt:lpstr>
      <vt:lpstr>Graph of z values </vt:lpstr>
      <vt:lpstr>Critical chain approach</vt:lpstr>
      <vt:lpstr>Critical chain approach (cont.)</vt:lpstr>
      <vt:lpstr>Risk Due to Product Size</vt:lpstr>
      <vt:lpstr>Risk Due to Business Impact</vt:lpstr>
      <vt:lpstr>Risks Due to the Customer</vt:lpstr>
      <vt:lpstr>Risks Due to Process Maturity</vt:lpstr>
      <vt:lpstr>Technology Risks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  (CSC4125)</dc:title>
  <dc:creator>rouf</dc:creator>
  <cp:lastModifiedBy>Teacher</cp:lastModifiedBy>
  <cp:revision>140</cp:revision>
  <dcterms:created xsi:type="dcterms:W3CDTF">2016-02-12T20:03:54Z</dcterms:created>
  <dcterms:modified xsi:type="dcterms:W3CDTF">2020-03-23T06:31:28Z</dcterms:modified>
</cp:coreProperties>
</file>