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81f539dd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81f539d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81f539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81f539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81f539d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81f539d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6f1070ea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6f1070ea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6f1070eae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6f1070eae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6f1070eae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6f1070eae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81f539d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81f539d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81f539dd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081f539dd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81f539dd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81f539dd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69425" y="7890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4800">
                <a:solidFill>
                  <a:schemeClr val="dk2"/>
                </a:solidFill>
              </a:rPr>
              <a:t>VR AI Art Gallery</a:t>
            </a:r>
            <a:endParaRPr sz="4800">
              <a:solidFill>
                <a:schemeClr val="dk2"/>
              </a:solidFill>
            </a:endParaRPr>
          </a:p>
        </p:txBody>
      </p:sp>
      <p:sp>
        <p:nvSpPr>
          <p:cNvPr id="135" name="Google Shape;135;p13"/>
          <p:cNvSpPr txBox="1"/>
          <p:nvPr>
            <p:ph idx="1" type="subTitle"/>
          </p:nvPr>
        </p:nvSpPr>
        <p:spPr>
          <a:xfrm>
            <a:off x="3464425" y="20517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 Rachel Lindquist, Nishidha Koneru, Scott Hunt</a:t>
            </a:r>
            <a:endParaRPr/>
          </a:p>
          <a:p>
            <a:pPr indent="0" lvl="0" marL="0" rtl="0" algn="l">
              <a:spcBef>
                <a:spcPts val="0"/>
              </a:spcBef>
              <a:spcAft>
                <a:spcPts val="0"/>
              </a:spcAft>
              <a:buNone/>
            </a:pPr>
            <a:r>
              <a:rPr lang="en"/>
              <a:t>Advisor: Prof. John Gallagher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Largest </a:t>
            </a:r>
            <a:r>
              <a:rPr b="1" lang="en"/>
              <a:t>Challenge</a:t>
            </a:r>
            <a:endParaRPr b="1"/>
          </a:p>
        </p:txBody>
      </p:sp>
      <p:sp>
        <p:nvSpPr>
          <p:cNvPr id="251" name="Google Shape;251;p22"/>
          <p:cNvSpPr txBox="1"/>
          <p:nvPr>
            <p:ph idx="1" type="body"/>
          </p:nvPr>
        </p:nvSpPr>
        <p:spPr>
          <a:xfrm>
            <a:off x="1297500" y="1567550"/>
            <a:ext cx="7038900" cy="2166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u="sng"/>
              <a:t>Integration </a:t>
            </a:r>
            <a:endParaRPr b="1" u="sng"/>
          </a:p>
          <a:p>
            <a:pPr indent="0" lvl="0" marL="0" rtl="0" algn="l">
              <a:spcBef>
                <a:spcPts val="1200"/>
              </a:spcBef>
              <a:spcAft>
                <a:spcPts val="0"/>
              </a:spcAft>
              <a:buClr>
                <a:schemeClr val="dk1"/>
              </a:buClr>
              <a:buSzPts val="1100"/>
              <a:buFont typeface="Arial"/>
              <a:buNone/>
            </a:pPr>
            <a:r>
              <a:rPr lang="en"/>
              <a:t>Because Unity makes use of C#, we had to add in integration between the Unity C# code and our image generation Python code. </a:t>
            </a:r>
            <a:r>
              <a:rPr lang="en"/>
              <a:t>Our code makes use of Python.NET which allows us to run Python code as a library through C#. This should theoretically allow us to build for both Windows and Android.</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Goals</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To </a:t>
            </a:r>
            <a:r>
              <a:rPr lang="en">
                <a:solidFill>
                  <a:schemeClr val="lt2"/>
                </a:solidFill>
              </a:rPr>
              <a:t>learn </a:t>
            </a:r>
            <a:r>
              <a:rPr lang="en"/>
              <a:t>about machine learning interactions with VR while using existing knowledge about programming and AI algorithms</a:t>
            </a:r>
            <a:endParaRPr/>
          </a:p>
          <a:p>
            <a:pPr indent="0" lvl="0" marL="0" rtl="0" algn="l">
              <a:spcBef>
                <a:spcPts val="1200"/>
              </a:spcBef>
              <a:spcAft>
                <a:spcPts val="0"/>
              </a:spcAft>
              <a:buNone/>
            </a:pPr>
            <a:r>
              <a:rPr lang="en"/>
              <a:t>2.  To</a:t>
            </a:r>
            <a:r>
              <a:rPr lang="en">
                <a:solidFill>
                  <a:schemeClr val="lt2"/>
                </a:solidFill>
              </a:rPr>
              <a:t> gain experience</a:t>
            </a:r>
            <a:r>
              <a:rPr lang="en"/>
              <a:t> in new tools and technologies, such as Unity and AI-generated imagery</a:t>
            </a:r>
            <a:endParaRPr/>
          </a:p>
          <a:p>
            <a:pPr indent="0" lvl="0" marL="0" rtl="0" algn="l">
              <a:spcBef>
                <a:spcPts val="1200"/>
              </a:spcBef>
              <a:spcAft>
                <a:spcPts val="0"/>
              </a:spcAft>
              <a:buNone/>
            </a:pPr>
            <a:r>
              <a:rPr lang="en"/>
              <a:t>3.  To </a:t>
            </a:r>
            <a:r>
              <a:rPr lang="en">
                <a:solidFill>
                  <a:schemeClr val="lt2"/>
                </a:solidFill>
              </a:rPr>
              <a:t>create</a:t>
            </a:r>
            <a:r>
              <a:rPr lang="en"/>
              <a:t> a VR application that allows people to safely tour an AI art museum with low risk of motion sickness</a:t>
            </a:r>
            <a:endParaRPr/>
          </a:p>
          <a:p>
            <a:pPr indent="0" lvl="0" marL="0" rtl="0" algn="l">
              <a:spcBef>
                <a:spcPts val="1200"/>
              </a:spcBef>
              <a:spcAft>
                <a:spcPts val="1200"/>
              </a:spcAft>
              <a:buNone/>
            </a:pPr>
            <a:r>
              <a:rPr lang="en"/>
              <a:t>4.    To present a functional VR application at the UC CEAS Expo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Intellectual Merits and Broader Impacts</a:t>
            </a:r>
            <a:endParaRPr b="1"/>
          </a:p>
        </p:txBody>
      </p:sp>
      <p:sp>
        <p:nvSpPr>
          <p:cNvPr id="147" name="Google Shape;147;p15"/>
          <p:cNvSpPr txBox="1"/>
          <p:nvPr>
            <p:ph idx="1" type="body"/>
          </p:nvPr>
        </p:nvSpPr>
        <p:spPr>
          <a:xfrm>
            <a:off x="4572000" y="1402850"/>
            <a:ext cx="42603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u="sng"/>
              <a:t>Broader Impacts:</a:t>
            </a:r>
            <a:endParaRPr b="1" u="sng"/>
          </a:p>
          <a:p>
            <a:pPr indent="0" lvl="0" marL="0" rtl="0" algn="l">
              <a:spcBef>
                <a:spcPts val="1200"/>
              </a:spcBef>
              <a:spcAft>
                <a:spcPts val="1200"/>
              </a:spcAft>
              <a:buClr>
                <a:schemeClr val="dk1"/>
              </a:buClr>
              <a:buSzPts val="1100"/>
              <a:buFont typeface="Arial"/>
              <a:buNone/>
            </a:pPr>
            <a:r>
              <a:rPr lang="en"/>
              <a:t>Our project showcases a newer form of art, AI generated art - AI art </a:t>
            </a:r>
            <a:r>
              <a:rPr b="1" lang="en" u="sng"/>
              <a:t>in VR</a:t>
            </a:r>
            <a:r>
              <a:rPr lang="en"/>
              <a:t> - which will slowly become more mainstream and may even begin showing up in traditional art galleries. This project also allows users to explore an art gallery from the comfort of their own home while in a provided virtual space. </a:t>
            </a:r>
            <a:endParaRPr/>
          </a:p>
        </p:txBody>
      </p:sp>
      <p:sp>
        <p:nvSpPr>
          <p:cNvPr id="148" name="Google Shape;148;p15"/>
          <p:cNvSpPr txBox="1"/>
          <p:nvPr>
            <p:ph idx="1" type="body"/>
          </p:nvPr>
        </p:nvSpPr>
        <p:spPr>
          <a:xfrm>
            <a:off x="550075" y="1402850"/>
            <a:ext cx="40218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u="sng"/>
              <a:t>Intellectual Merits:</a:t>
            </a:r>
            <a:endParaRPr b="1" u="sng"/>
          </a:p>
          <a:p>
            <a:pPr indent="0" lvl="0" marL="0" rtl="0" algn="l">
              <a:spcBef>
                <a:spcPts val="1200"/>
              </a:spcBef>
              <a:spcAft>
                <a:spcPts val="0"/>
              </a:spcAft>
              <a:buClr>
                <a:schemeClr val="dk1"/>
              </a:buClr>
              <a:buSzPts val="1100"/>
              <a:buFont typeface="Arial"/>
              <a:buNone/>
            </a:pPr>
            <a:r>
              <a:rPr i="1" lang="en">
                <a:solidFill>
                  <a:schemeClr val="accent6"/>
                </a:solidFill>
              </a:rPr>
              <a:t>VR Technology:</a:t>
            </a:r>
            <a:endParaRPr i="1">
              <a:solidFill>
                <a:schemeClr val="accent6"/>
              </a:solidFill>
            </a:endParaRPr>
          </a:p>
          <a:p>
            <a:pPr indent="0" lvl="0" marL="0" rtl="0" algn="l">
              <a:spcBef>
                <a:spcPts val="1200"/>
              </a:spcBef>
              <a:spcAft>
                <a:spcPts val="0"/>
              </a:spcAft>
              <a:buClr>
                <a:schemeClr val="dk1"/>
              </a:buClr>
              <a:buSzPts val="1100"/>
              <a:buFont typeface="Arial"/>
              <a:buNone/>
            </a:pPr>
            <a:r>
              <a:rPr lang="en"/>
              <a:t>Our project allowed us to learn more about development and deploying and testing in non-traditional environments.</a:t>
            </a:r>
            <a:endParaRPr/>
          </a:p>
          <a:p>
            <a:pPr indent="0" lvl="0" marL="0" rtl="0" algn="l">
              <a:spcBef>
                <a:spcPts val="1200"/>
              </a:spcBef>
              <a:spcAft>
                <a:spcPts val="0"/>
              </a:spcAft>
              <a:buClr>
                <a:schemeClr val="dk1"/>
              </a:buClr>
              <a:buSzPts val="1100"/>
              <a:buFont typeface="Arial"/>
              <a:buNone/>
            </a:pPr>
            <a:r>
              <a:rPr i="1" lang="en">
                <a:solidFill>
                  <a:schemeClr val="accent6"/>
                </a:solidFill>
              </a:rPr>
              <a:t>AI Technology:</a:t>
            </a:r>
            <a:endParaRPr i="1">
              <a:solidFill>
                <a:schemeClr val="accent6"/>
              </a:solidFill>
            </a:endParaRPr>
          </a:p>
          <a:p>
            <a:pPr indent="0" lvl="0" marL="0" rtl="0" algn="l">
              <a:spcBef>
                <a:spcPts val="1200"/>
              </a:spcBef>
              <a:spcAft>
                <a:spcPts val="1200"/>
              </a:spcAft>
              <a:buNone/>
            </a:pPr>
            <a:r>
              <a:rPr lang="en"/>
              <a:t>Our project allowed us to learn more about AI technology and how AI works and is able to create.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Design Specifications (High Level Overview)</a:t>
            </a:r>
            <a:endParaRPr b="1"/>
          </a:p>
        </p:txBody>
      </p:sp>
      <p:cxnSp>
        <p:nvCxnSpPr>
          <p:cNvPr id="154" name="Google Shape;154;p16"/>
          <p:cNvCxnSpPr/>
          <p:nvPr/>
        </p:nvCxnSpPr>
        <p:spPr>
          <a:xfrm>
            <a:off x="1486325" y="2724125"/>
            <a:ext cx="879300" cy="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6"/>
          <p:cNvCxnSpPr/>
          <p:nvPr/>
        </p:nvCxnSpPr>
        <p:spPr>
          <a:xfrm>
            <a:off x="3664075" y="2711350"/>
            <a:ext cx="879300" cy="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6"/>
          <p:cNvCxnSpPr/>
          <p:nvPr/>
        </p:nvCxnSpPr>
        <p:spPr>
          <a:xfrm>
            <a:off x="5817475" y="2711350"/>
            <a:ext cx="879300" cy="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16"/>
          <p:cNvSpPr/>
          <p:nvPr/>
        </p:nvSpPr>
        <p:spPr>
          <a:xfrm>
            <a:off x="2374950" y="2463550"/>
            <a:ext cx="1511700" cy="49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Inputs a prompt</a:t>
            </a:r>
            <a:endParaRPr/>
          </a:p>
        </p:txBody>
      </p:sp>
      <p:sp>
        <p:nvSpPr>
          <p:cNvPr id="158" name="Google Shape;158;p16"/>
          <p:cNvSpPr/>
          <p:nvPr/>
        </p:nvSpPr>
        <p:spPr>
          <a:xfrm>
            <a:off x="4543375" y="2476325"/>
            <a:ext cx="1511700" cy="49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Generates art using AI</a:t>
            </a:r>
            <a:endParaRPr/>
          </a:p>
        </p:txBody>
      </p:sp>
      <p:sp>
        <p:nvSpPr>
          <p:cNvPr id="159" name="Google Shape;159;p16"/>
          <p:cNvSpPr/>
          <p:nvPr/>
        </p:nvSpPr>
        <p:spPr>
          <a:xfrm>
            <a:off x="6711800" y="2463550"/>
            <a:ext cx="1511700" cy="49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AI generated art</a:t>
            </a:r>
            <a:endParaRPr/>
          </a:p>
        </p:txBody>
      </p:sp>
      <p:sp>
        <p:nvSpPr>
          <p:cNvPr id="160" name="Google Shape;160;p16"/>
          <p:cNvSpPr/>
          <p:nvPr/>
        </p:nvSpPr>
        <p:spPr>
          <a:xfrm>
            <a:off x="920500" y="2398450"/>
            <a:ext cx="614700" cy="625800"/>
          </a:xfrm>
          <a:prstGeom prst="smileyFace">
            <a:avLst>
              <a:gd fmla="val 4653"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txBox="1"/>
          <p:nvPr/>
        </p:nvSpPr>
        <p:spPr>
          <a:xfrm>
            <a:off x="969375" y="2910200"/>
            <a:ext cx="6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user</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Design Specifications (Mid Level Overview)</a:t>
            </a:r>
            <a:endParaRPr b="1"/>
          </a:p>
        </p:txBody>
      </p:sp>
      <p:cxnSp>
        <p:nvCxnSpPr>
          <p:cNvPr id="167" name="Google Shape;167;p17"/>
          <p:cNvCxnSpPr>
            <a:stCxn id="168" idx="6"/>
            <a:endCxn id="169" idx="1"/>
          </p:cNvCxnSpPr>
          <p:nvPr/>
        </p:nvCxnSpPr>
        <p:spPr>
          <a:xfrm>
            <a:off x="1274400" y="1985504"/>
            <a:ext cx="362400" cy="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17"/>
          <p:cNvCxnSpPr>
            <a:stCxn id="169" idx="3"/>
            <a:endCxn id="171" idx="1"/>
          </p:cNvCxnSpPr>
          <p:nvPr/>
        </p:nvCxnSpPr>
        <p:spPr>
          <a:xfrm>
            <a:off x="2830850" y="1985500"/>
            <a:ext cx="646200" cy="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7"/>
          <p:cNvCxnSpPr/>
          <p:nvPr/>
        </p:nvCxnSpPr>
        <p:spPr>
          <a:xfrm>
            <a:off x="4653856" y="1950356"/>
            <a:ext cx="528000" cy="6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17"/>
          <p:cNvSpPr/>
          <p:nvPr/>
        </p:nvSpPr>
        <p:spPr>
          <a:xfrm>
            <a:off x="1636850" y="1699600"/>
            <a:ext cx="11940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Pick theme from list </a:t>
            </a:r>
            <a:endParaRPr sz="1100"/>
          </a:p>
        </p:txBody>
      </p:sp>
      <p:sp>
        <p:nvSpPr>
          <p:cNvPr id="171" name="Google Shape;171;p17"/>
          <p:cNvSpPr/>
          <p:nvPr/>
        </p:nvSpPr>
        <p:spPr>
          <a:xfrm>
            <a:off x="3477191" y="1758992"/>
            <a:ext cx="1270500" cy="4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Code passes input to AI</a:t>
            </a:r>
            <a:endParaRPr/>
          </a:p>
        </p:txBody>
      </p:sp>
      <p:sp>
        <p:nvSpPr>
          <p:cNvPr id="168" name="Google Shape;168;p17"/>
          <p:cNvSpPr/>
          <p:nvPr/>
        </p:nvSpPr>
        <p:spPr>
          <a:xfrm>
            <a:off x="673800" y="1699604"/>
            <a:ext cx="600600" cy="571800"/>
          </a:xfrm>
          <a:prstGeom prst="smileyFace">
            <a:avLst>
              <a:gd fmla="val 4653"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txBox="1"/>
          <p:nvPr/>
        </p:nvSpPr>
        <p:spPr>
          <a:xfrm>
            <a:off x="673790" y="2198200"/>
            <a:ext cx="6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user</a:t>
            </a:r>
            <a:endParaRPr>
              <a:solidFill>
                <a:schemeClr val="lt1"/>
              </a:solidFill>
              <a:latin typeface="Lato"/>
              <a:ea typeface="Lato"/>
              <a:cs typeface="Lato"/>
              <a:sym typeface="Lato"/>
            </a:endParaRPr>
          </a:p>
        </p:txBody>
      </p:sp>
      <p:cxnSp>
        <p:nvCxnSpPr>
          <p:cNvPr id="174" name="Google Shape;174;p17"/>
          <p:cNvCxnSpPr/>
          <p:nvPr/>
        </p:nvCxnSpPr>
        <p:spPr>
          <a:xfrm>
            <a:off x="6421721" y="1922440"/>
            <a:ext cx="528000" cy="6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17"/>
          <p:cNvSpPr/>
          <p:nvPr/>
        </p:nvSpPr>
        <p:spPr>
          <a:xfrm>
            <a:off x="5202217" y="1664704"/>
            <a:ext cx="13161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AI generates images with theme in mind</a:t>
            </a:r>
            <a:endParaRPr sz="1200"/>
          </a:p>
        </p:txBody>
      </p:sp>
      <p:sp>
        <p:nvSpPr>
          <p:cNvPr id="176" name="Google Shape;176;p17"/>
          <p:cNvSpPr/>
          <p:nvPr/>
        </p:nvSpPr>
        <p:spPr>
          <a:xfrm>
            <a:off x="6950492" y="1636854"/>
            <a:ext cx="13161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Unity displays images  </a:t>
            </a:r>
            <a:endParaRPr sz="1200"/>
          </a:p>
        </p:txBody>
      </p:sp>
      <p:cxnSp>
        <p:nvCxnSpPr>
          <p:cNvPr id="177" name="Google Shape;177;p17"/>
          <p:cNvCxnSpPr/>
          <p:nvPr/>
        </p:nvCxnSpPr>
        <p:spPr>
          <a:xfrm flipH="1" rot="10800000">
            <a:off x="4890625" y="3440063"/>
            <a:ext cx="545400" cy="30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17"/>
          <p:cNvSpPr/>
          <p:nvPr/>
        </p:nvSpPr>
        <p:spPr>
          <a:xfrm>
            <a:off x="5436025" y="2984525"/>
            <a:ext cx="1052400" cy="9141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79" name="Google Shape;179;p17"/>
          <p:cNvSpPr txBox="1"/>
          <p:nvPr/>
        </p:nvSpPr>
        <p:spPr>
          <a:xfrm>
            <a:off x="5496025" y="3128950"/>
            <a:ext cx="9324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Does user want to create new images?</a:t>
            </a:r>
            <a:endParaRPr sz="1600">
              <a:latin typeface="Lato"/>
              <a:ea typeface="Lato"/>
              <a:cs typeface="Lato"/>
              <a:sym typeface="Lato"/>
            </a:endParaRPr>
          </a:p>
        </p:txBody>
      </p:sp>
      <p:sp>
        <p:nvSpPr>
          <p:cNvPr id="180" name="Google Shape;180;p17"/>
          <p:cNvSpPr/>
          <p:nvPr/>
        </p:nvSpPr>
        <p:spPr>
          <a:xfrm>
            <a:off x="3959125" y="3104375"/>
            <a:ext cx="1052400" cy="67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User walks around gallery, able to view generated images</a:t>
            </a:r>
            <a:endParaRPr sz="900"/>
          </a:p>
        </p:txBody>
      </p:sp>
      <p:cxnSp>
        <p:nvCxnSpPr>
          <p:cNvPr id="181" name="Google Shape;181;p17"/>
          <p:cNvCxnSpPr/>
          <p:nvPr/>
        </p:nvCxnSpPr>
        <p:spPr>
          <a:xfrm>
            <a:off x="6488300" y="3442925"/>
            <a:ext cx="517200" cy="48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17"/>
          <p:cNvSpPr txBox="1"/>
          <p:nvPr/>
        </p:nvSpPr>
        <p:spPr>
          <a:xfrm>
            <a:off x="6498100" y="3080513"/>
            <a:ext cx="43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no</a:t>
            </a:r>
            <a:endParaRPr sz="1200">
              <a:solidFill>
                <a:schemeClr val="lt1"/>
              </a:solidFill>
              <a:latin typeface="Lato"/>
              <a:ea typeface="Lato"/>
              <a:cs typeface="Lato"/>
              <a:sym typeface="Lato"/>
            </a:endParaRPr>
          </a:p>
        </p:txBody>
      </p:sp>
      <p:sp>
        <p:nvSpPr>
          <p:cNvPr id="183" name="Google Shape;183;p17"/>
          <p:cNvSpPr/>
          <p:nvPr/>
        </p:nvSpPr>
        <p:spPr>
          <a:xfrm>
            <a:off x="7000400" y="3206375"/>
            <a:ext cx="795600" cy="5229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Stop</a:t>
            </a:r>
            <a:endParaRPr sz="1300"/>
          </a:p>
        </p:txBody>
      </p:sp>
      <p:cxnSp>
        <p:nvCxnSpPr>
          <p:cNvPr id="184" name="Google Shape;184;p17"/>
          <p:cNvCxnSpPr>
            <a:stCxn id="178" idx="2"/>
            <a:endCxn id="169" idx="2"/>
          </p:cNvCxnSpPr>
          <p:nvPr/>
        </p:nvCxnSpPr>
        <p:spPr>
          <a:xfrm flipH="1" rot="5400000">
            <a:off x="3284425" y="1220825"/>
            <a:ext cx="1627200" cy="3728400"/>
          </a:xfrm>
          <a:prstGeom prst="bentConnector3">
            <a:avLst>
              <a:gd fmla="val -14634" name="adj1"/>
            </a:avLst>
          </a:prstGeom>
          <a:noFill/>
          <a:ln cap="flat" cmpd="sng" w="9525">
            <a:solidFill>
              <a:schemeClr val="dk2"/>
            </a:solidFill>
            <a:prstDash val="solid"/>
            <a:round/>
            <a:headEnd len="med" w="med" type="none"/>
            <a:tailEnd len="med" w="med" type="none"/>
          </a:ln>
        </p:spPr>
      </p:cxnSp>
      <p:cxnSp>
        <p:nvCxnSpPr>
          <p:cNvPr id="185" name="Google Shape;185;p17"/>
          <p:cNvCxnSpPr>
            <a:endCxn id="169" idx="2"/>
          </p:cNvCxnSpPr>
          <p:nvPr/>
        </p:nvCxnSpPr>
        <p:spPr>
          <a:xfrm flipH="1" rot="10800000">
            <a:off x="2233550" y="2271400"/>
            <a:ext cx="300" cy="2835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17"/>
          <p:cNvCxnSpPr>
            <a:stCxn id="176" idx="2"/>
            <a:endCxn id="180" idx="0"/>
          </p:cNvCxnSpPr>
          <p:nvPr/>
        </p:nvCxnSpPr>
        <p:spPr>
          <a:xfrm rot="5400000">
            <a:off x="5598992" y="1094904"/>
            <a:ext cx="895800" cy="31233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187" name="Google Shape;187;p17"/>
          <p:cNvCxnSpPr>
            <a:endCxn id="180" idx="0"/>
          </p:cNvCxnSpPr>
          <p:nvPr/>
        </p:nvCxnSpPr>
        <p:spPr>
          <a:xfrm flipH="1">
            <a:off x="4485325" y="2910275"/>
            <a:ext cx="600" cy="1941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17"/>
          <p:cNvSpPr txBox="1"/>
          <p:nvPr/>
        </p:nvSpPr>
        <p:spPr>
          <a:xfrm>
            <a:off x="5436013" y="3778775"/>
            <a:ext cx="43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yes</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Design Specifications (Lower Level Overview)</a:t>
            </a:r>
            <a:endParaRPr b="1"/>
          </a:p>
        </p:txBody>
      </p:sp>
      <p:cxnSp>
        <p:nvCxnSpPr>
          <p:cNvPr id="194" name="Google Shape;194;p18"/>
          <p:cNvCxnSpPr>
            <a:stCxn id="195" idx="6"/>
            <a:endCxn id="196" idx="1"/>
          </p:cNvCxnSpPr>
          <p:nvPr/>
        </p:nvCxnSpPr>
        <p:spPr>
          <a:xfrm>
            <a:off x="940850" y="1958929"/>
            <a:ext cx="362400" cy="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18"/>
          <p:cNvCxnSpPr>
            <a:stCxn id="196" idx="3"/>
            <a:endCxn id="198" idx="1"/>
          </p:cNvCxnSpPr>
          <p:nvPr/>
        </p:nvCxnSpPr>
        <p:spPr>
          <a:xfrm>
            <a:off x="2497250" y="1958925"/>
            <a:ext cx="550500" cy="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18"/>
          <p:cNvCxnSpPr/>
          <p:nvPr/>
        </p:nvCxnSpPr>
        <p:spPr>
          <a:xfrm>
            <a:off x="4320306" y="1908481"/>
            <a:ext cx="528000" cy="6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18"/>
          <p:cNvSpPr/>
          <p:nvPr/>
        </p:nvSpPr>
        <p:spPr>
          <a:xfrm>
            <a:off x="1303250" y="1621725"/>
            <a:ext cx="1194000" cy="67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Input list is displayed as a drop down UI element</a:t>
            </a:r>
            <a:endParaRPr sz="1100"/>
          </a:p>
        </p:txBody>
      </p:sp>
      <p:sp>
        <p:nvSpPr>
          <p:cNvPr id="198" name="Google Shape;198;p18"/>
          <p:cNvSpPr/>
          <p:nvPr/>
        </p:nvSpPr>
        <p:spPr>
          <a:xfrm>
            <a:off x="3047716" y="1732417"/>
            <a:ext cx="1270500" cy="4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User picks from input list</a:t>
            </a:r>
            <a:endParaRPr sz="1300"/>
          </a:p>
        </p:txBody>
      </p:sp>
      <p:sp>
        <p:nvSpPr>
          <p:cNvPr id="195" name="Google Shape;195;p18"/>
          <p:cNvSpPr/>
          <p:nvPr/>
        </p:nvSpPr>
        <p:spPr>
          <a:xfrm>
            <a:off x="340250" y="1673029"/>
            <a:ext cx="600600" cy="571800"/>
          </a:xfrm>
          <a:prstGeom prst="smileyFace">
            <a:avLst>
              <a:gd fmla="val 4653"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txBox="1"/>
          <p:nvPr/>
        </p:nvSpPr>
        <p:spPr>
          <a:xfrm>
            <a:off x="382115" y="2171175"/>
            <a:ext cx="6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user</a:t>
            </a:r>
            <a:endParaRPr>
              <a:solidFill>
                <a:schemeClr val="lt1"/>
              </a:solidFill>
              <a:latin typeface="Lato"/>
              <a:ea typeface="Lato"/>
              <a:cs typeface="Lato"/>
              <a:sym typeface="Lato"/>
            </a:endParaRPr>
          </a:p>
        </p:txBody>
      </p:sp>
      <p:cxnSp>
        <p:nvCxnSpPr>
          <p:cNvPr id="201" name="Google Shape;201;p18"/>
          <p:cNvCxnSpPr/>
          <p:nvPr/>
        </p:nvCxnSpPr>
        <p:spPr>
          <a:xfrm>
            <a:off x="6088171" y="1880565"/>
            <a:ext cx="528000" cy="60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18"/>
          <p:cNvSpPr/>
          <p:nvPr/>
        </p:nvSpPr>
        <p:spPr>
          <a:xfrm>
            <a:off x="4868667" y="1622829"/>
            <a:ext cx="13161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Unity is passed input </a:t>
            </a:r>
            <a:r>
              <a:rPr lang="en" sz="1200"/>
              <a:t>choice</a:t>
            </a:r>
            <a:endParaRPr sz="1200"/>
          </a:p>
        </p:txBody>
      </p:sp>
      <p:sp>
        <p:nvSpPr>
          <p:cNvPr id="203" name="Google Shape;203;p18"/>
          <p:cNvSpPr/>
          <p:nvPr/>
        </p:nvSpPr>
        <p:spPr>
          <a:xfrm>
            <a:off x="6616942" y="1594979"/>
            <a:ext cx="13161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Unity transfers choice to python code</a:t>
            </a:r>
            <a:endParaRPr sz="1200"/>
          </a:p>
        </p:txBody>
      </p:sp>
      <p:sp>
        <p:nvSpPr>
          <p:cNvPr id="204" name="Google Shape;204;p18"/>
          <p:cNvSpPr/>
          <p:nvPr/>
        </p:nvSpPr>
        <p:spPr>
          <a:xfrm>
            <a:off x="6726275" y="2930163"/>
            <a:ext cx="1052400" cy="9141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205" name="Google Shape;205;p18"/>
          <p:cNvSpPr txBox="1"/>
          <p:nvPr/>
        </p:nvSpPr>
        <p:spPr>
          <a:xfrm>
            <a:off x="6788675" y="3087063"/>
            <a:ext cx="9324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Does user want to create new images?</a:t>
            </a:r>
            <a:endParaRPr sz="1600">
              <a:latin typeface="Lato"/>
              <a:ea typeface="Lato"/>
              <a:cs typeface="Lato"/>
              <a:sym typeface="Lato"/>
            </a:endParaRPr>
          </a:p>
        </p:txBody>
      </p:sp>
      <p:sp>
        <p:nvSpPr>
          <p:cNvPr id="206" name="Google Shape;206;p18"/>
          <p:cNvSpPr/>
          <p:nvPr/>
        </p:nvSpPr>
        <p:spPr>
          <a:xfrm>
            <a:off x="2348425" y="3050025"/>
            <a:ext cx="1052400" cy="67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AI chooses image generating technique that best fits input</a:t>
            </a:r>
            <a:endParaRPr sz="900"/>
          </a:p>
        </p:txBody>
      </p:sp>
      <p:sp>
        <p:nvSpPr>
          <p:cNvPr id="207" name="Google Shape;207;p18"/>
          <p:cNvSpPr txBox="1"/>
          <p:nvPr/>
        </p:nvSpPr>
        <p:spPr>
          <a:xfrm>
            <a:off x="7676975" y="3050025"/>
            <a:ext cx="43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no</a:t>
            </a:r>
            <a:endParaRPr sz="1200">
              <a:solidFill>
                <a:schemeClr val="lt1"/>
              </a:solidFill>
              <a:latin typeface="Lato"/>
              <a:ea typeface="Lato"/>
              <a:cs typeface="Lato"/>
              <a:sym typeface="Lato"/>
            </a:endParaRPr>
          </a:p>
        </p:txBody>
      </p:sp>
      <p:sp>
        <p:nvSpPr>
          <p:cNvPr id="208" name="Google Shape;208;p18"/>
          <p:cNvSpPr/>
          <p:nvPr/>
        </p:nvSpPr>
        <p:spPr>
          <a:xfrm>
            <a:off x="8091863" y="3125763"/>
            <a:ext cx="795600" cy="5229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Stop</a:t>
            </a:r>
            <a:endParaRPr sz="1300"/>
          </a:p>
        </p:txBody>
      </p:sp>
      <p:cxnSp>
        <p:nvCxnSpPr>
          <p:cNvPr id="209" name="Google Shape;209;p18"/>
          <p:cNvCxnSpPr>
            <a:stCxn id="204" idx="2"/>
            <a:endCxn id="196" idx="2"/>
          </p:cNvCxnSpPr>
          <p:nvPr/>
        </p:nvCxnSpPr>
        <p:spPr>
          <a:xfrm flipH="1" rot="5400000">
            <a:off x="3802325" y="394113"/>
            <a:ext cx="1548000" cy="5352300"/>
          </a:xfrm>
          <a:prstGeom prst="bentConnector3">
            <a:avLst>
              <a:gd fmla="val -15383" name="adj1"/>
            </a:avLst>
          </a:prstGeom>
          <a:noFill/>
          <a:ln cap="flat" cmpd="sng" w="9525">
            <a:solidFill>
              <a:schemeClr val="dk2"/>
            </a:solidFill>
            <a:prstDash val="solid"/>
            <a:round/>
            <a:headEnd len="med" w="med" type="none"/>
            <a:tailEnd len="med" w="med" type="none"/>
          </a:ln>
        </p:spPr>
      </p:cxnSp>
      <p:cxnSp>
        <p:nvCxnSpPr>
          <p:cNvPr id="210" name="Google Shape;210;p18"/>
          <p:cNvCxnSpPr>
            <a:endCxn id="196" idx="2"/>
          </p:cNvCxnSpPr>
          <p:nvPr/>
        </p:nvCxnSpPr>
        <p:spPr>
          <a:xfrm flipH="1" rot="10800000">
            <a:off x="1899950" y="2296125"/>
            <a:ext cx="300" cy="2835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18"/>
          <p:cNvCxnSpPr>
            <a:endCxn id="206" idx="0"/>
          </p:cNvCxnSpPr>
          <p:nvPr/>
        </p:nvCxnSpPr>
        <p:spPr>
          <a:xfrm flipH="1">
            <a:off x="2874625" y="2855925"/>
            <a:ext cx="600" cy="1941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18"/>
          <p:cNvSpPr txBox="1"/>
          <p:nvPr/>
        </p:nvSpPr>
        <p:spPr>
          <a:xfrm>
            <a:off x="6721400" y="3703263"/>
            <a:ext cx="43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yes</a:t>
            </a:r>
            <a:endParaRPr sz="1200">
              <a:solidFill>
                <a:schemeClr val="lt1"/>
              </a:solidFill>
              <a:latin typeface="Lato"/>
              <a:ea typeface="Lato"/>
              <a:cs typeface="Lato"/>
              <a:sym typeface="Lato"/>
            </a:endParaRPr>
          </a:p>
        </p:txBody>
      </p:sp>
      <p:sp>
        <p:nvSpPr>
          <p:cNvPr id="213" name="Google Shape;213;p18"/>
          <p:cNvSpPr/>
          <p:nvPr/>
        </p:nvSpPr>
        <p:spPr>
          <a:xfrm>
            <a:off x="3636000" y="3160725"/>
            <a:ext cx="795600" cy="4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AI creates image</a:t>
            </a:r>
            <a:endParaRPr sz="900"/>
          </a:p>
        </p:txBody>
      </p:sp>
      <p:cxnSp>
        <p:nvCxnSpPr>
          <p:cNvPr id="214" name="Google Shape;214;p18"/>
          <p:cNvCxnSpPr>
            <a:stCxn id="206" idx="3"/>
            <a:endCxn id="213" idx="1"/>
          </p:cNvCxnSpPr>
          <p:nvPr/>
        </p:nvCxnSpPr>
        <p:spPr>
          <a:xfrm>
            <a:off x="3400825" y="3387225"/>
            <a:ext cx="235200" cy="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18"/>
          <p:cNvSpPr/>
          <p:nvPr/>
        </p:nvSpPr>
        <p:spPr>
          <a:xfrm>
            <a:off x="4666775" y="3160725"/>
            <a:ext cx="795600" cy="4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AI art is </a:t>
            </a:r>
            <a:r>
              <a:rPr lang="en" sz="900"/>
              <a:t>displayed in Unity</a:t>
            </a:r>
            <a:endParaRPr sz="900"/>
          </a:p>
        </p:txBody>
      </p:sp>
      <p:sp>
        <p:nvSpPr>
          <p:cNvPr id="216" name="Google Shape;216;p18"/>
          <p:cNvSpPr/>
          <p:nvPr/>
        </p:nvSpPr>
        <p:spPr>
          <a:xfrm>
            <a:off x="5617475" y="3101325"/>
            <a:ext cx="7956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User walks around / views gallery</a:t>
            </a:r>
            <a:endParaRPr sz="800"/>
          </a:p>
        </p:txBody>
      </p:sp>
      <p:cxnSp>
        <p:nvCxnSpPr>
          <p:cNvPr id="217" name="Google Shape;217;p18"/>
          <p:cNvCxnSpPr>
            <a:stCxn id="213" idx="3"/>
            <a:endCxn id="215" idx="1"/>
          </p:cNvCxnSpPr>
          <p:nvPr/>
        </p:nvCxnSpPr>
        <p:spPr>
          <a:xfrm>
            <a:off x="4431600" y="3387225"/>
            <a:ext cx="235200" cy="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18"/>
          <p:cNvCxnSpPr>
            <a:stCxn id="215" idx="3"/>
            <a:endCxn id="216" idx="1"/>
          </p:cNvCxnSpPr>
          <p:nvPr/>
        </p:nvCxnSpPr>
        <p:spPr>
          <a:xfrm>
            <a:off x="5462375" y="3387225"/>
            <a:ext cx="155100" cy="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18"/>
          <p:cNvCxnSpPr>
            <a:stCxn id="216" idx="3"/>
            <a:endCxn id="204" idx="1"/>
          </p:cNvCxnSpPr>
          <p:nvPr/>
        </p:nvCxnSpPr>
        <p:spPr>
          <a:xfrm>
            <a:off x="6413075" y="3387225"/>
            <a:ext cx="313200" cy="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18"/>
          <p:cNvCxnSpPr>
            <a:stCxn id="204" idx="3"/>
            <a:endCxn id="208" idx="2"/>
          </p:cNvCxnSpPr>
          <p:nvPr/>
        </p:nvCxnSpPr>
        <p:spPr>
          <a:xfrm>
            <a:off x="7778675" y="3387213"/>
            <a:ext cx="313200" cy="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18"/>
          <p:cNvCxnSpPr>
            <a:stCxn id="203" idx="2"/>
            <a:endCxn id="206" idx="0"/>
          </p:cNvCxnSpPr>
          <p:nvPr/>
        </p:nvCxnSpPr>
        <p:spPr>
          <a:xfrm rot="5400000">
            <a:off x="4633192" y="408179"/>
            <a:ext cx="883200" cy="4400400"/>
          </a:xfrm>
          <a:prstGeom prst="bentConnector3">
            <a:avLst>
              <a:gd fmla="val 50003"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9"/>
          <p:cNvPicPr preferRelativeResize="0"/>
          <p:nvPr/>
        </p:nvPicPr>
        <p:blipFill>
          <a:blip r:embed="rId3">
            <a:alphaModFix/>
          </a:blip>
          <a:stretch>
            <a:fillRect/>
          </a:stretch>
        </p:blipFill>
        <p:spPr>
          <a:xfrm flipH="1">
            <a:off x="5606725" y="0"/>
            <a:ext cx="3537275" cy="2358200"/>
          </a:xfrm>
          <a:prstGeom prst="rect">
            <a:avLst/>
          </a:prstGeom>
          <a:noFill/>
          <a:ln>
            <a:noFill/>
          </a:ln>
        </p:spPr>
      </p:pic>
      <p:sp>
        <p:nvSpPr>
          <p:cNvPr id="227" name="Google Shape;227;p19"/>
          <p:cNvSpPr txBox="1"/>
          <p:nvPr>
            <p:ph type="title"/>
          </p:nvPr>
        </p:nvSpPr>
        <p:spPr>
          <a:xfrm>
            <a:off x="1297950" y="433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Technologies Used</a:t>
            </a:r>
            <a:endParaRPr b="1"/>
          </a:p>
        </p:txBody>
      </p:sp>
      <p:sp>
        <p:nvSpPr>
          <p:cNvPr id="228" name="Google Shape;228;p19"/>
          <p:cNvSpPr txBox="1"/>
          <p:nvPr>
            <p:ph idx="1" type="body"/>
          </p:nvPr>
        </p:nvSpPr>
        <p:spPr>
          <a:xfrm>
            <a:off x="1297950" y="1149675"/>
            <a:ext cx="7038900" cy="334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770"/>
              <a:buFont typeface="Arial"/>
              <a:buNone/>
            </a:pPr>
            <a:r>
              <a:rPr lang="en">
                <a:solidFill>
                  <a:schemeClr val="accent6"/>
                </a:solidFill>
              </a:rPr>
              <a:t>Meta (Oculus) Quest 2:</a:t>
            </a:r>
            <a:endParaRPr>
              <a:solidFill>
                <a:schemeClr val="accent6"/>
              </a:solidFill>
            </a:endParaRPr>
          </a:p>
          <a:p>
            <a:pPr indent="0" lvl="0" marL="0" rtl="0" algn="l">
              <a:spcBef>
                <a:spcPts val="1200"/>
              </a:spcBef>
              <a:spcAft>
                <a:spcPts val="0"/>
              </a:spcAft>
              <a:buClr>
                <a:schemeClr val="dk1"/>
              </a:buClr>
              <a:buSzPts val="770"/>
              <a:buFont typeface="Arial"/>
              <a:buNone/>
            </a:pPr>
            <a:r>
              <a:rPr lang="en"/>
              <a:t>	VR Headset </a:t>
            </a:r>
            <a:endParaRPr/>
          </a:p>
          <a:p>
            <a:pPr indent="0" lvl="0" marL="0" rtl="0" algn="l">
              <a:spcBef>
                <a:spcPts val="1200"/>
              </a:spcBef>
              <a:spcAft>
                <a:spcPts val="0"/>
              </a:spcAft>
              <a:buClr>
                <a:schemeClr val="dk1"/>
              </a:buClr>
              <a:buSzPts val="770"/>
              <a:buFont typeface="Arial"/>
              <a:buNone/>
            </a:pPr>
            <a:r>
              <a:rPr lang="en">
                <a:solidFill>
                  <a:schemeClr val="lt2"/>
                </a:solidFill>
              </a:rPr>
              <a:t>Unity3D:</a:t>
            </a:r>
            <a:endParaRPr>
              <a:solidFill>
                <a:schemeClr val="lt2"/>
              </a:solidFill>
            </a:endParaRPr>
          </a:p>
          <a:p>
            <a:pPr indent="457200" lvl="0" marL="0" rtl="0" algn="l">
              <a:spcBef>
                <a:spcPts val="1200"/>
              </a:spcBef>
              <a:spcAft>
                <a:spcPts val="0"/>
              </a:spcAft>
              <a:buClr>
                <a:schemeClr val="dk1"/>
              </a:buClr>
              <a:buSzPts val="770"/>
              <a:buFont typeface="Arial"/>
              <a:buNone/>
            </a:pPr>
            <a:r>
              <a:rPr lang="en"/>
              <a:t>Handles all front end/rendering/graphical interfaces for the project</a:t>
            </a:r>
            <a:endParaRPr/>
          </a:p>
          <a:p>
            <a:pPr indent="457200" lvl="0" marL="0" rtl="0" algn="l">
              <a:spcBef>
                <a:spcPts val="1200"/>
              </a:spcBef>
              <a:spcAft>
                <a:spcPts val="0"/>
              </a:spcAft>
              <a:buClr>
                <a:schemeClr val="dk1"/>
              </a:buClr>
              <a:buSzPts val="770"/>
              <a:buFont typeface="Arial"/>
              <a:buNone/>
            </a:pPr>
            <a:r>
              <a:rPr lang="en"/>
              <a:t>Handles VR tracking and movement</a:t>
            </a:r>
            <a:endParaRPr/>
          </a:p>
          <a:p>
            <a:pPr indent="0" lvl="0" marL="0" rtl="0" algn="l">
              <a:spcBef>
                <a:spcPts val="1200"/>
              </a:spcBef>
              <a:spcAft>
                <a:spcPts val="0"/>
              </a:spcAft>
              <a:buClr>
                <a:schemeClr val="dk1"/>
              </a:buClr>
              <a:buSzPts val="770"/>
              <a:buFont typeface="Arial"/>
              <a:buNone/>
            </a:pPr>
            <a:r>
              <a:rPr lang="en">
                <a:solidFill>
                  <a:schemeClr val="accent6"/>
                </a:solidFill>
              </a:rPr>
              <a:t>Stable Diffusion:</a:t>
            </a:r>
            <a:endParaRPr/>
          </a:p>
          <a:p>
            <a:pPr indent="457200" lvl="0" marL="0" rtl="0" algn="l">
              <a:spcBef>
                <a:spcPts val="1200"/>
              </a:spcBef>
              <a:spcAft>
                <a:spcPts val="0"/>
              </a:spcAft>
              <a:buClr>
                <a:schemeClr val="dk1"/>
              </a:buClr>
              <a:buSzPts val="770"/>
              <a:buFont typeface="Arial"/>
              <a:buNone/>
            </a:pPr>
            <a:r>
              <a:rPr lang="en"/>
              <a:t>Python library used to generate AI art</a:t>
            </a:r>
            <a:endParaRPr/>
          </a:p>
          <a:p>
            <a:pPr indent="0" lvl="0" marL="0" rtl="0" algn="l">
              <a:spcBef>
                <a:spcPts val="1200"/>
              </a:spcBef>
              <a:spcAft>
                <a:spcPts val="1200"/>
              </a:spcAft>
              <a:buSzPts val="770"/>
              <a:buNone/>
            </a:pPr>
            <a:r>
              <a:t/>
            </a:r>
            <a:endParaRPr/>
          </a:p>
        </p:txBody>
      </p:sp>
      <p:pic>
        <p:nvPicPr>
          <p:cNvPr id="229" name="Google Shape;229;p19"/>
          <p:cNvPicPr preferRelativeResize="0"/>
          <p:nvPr/>
        </p:nvPicPr>
        <p:blipFill>
          <a:blip r:embed="rId4">
            <a:alphaModFix/>
          </a:blip>
          <a:stretch>
            <a:fillRect/>
          </a:stretch>
        </p:blipFill>
        <p:spPr>
          <a:xfrm>
            <a:off x="100275" y="3379900"/>
            <a:ext cx="1046500" cy="1046520"/>
          </a:xfrm>
          <a:prstGeom prst="rect">
            <a:avLst/>
          </a:prstGeom>
          <a:noFill/>
          <a:ln>
            <a:noFill/>
          </a:ln>
        </p:spPr>
      </p:pic>
      <p:pic>
        <p:nvPicPr>
          <p:cNvPr id="230" name="Google Shape;230;p19"/>
          <p:cNvPicPr preferRelativeResize="0"/>
          <p:nvPr/>
        </p:nvPicPr>
        <p:blipFill>
          <a:blip r:embed="rId5">
            <a:alphaModFix/>
          </a:blip>
          <a:stretch>
            <a:fillRect/>
          </a:stretch>
        </p:blipFill>
        <p:spPr>
          <a:xfrm>
            <a:off x="5740788" y="3116125"/>
            <a:ext cx="3269125" cy="1838900"/>
          </a:xfrm>
          <a:prstGeom prst="rect">
            <a:avLst/>
          </a:prstGeom>
          <a:noFill/>
          <a:ln>
            <a:noFill/>
          </a:ln>
        </p:spPr>
      </p:pic>
      <p:pic>
        <p:nvPicPr>
          <p:cNvPr id="231" name="Google Shape;231;p19"/>
          <p:cNvPicPr preferRelativeResize="0"/>
          <p:nvPr/>
        </p:nvPicPr>
        <p:blipFill>
          <a:blip r:embed="rId6">
            <a:alphaModFix/>
          </a:blip>
          <a:stretch>
            <a:fillRect/>
          </a:stretch>
        </p:blipFill>
        <p:spPr>
          <a:xfrm>
            <a:off x="50126" y="1839977"/>
            <a:ext cx="1046500" cy="10424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Milestones and Deliverables</a:t>
            </a:r>
            <a:endParaRPr b="1"/>
          </a:p>
        </p:txBody>
      </p:sp>
      <p:sp>
        <p:nvSpPr>
          <p:cNvPr id="237" name="Google Shape;237;p20"/>
          <p:cNvSpPr txBox="1"/>
          <p:nvPr>
            <p:ph idx="1" type="body"/>
          </p:nvPr>
        </p:nvSpPr>
        <p:spPr>
          <a:xfrm>
            <a:off x="528375" y="1369150"/>
            <a:ext cx="38700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lt2"/>
                </a:solidFill>
              </a:rPr>
              <a:t>Milestones: </a:t>
            </a:r>
            <a:endParaRPr>
              <a:solidFill>
                <a:schemeClr val="lt2"/>
              </a:solidFill>
            </a:endParaRPr>
          </a:p>
          <a:p>
            <a:pPr indent="0" lvl="0" marL="0" rtl="0" algn="l">
              <a:spcBef>
                <a:spcPts val="1200"/>
              </a:spcBef>
              <a:spcAft>
                <a:spcPts val="0"/>
              </a:spcAft>
              <a:buClr>
                <a:schemeClr val="dk1"/>
              </a:buClr>
              <a:buSzPts val="1100"/>
              <a:buFont typeface="Arial"/>
              <a:buNone/>
            </a:pPr>
            <a:r>
              <a:rPr lang="en"/>
              <a:t>Integration for Windows: 02/1/23</a:t>
            </a:r>
            <a:endParaRPr/>
          </a:p>
          <a:p>
            <a:pPr indent="0" lvl="0" marL="0" rtl="0" algn="l">
              <a:spcBef>
                <a:spcPts val="1200"/>
              </a:spcBef>
              <a:spcAft>
                <a:spcPts val="0"/>
              </a:spcAft>
              <a:buNone/>
            </a:pPr>
            <a:r>
              <a:rPr lang="en"/>
              <a:t>VR Tracking and Movement: 2/15/23</a:t>
            </a:r>
            <a:endParaRPr/>
          </a:p>
          <a:p>
            <a:pPr indent="0" lvl="0" marL="0" rtl="0" algn="l">
              <a:spcBef>
                <a:spcPts val="1200"/>
              </a:spcBef>
              <a:spcAft>
                <a:spcPts val="0"/>
              </a:spcAft>
              <a:buNone/>
            </a:pPr>
            <a:r>
              <a:rPr lang="en"/>
              <a:t>Basic Python AI Image Generation: 2/26/23</a:t>
            </a:r>
            <a:endParaRPr/>
          </a:p>
          <a:p>
            <a:pPr indent="0" lvl="0" marL="0" rtl="0" algn="l">
              <a:spcBef>
                <a:spcPts val="1200"/>
              </a:spcBef>
              <a:spcAft>
                <a:spcPts val="0"/>
              </a:spcAft>
              <a:buNone/>
            </a:pPr>
            <a:r>
              <a:rPr lang="en"/>
              <a:t>Completed Gallery: 3/6/23</a:t>
            </a:r>
            <a:endParaRPr/>
          </a:p>
          <a:p>
            <a:pPr indent="0" lvl="0" marL="0" rtl="0" algn="l">
              <a:spcBef>
                <a:spcPts val="1200"/>
              </a:spcBef>
              <a:spcAft>
                <a:spcPts val="1200"/>
              </a:spcAft>
              <a:buNone/>
            </a:pPr>
            <a:r>
              <a:rPr lang="en"/>
              <a:t>Completed Python AI Image Generation: 3/7/23</a:t>
            </a:r>
            <a:endParaRPr/>
          </a:p>
        </p:txBody>
      </p:sp>
      <p:sp>
        <p:nvSpPr>
          <p:cNvPr id="238" name="Google Shape;238;p20"/>
          <p:cNvSpPr txBox="1"/>
          <p:nvPr>
            <p:ph idx="1" type="body"/>
          </p:nvPr>
        </p:nvSpPr>
        <p:spPr>
          <a:xfrm>
            <a:off x="4398375" y="1369150"/>
            <a:ext cx="387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Deliverables</a:t>
            </a:r>
            <a:r>
              <a:rPr lang="en"/>
              <a:t>:</a:t>
            </a:r>
            <a:endParaRPr/>
          </a:p>
          <a:p>
            <a:pPr indent="0" lvl="0" marL="0" rtl="0" algn="l">
              <a:spcBef>
                <a:spcPts val="1200"/>
              </a:spcBef>
              <a:spcAft>
                <a:spcPts val="0"/>
              </a:spcAft>
              <a:buNone/>
            </a:pPr>
            <a:r>
              <a:rPr lang="en"/>
              <a:t>Health and Safety Document: 1/18/23</a:t>
            </a:r>
            <a:endParaRPr/>
          </a:p>
          <a:p>
            <a:pPr indent="0" lvl="0" marL="0" rtl="0" algn="l">
              <a:spcBef>
                <a:spcPts val="1200"/>
              </a:spcBef>
              <a:spcAft>
                <a:spcPts val="0"/>
              </a:spcAft>
              <a:buNone/>
            </a:pPr>
            <a:r>
              <a:rPr lang="en"/>
              <a:t>User Docs: 2/07/23</a:t>
            </a:r>
            <a:endParaRPr/>
          </a:p>
          <a:p>
            <a:pPr indent="0" lvl="0" marL="0" rtl="0" algn="l">
              <a:spcBef>
                <a:spcPts val="1200"/>
              </a:spcBef>
              <a:spcAft>
                <a:spcPts val="0"/>
              </a:spcAft>
              <a:buNone/>
            </a:pPr>
            <a:r>
              <a:rPr lang="en"/>
              <a:t>Copyright Document: 3/20/23</a:t>
            </a:r>
            <a:endParaRPr/>
          </a:p>
          <a:p>
            <a:pPr indent="0" lvl="0" marL="0" rtl="0" algn="l">
              <a:spcBef>
                <a:spcPts val="1200"/>
              </a:spcBef>
              <a:spcAft>
                <a:spcPts val="0"/>
              </a:spcAft>
              <a:buNone/>
            </a:pPr>
            <a:r>
              <a:rPr lang="en"/>
              <a:t>Demo: 3/6/23</a:t>
            </a:r>
            <a:endParaRPr/>
          </a:p>
          <a:p>
            <a:pPr indent="0" lvl="0" marL="0" rtl="0" algn="l">
              <a:spcBef>
                <a:spcPts val="1200"/>
              </a:spcBef>
              <a:spcAft>
                <a:spcPts val="1200"/>
              </a:spcAft>
              <a:buNone/>
            </a:pPr>
            <a:r>
              <a:rPr lang="en"/>
              <a:t>Completed Project: 4/6/23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Current Results and Future Tasks</a:t>
            </a:r>
            <a:endParaRPr b="1"/>
          </a:p>
        </p:txBody>
      </p:sp>
      <p:sp>
        <p:nvSpPr>
          <p:cNvPr id="244" name="Google Shape;244;p21"/>
          <p:cNvSpPr txBox="1"/>
          <p:nvPr>
            <p:ph idx="1" type="body"/>
          </p:nvPr>
        </p:nvSpPr>
        <p:spPr>
          <a:xfrm>
            <a:off x="441700" y="1284575"/>
            <a:ext cx="42603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Results:</a:t>
            </a:r>
            <a:endParaRPr/>
          </a:p>
          <a:p>
            <a:pPr indent="0" lvl="0" marL="0" rtl="0" algn="l">
              <a:spcBef>
                <a:spcPts val="1200"/>
              </a:spcBef>
              <a:spcAft>
                <a:spcPts val="0"/>
              </a:spcAft>
              <a:buClr>
                <a:schemeClr val="dk1"/>
              </a:buClr>
              <a:buSzPts val="1100"/>
              <a:buFont typeface="Arial"/>
              <a:buNone/>
            </a:pPr>
            <a:r>
              <a:rPr lang="en"/>
              <a:t>We have a working integrated demo which can display generated images.</a:t>
            </a:r>
            <a:endParaRPr/>
          </a:p>
          <a:p>
            <a:pPr indent="0" lvl="0" marL="0" rtl="0" algn="l">
              <a:spcBef>
                <a:spcPts val="1200"/>
              </a:spcBef>
              <a:spcAft>
                <a:spcPts val="1200"/>
              </a:spcAft>
              <a:buClr>
                <a:schemeClr val="dk1"/>
              </a:buClr>
              <a:buSzPts val="1100"/>
              <a:buFont typeface="Arial"/>
              <a:buNone/>
            </a:pPr>
            <a:r>
              <a:rPr lang="en"/>
              <a:t>We have completed the deliverables currently assigned by the class as well as health and safety information specific to VR and copyright information.</a:t>
            </a:r>
            <a:endParaRPr/>
          </a:p>
        </p:txBody>
      </p:sp>
      <p:sp>
        <p:nvSpPr>
          <p:cNvPr id="245" name="Google Shape;245;p21"/>
          <p:cNvSpPr txBox="1"/>
          <p:nvPr>
            <p:ph idx="1" type="body"/>
          </p:nvPr>
        </p:nvSpPr>
        <p:spPr>
          <a:xfrm>
            <a:off x="4702000" y="1284575"/>
            <a:ext cx="42603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Tasks we still need to complete:</a:t>
            </a:r>
            <a:endParaRPr/>
          </a:p>
          <a:p>
            <a:pPr indent="0" lvl="0" marL="0" rtl="0" algn="l">
              <a:spcBef>
                <a:spcPts val="1200"/>
              </a:spcBef>
              <a:spcAft>
                <a:spcPts val="0"/>
              </a:spcAft>
              <a:buClr>
                <a:schemeClr val="dk1"/>
              </a:buClr>
              <a:buSzPts val="1100"/>
              <a:buFont typeface="Arial"/>
              <a:buNone/>
            </a:pPr>
            <a:r>
              <a:rPr lang="en"/>
              <a:t>We still need to improve the gallery and image creation as well as complete full testing.</a:t>
            </a:r>
            <a:endParaRPr/>
          </a:p>
          <a:p>
            <a:pPr indent="0" lvl="0" marL="0" rtl="0" algn="l">
              <a:spcBef>
                <a:spcPts val="1200"/>
              </a:spcBef>
              <a:spcAft>
                <a:spcPts val="1200"/>
              </a:spcAft>
              <a:buClr>
                <a:schemeClr val="dk1"/>
              </a:buClr>
              <a:buSzPts val="1100"/>
              <a:buFont typeface="Arial"/>
              <a:buNone/>
            </a:pPr>
            <a:r>
              <a:rPr lang="en"/>
              <a:t>We also still need to work on packaging and building of the final product.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