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>
        <p:scale>
          <a:sx n="112" d="100"/>
          <a:sy n="112" d="100"/>
        </p:scale>
        <p:origin x="1544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E561-E17C-FB42-8B43-6172C3CDD67E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5EDCA-1507-804C-BA3D-0C36F51CC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98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5EDCA-1507-804C-BA3D-0C36F51CCE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0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5EDCA-1507-804C-BA3D-0C36F51CCE1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8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0009-4632-8043-A7F5-B343DB9D0ED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A4EF-121E-5243-83F7-F6E006EF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68580" y="137164"/>
            <a:ext cx="9663409" cy="6358550"/>
            <a:chOff x="68580" y="137164"/>
            <a:chExt cx="9663409" cy="6358550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68580" y="506496"/>
              <a:ext cx="2856321" cy="5989218"/>
              <a:chOff x="1074656" y="506496"/>
              <a:chExt cx="2856321" cy="5989218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1074656" y="1805010"/>
                <a:ext cx="2856321" cy="792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データの前処理</a:t>
                </a:r>
                <a:endParaRPr kumimoji="1" lang="ja-JP" altLang="en-US" dirty="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1074656" y="3103524"/>
                <a:ext cx="2856321" cy="7930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学習</a:t>
                </a:r>
                <a:endParaRPr kumimoji="1" lang="ja-JP" altLang="en-US" dirty="0"/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1074656" y="4403092"/>
                <a:ext cx="2856321" cy="7930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新規データに対する予測</a:t>
                </a:r>
                <a:endParaRPr kumimoji="1" lang="ja-JP" altLang="en-US" dirty="0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1074656" y="5702660"/>
                <a:ext cx="2856321" cy="7930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精度評価</a:t>
                </a:r>
                <a:endParaRPr kumimoji="1" lang="ja-JP" altLang="en-US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1074656" y="506496"/>
                <a:ext cx="2856321" cy="792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データを集める</a:t>
                </a:r>
                <a:endParaRPr kumimoji="1" lang="ja-JP" altLang="en-US" dirty="0"/>
              </a:p>
            </p:txBody>
          </p:sp>
          <p:sp>
            <p:nvSpPr>
              <p:cNvPr id="12" name="下矢印 11"/>
              <p:cNvSpPr/>
              <p:nvPr/>
            </p:nvSpPr>
            <p:spPr>
              <a:xfrm>
                <a:off x="2423422" y="1391467"/>
                <a:ext cx="158788" cy="320572"/>
              </a:xfrm>
              <a:prstGeom prst="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2423422" y="2689981"/>
                <a:ext cx="158788" cy="320572"/>
              </a:xfrm>
              <a:prstGeom prst="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下矢印 13"/>
              <p:cNvSpPr/>
              <p:nvPr/>
            </p:nvSpPr>
            <p:spPr>
              <a:xfrm>
                <a:off x="2423422" y="3989549"/>
                <a:ext cx="158788" cy="320572"/>
              </a:xfrm>
              <a:prstGeom prst="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下矢印 14"/>
              <p:cNvSpPr/>
              <p:nvPr/>
            </p:nvSpPr>
            <p:spPr>
              <a:xfrm>
                <a:off x="2423422" y="5289117"/>
                <a:ext cx="158788" cy="320572"/>
              </a:xfrm>
              <a:prstGeom prst="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テキスト ボックス 1"/>
            <p:cNvSpPr txBox="1"/>
            <p:nvPr/>
          </p:nvSpPr>
          <p:spPr>
            <a:xfrm>
              <a:off x="3120154" y="1877844"/>
              <a:ext cx="2007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１章：</a:t>
              </a:r>
              <a:r>
                <a:rPr lang="en-US" altLang="ja-JP" dirty="0" smtClean="0"/>
                <a:t>Python</a:t>
              </a:r>
              <a:r>
                <a:rPr lang="ja-JP" altLang="en-US" dirty="0" smtClean="0"/>
                <a:t>入門</a:t>
              </a:r>
              <a:endParaRPr kumimoji="1" lang="en-US" altLang="ja-JP" dirty="0" smtClean="0"/>
            </a:p>
            <a:p>
              <a:r>
                <a:rPr lang="ja-JP" altLang="en-US" dirty="0" smtClean="0"/>
                <a:t>２</a:t>
              </a:r>
              <a:r>
                <a:rPr kumimoji="1" lang="ja-JP" altLang="en-US" dirty="0" smtClean="0"/>
                <a:t>章：</a:t>
              </a:r>
              <a:r>
                <a:rPr kumimoji="1" lang="en-US" altLang="ja-JP" dirty="0" smtClean="0"/>
                <a:t>Pandas</a:t>
              </a:r>
              <a:r>
                <a:rPr kumimoji="1" lang="ja-JP" altLang="en-US" dirty="0" smtClean="0"/>
                <a:t>入門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392339" y="1739344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４章：とりあえず機械学習してみる</a:t>
              </a:r>
              <a:endParaRPr lang="en-US" altLang="ja-JP" dirty="0" smtClean="0"/>
            </a:p>
            <a:p>
              <a:r>
                <a:rPr lang="ja-JP" altLang="en-US" dirty="0" smtClean="0"/>
                <a:t>５</a:t>
              </a:r>
              <a:r>
                <a:rPr kumimoji="1" lang="ja-JP" altLang="en-US" dirty="0" smtClean="0"/>
                <a:t>章：特徴量エンジニアリングの前準備</a:t>
              </a:r>
              <a:endParaRPr kumimoji="1" lang="en-US" altLang="ja-JP" dirty="0" smtClean="0"/>
            </a:p>
            <a:p>
              <a:r>
                <a:rPr lang="ja-JP" altLang="en-US" dirty="0" smtClean="0"/>
                <a:t>６章：特徴量エンジニアリング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512857" y="1371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基礎学習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787427" y="1371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実践編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392339" y="3124529"/>
              <a:ext cx="387798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smtClean="0"/>
                <a:t>４章：とりあえず機械学習してみる</a:t>
              </a:r>
              <a:endParaRPr lang="en-US" altLang="ja-JP" dirty="0" smtClean="0"/>
            </a:p>
            <a:p>
              <a:r>
                <a:rPr lang="ja-JP" altLang="en-US" dirty="0" smtClean="0"/>
                <a:t>７章：パラメーターチューニング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20154" y="3244334"/>
              <a:ext cx="2006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１章：</a:t>
              </a:r>
              <a:r>
                <a:rPr lang="en-US" altLang="ja-JP" dirty="0" smtClean="0"/>
                <a:t>Python</a:t>
              </a:r>
              <a:r>
                <a:rPr lang="ja-JP" altLang="en-US" dirty="0" smtClean="0"/>
                <a:t>入門</a:t>
              </a:r>
              <a:endParaRPr kumimoji="1" lang="en-US" altLang="ja-JP" dirty="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120154" y="4614953"/>
              <a:ext cx="2006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１章：</a:t>
              </a:r>
              <a:r>
                <a:rPr lang="en-US" altLang="ja-JP" dirty="0" smtClean="0"/>
                <a:t>Python</a:t>
              </a:r>
              <a:r>
                <a:rPr lang="ja-JP" altLang="en-US" dirty="0" smtClean="0"/>
                <a:t>入門</a:t>
              </a:r>
              <a:endParaRPr kumimoji="1" lang="en-US" altLang="ja-JP" dirty="0" smtClean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392339" y="4614952"/>
              <a:ext cx="38779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dirty="0" smtClean="0"/>
                <a:t>４章：とりあえず機械学習してみる</a:t>
              </a:r>
              <a:endParaRPr lang="en-US" altLang="ja-JP" dirty="0" smtClean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392339" y="717830"/>
              <a:ext cx="2185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３章：</a:t>
              </a:r>
              <a:r>
                <a:rPr kumimoji="1" lang="en-US" altLang="ja-JP" dirty="0" err="1" smtClean="0"/>
                <a:t>Kaggle</a:t>
              </a:r>
              <a:r>
                <a:rPr kumimoji="1" lang="ja-JP" altLang="en-US" dirty="0" smtClean="0"/>
                <a:t>へ登録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392339" y="5914521"/>
              <a:ext cx="38779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dirty="0" smtClean="0"/>
                <a:t>４章：とりあえず機械学習してみる</a:t>
              </a:r>
              <a:endParaRPr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601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図形グループ 33"/>
          <p:cNvGrpSpPr/>
          <p:nvPr/>
        </p:nvGrpSpPr>
        <p:grpSpPr>
          <a:xfrm>
            <a:off x="205226" y="85725"/>
            <a:ext cx="9913050" cy="6409989"/>
            <a:chOff x="205226" y="85725"/>
            <a:chExt cx="9913050" cy="6409989"/>
          </a:xfrm>
        </p:grpSpPr>
        <p:grpSp>
          <p:nvGrpSpPr>
            <p:cNvPr id="33" name="図形グループ 32"/>
            <p:cNvGrpSpPr/>
            <p:nvPr/>
          </p:nvGrpSpPr>
          <p:grpSpPr>
            <a:xfrm>
              <a:off x="205226" y="85725"/>
              <a:ext cx="4860746" cy="6409989"/>
              <a:chOff x="205226" y="85725"/>
              <a:chExt cx="4860746" cy="6409989"/>
            </a:xfrm>
          </p:grpSpPr>
          <p:grpSp>
            <p:nvGrpSpPr>
              <p:cNvPr id="22" name="図形グループ 21"/>
              <p:cNvGrpSpPr/>
              <p:nvPr/>
            </p:nvGrpSpPr>
            <p:grpSpPr>
              <a:xfrm>
                <a:off x="205226" y="506496"/>
                <a:ext cx="4860746" cy="5989218"/>
                <a:chOff x="984159" y="506496"/>
                <a:chExt cx="4860746" cy="5989218"/>
              </a:xfrm>
            </p:grpSpPr>
            <p:grpSp>
              <p:nvGrpSpPr>
                <p:cNvPr id="16" name="図形グループ 15"/>
                <p:cNvGrpSpPr/>
                <p:nvPr/>
              </p:nvGrpSpPr>
              <p:grpSpPr>
                <a:xfrm>
                  <a:off x="984159" y="506496"/>
                  <a:ext cx="2856321" cy="5989218"/>
                  <a:chOff x="1074656" y="506496"/>
                  <a:chExt cx="2856321" cy="5989218"/>
                </a:xfrm>
              </p:grpSpPr>
              <p:sp>
                <p:nvSpPr>
                  <p:cNvPr id="5" name="角丸四角形 4"/>
                  <p:cNvSpPr/>
                  <p:nvPr/>
                </p:nvSpPr>
                <p:spPr>
                  <a:xfrm>
                    <a:off x="1074656" y="1805010"/>
                    <a:ext cx="2856321" cy="792000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 smtClean="0"/>
                      <a:t>データの前処理</a:t>
                    </a:r>
                    <a:endParaRPr kumimoji="1" lang="ja-JP" altLang="en-US" dirty="0"/>
                  </a:p>
                </p:txBody>
              </p:sp>
              <p:sp>
                <p:nvSpPr>
                  <p:cNvPr id="6" name="角丸四角形 5"/>
                  <p:cNvSpPr/>
                  <p:nvPr/>
                </p:nvSpPr>
                <p:spPr>
                  <a:xfrm>
                    <a:off x="1074656" y="3103524"/>
                    <a:ext cx="2856321" cy="7930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 smtClean="0"/>
                      <a:t>学習</a:t>
                    </a:r>
                    <a:endParaRPr kumimoji="1" lang="ja-JP" altLang="en-US" dirty="0"/>
                  </a:p>
                </p:txBody>
              </p:sp>
              <p:sp>
                <p:nvSpPr>
                  <p:cNvPr id="7" name="角丸四角形 6"/>
                  <p:cNvSpPr/>
                  <p:nvPr/>
                </p:nvSpPr>
                <p:spPr>
                  <a:xfrm>
                    <a:off x="1074656" y="4403092"/>
                    <a:ext cx="2856321" cy="7930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 smtClean="0"/>
                      <a:t>新規データに対する予測</a:t>
                    </a:r>
                    <a:endParaRPr kumimoji="1" lang="ja-JP" altLang="en-US" dirty="0"/>
                  </a:p>
                </p:txBody>
              </p:sp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1074656" y="5702660"/>
                    <a:ext cx="2856321" cy="7930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 smtClean="0"/>
                      <a:t>精度評価</a:t>
                    </a:r>
                    <a:endParaRPr kumimoji="1" lang="ja-JP" altLang="en-US" dirty="0"/>
                  </a:p>
                </p:txBody>
              </p:sp>
              <p:sp>
                <p:nvSpPr>
                  <p:cNvPr id="10" name="角丸四角形 9"/>
                  <p:cNvSpPr/>
                  <p:nvPr/>
                </p:nvSpPr>
                <p:spPr>
                  <a:xfrm>
                    <a:off x="1074656" y="506496"/>
                    <a:ext cx="2856321" cy="792000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 smtClean="0"/>
                      <a:t>データを集める</a:t>
                    </a:r>
                    <a:endParaRPr kumimoji="1" lang="ja-JP" altLang="en-US" dirty="0"/>
                  </a:p>
                </p:txBody>
              </p:sp>
              <p:sp>
                <p:nvSpPr>
                  <p:cNvPr id="12" name="下矢印 11"/>
                  <p:cNvSpPr/>
                  <p:nvPr/>
                </p:nvSpPr>
                <p:spPr>
                  <a:xfrm>
                    <a:off x="2423422" y="1391467"/>
                    <a:ext cx="158788" cy="320572"/>
                  </a:xfrm>
                  <a:prstGeom prst="downArrow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下矢印 12"/>
                  <p:cNvSpPr/>
                  <p:nvPr/>
                </p:nvSpPr>
                <p:spPr>
                  <a:xfrm>
                    <a:off x="2423422" y="2689981"/>
                    <a:ext cx="158788" cy="320572"/>
                  </a:xfrm>
                  <a:prstGeom prst="downArrow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下矢印 13"/>
                  <p:cNvSpPr/>
                  <p:nvPr/>
                </p:nvSpPr>
                <p:spPr>
                  <a:xfrm>
                    <a:off x="2423422" y="3989549"/>
                    <a:ext cx="158788" cy="320572"/>
                  </a:xfrm>
                  <a:prstGeom prst="downArrow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下矢印 14"/>
                  <p:cNvSpPr/>
                  <p:nvPr/>
                </p:nvSpPr>
                <p:spPr>
                  <a:xfrm>
                    <a:off x="2423422" y="5289117"/>
                    <a:ext cx="158788" cy="320572"/>
                  </a:xfrm>
                  <a:prstGeom prst="downArrow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" name="テキスト ボックス 1"/>
                <p:cNvSpPr txBox="1"/>
                <p:nvPr/>
              </p:nvSpPr>
              <p:spPr>
                <a:xfrm>
                  <a:off x="4876435" y="1821104"/>
                  <a:ext cx="9684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err="1" smtClean="0"/>
                    <a:t>train.csv</a:t>
                  </a:r>
                  <a:endParaRPr kumimoji="1" lang="en-US" altLang="ja-JP" dirty="0" smtClean="0"/>
                </a:p>
                <a:p>
                  <a:r>
                    <a:rPr lang="en-US" altLang="ja-JP" dirty="0" err="1" smtClean="0"/>
                    <a:t>test.csv</a:t>
                  </a:r>
                  <a:endParaRPr kumimoji="1" lang="ja-JP" altLang="en-US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876435" y="3315385"/>
                  <a:ext cx="968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err="1" smtClean="0"/>
                    <a:t>train.csv</a:t>
                  </a:r>
                  <a:endParaRPr kumimoji="1" lang="ja-JP" altLang="en-US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876435" y="4614953"/>
                  <a:ext cx="884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err="1" smtClean="0"/>
                    <a:t>test.csv</a:t>
                  </a:r>
                  <a:endParaRPr kumimoji="1" lang="ja-JP" altLang="en-US" dirty="0"/>
                </a:p>
              </p:txBody>
            </p:sp>
            <p:sp>
              <p:nvSpPr>
                <p:cNvPr id="11" name="左矢印 10"/>
                <p:cNvSpPr/>
                <p:nvPr/>
              </p:nvSpPr>
              <p:spPr>
                <a:xfrm>
                  <a:off x="4043508" y="1890812"/>
                  <a:ext cx="629899" cy="706198"/>
                </a:xfrm>
                <a:prstGeom prst="lef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左矢印 19"/>
                <p:cNvSpPr/>
                <p:nvPr/>
              </p:nvSpPr>
              <p:spPr>
                <a:xfrm>
                  <a:off x="4043508" y="3146952"/>
                  <a:ext cx="629899" cy="706198"/>
                </a:xfrm>
                <a:prstGeom prst="lef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左矢印 20"/>
                <p:cNvSpPr/>
                <p:nvPr/>
              </p:nvSpPr>
              <p:spPr>
                <a:xfrm>
                  <a:off x="4043508" y="4446520"/>
                  <a:ext cx="629899" cy="706198"/>
                </a:xfrm>
                <a:prstGeom prst="lef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" name="テキスト ボックス 28"/>
              <p:cNvSpPr txBox="1"/>
              <p:nvPr/>
            </p:nvSpPr>
            <p:spPr>
              <a:xfrm>
                <a:off x="4248834" y="857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入力</a:t>
                </a:r>
                <a:endParaRPr kumimoji="1" lang="ja-JP" altLang="en-US" dirty="0"/>
              </a:p>
            </p:txBody>
          </p:sp>
        </p:grpSp>
        <p:grpSp>
          <p:nvGrpSpPr>
            <p:cNvPr id="32" name="図形グループ 31"/>
            <p:cNvGrpSpPr/>
            <p:nvPr/>
          </p:nvGrpSpPr>
          <p:grpSpPr>
            <a:xfrm>
              <a:off x="5269000" y="85725"/>
              <a:ext cx="4849276" cy="6198128"/>
              <a:chOff x="5269000" y="85725"/>
              <a:chExt cx="4849276" cy="6198128"/>
            </a:xfrm>
          </p:grpSpPr>
          <p:grpSp>
            <p:nvGrpSpPr>
              <p:cNvPr id="31" name="図形グループ 30"/>
              <p:cNvGrpSpPr/>
              <p:nvPr/>
            </p:nvGrpSpPr>
            <p:grpSpPr>
              <a:xfrm>
                <a:off x="5269000" y="717830"/>
                <a:ext cx="4849276" cy="5566023"/>
                <a:chOff x="5269000" y="717830"/>
                <a:chExt cx="4849276" cy="5566023"/>
              </a:xfrm>
            </p:grpSpPr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269000" y="1739345"/>
                  <a:ext cx="249299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・データの読み込み</a:t>
                  </a:r>
                  <a:endParaRPr lang="en-US" altLang="ja-JP" dirty="0" smtClean="0"/>
                </a:p>
                <a:p>
                  <a:r>
                    <a:rPr lang="ja-JP" altLang="en-US" dirty="0" smtClean="0"/>
                    <a:t>・欠損値</a:t>
                  </a:r>
                  <a:r>
                    <a:rPr lang="ja-JP" altLang="en-US" dirty="0"/>
                    <a:t>を</a:t>
                  </a:r>
                  <a:r>
                    <a:rPr lang="ja-JP" altLang="en-US" dirty="0" smtClean="0"/>
                    <a:t>埋める</a:t>
                  </a:r>
                  <a:endParaRPr lang="en-US" altLang="ja-JP" dirty="0" smtClean="0"/>
                </a:p>
                <a:p>
                  <a:r>
                    <a:rPr kumimoji="1" lang="ja-JP" altLang="en-US" dirty="0" smtClean="0"/>
                    <a:t>・文字列を数字に変換</a:t>
                  </a:r>
                  <a:endParaRPr kumimoji="1" lang="ja-JP" altLang="en-US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269000" y="3315385"/>
                  <a:ext cx="34163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mtClean="0"/>
                    <a:t>・機械</a:t>
                  </a:r>
                  <a:r>
                    <a:rPr lang="ja-JP" altLang="en-US"/>
                    <a:t>学習モデルの宣言と学習</a:t>
                  </a:r>
                  <a:endParaRPr kumimoji="1" lang="ja-JP" altLang="en-US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269000" y="4614953"/>
                  <a:ext cx="2492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mtClean="0"/>
                    <a:t>・テストデータの予測</a:t>
                  </a:r>
                  <a:endParaRPr kumimoji="1" lang="ja-JP" altLang="en-US"/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5269000" y="5914521"/>
                  <a:ext cx="4849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・</a:t>
                  </a:r>
                  <a:r>
                    <a:rPr lang="en-US" altLang="ja-JP" dirty="0" err="1" smtClean="0"/>
                    <a:t>Kaggle</a:t>
                  </a:r>
                  <a:r>
                    <a:rPr lang="ja-JP" altLang="en-US" dirty="0" smtClean="0"/>
                    <a:t>へ</a:t>
                  </a:r>
                  <a:r>
                    <a:rPr lang="en-US" altLang="ja-JP" dirty="0" smtClean="0"/>
                    <a:t>Submit</a:t>
                  </a:r>
                  <a:r>
                    <a:rPr lang="ja-JP" altLang="en-US" dirty="0" smtClean="0"/>
                    <a:t>すると</a:t>
                  </a:r>
                  <a:r>
                    <a:rPr lang="en-US" altLang="ja-JP" dirty="0" err="1" smtClean="0"/>
                    <a:t>Kaggle</a:t>
                  </a:r>
                  <a:r>
                    <a:rPr lang="ja-JP" altLang="en-US" dirty="0" smtClean="0"/>
                    <a:t>がやってくれる</a:t>
                  </a:r>
                  <a:endParaRPr kumimoji="1" lang="ja-JP" altLang="en-US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5269000" y="717830"/>
                  <a:ext cx="1733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・</a:t>
                  </a:r>
                  <a:r>
                    <a:rPr lang="en-US" altLang="ja-JP" dirty="0" err="1" smtClean="0"/>
                    <a:t>Kaggle</a:t>
                  </a:r>
                  <a:r>
                    <a:rPr lang="ja-JP" altLang="en-US" dirty="0" smtClean="0"/>
                    <a:t>から</a:t>
                  </a:r>
                  <a:r>
                    <a:rPr lang="en-US" altLang="ja-JP" dirty="0" smtClean="0"/>
                    <a:t>DL</a:t>
                  </a:r>
                  <a:endParaRPr kumimoji="1" lang="ja-JP" altLang="en-US" dirty="0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7139640" y="85725"/>
                <a:ext cx="110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やること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81295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142</Words>
  <Application>Microsoft Macintosh PowerPoint</Application>
  <PresentationFormat>画面に合わせる (4:3)</PresentationFormat>
  <Paragraphs>39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西本悠一郎</dc:creator>
  <cp:lastModifiedBy>西本悠一郎</cp:lastModifiedBy>
  <cp:revision>5</cp:revision>
  <dcterms:created xsi:type="dcterms:W3CDTF">2019-05-05T11:21:36Z</dcterms:created>
  <dcterms:modified xsi:type="dcterms:W3CDTF">2019-05-06T09:27:14Z</dcterms:modified>
</cp:coreProperties>
</file>