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56" r:id="rId3"/>
    <p:sldId id="257" r:id="rId4"/>
    <p:sldId id="258" r:id="rId5"/>
    <p:sldId id="259" r:id="rId6"/>
    <p:sldId id="268" r:id="rId7"/>
    <p:sldId id="264" r:id="rId8"/>
    <p:sldId id="265" r:id="rId9"/>
    <p:sldId id="269" r:id="rId10"/>
    <p:sldId id="270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82051" autoAdjust="0"/>
  </p:normalViewPr>
  <p:slideViewPr>
    <p:cSldViewPr snapToGrid="0">
      <p:cViewPr>
        <p:scale>
          <a:sx n="50" d="100"/>
          <a:sy n="50" d="100"/>
        </p:scale>
        <p:origin x="1312" y="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7EAC-4066-4736-A161-AAEC224BED11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F3310-22CA-492E-9943-CDED348D3B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163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tmarkit.itmedia.co.jp/bbs/phpBB/viewtopic.php?topic=42858&amp;forum=11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3310-22CA-492E-9943-CDED348D3B6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094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ケーブルの種類として２種類あります。</a:t>
            </a:r>
            <a:br>
              <a:rPr kumimoji="1" lang="en-US" altLang="ja-JP" dirty="0"/>
            </a:br>
            <a:r>
              <a:rPr kumimoji="1" lang="ja-JP" altLang="en-US" dirty="0"/>
              <a:t>一つ目はクロスケーブルで、一般的に同じ</a:t>
            </a:r>
            <a:r>
              <a:rPr lang="ja-JP" altLang="en-US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ポート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差し込み口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dirty="0"/>
              <a:t>同士を接続するときにつかう。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ストレートケーブルは一般的に違う</a:t>
            </a:r>
            <a:r>
              <a:rPr lang="ja-JP" altLang="en-US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ポート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差し込み口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dirty="0"/>
              <a:t>同士を接続するときに使う。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主に。。。。。。。。　　パワポ読む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effectLst/>
              </a:rPr>
              <a:t>主にインターネットをするときに使う</a:t>
            </a:r>
            <a:r>
              <a:rPr lang="en-US" altLang="ja-JP" dirty="0">
                <a:effectLst/>
              </a:rPr>
              <a:t>LAN</a:t>
            </a:r>
            <a:r>
              <a:rPr lang="ja-JP" altLang="en-US" dirty="0">
                <a:effectLst/>
              </a:rPr>
              <a:t>ケーブルです。</a:t>
            </a:r>
          </a:p>
          <a:p>
            <a:br>
              <a:rPr kumimoji="1" lang="en-US" altLang="ja-JP" dirty="0"/>
            </a:br>
            <a:br>
              <a:rPr kumimoji="1" lang="en-US" altLang="ja-JP" dirty="0"/>
            </a:b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3310-22CA-492E-9943-CDED348D3B6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562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kumimoji="1" lang="en-US" altLang="ja-JP" dirty="0"/>
            </a:br>
            <a:r>
              <a:rPr kumimoji="1" lang="ja-JP" altLang="en-US" dirty="0"/>
              <a:t>詳細としましては、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Ethernet</a:t>
            </a:r>
            <a:r>
              <a:rPr lang="ja-JP" altLang="en-US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機器のポート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つ。。。。</a:t>
            </a:r>
            <a:endParaRPr lang="en-US" altLang="ja-JP" sz="1200" b="0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200" b="0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送信用ピンを説明し始めるタイミングで読む。</a:t>
            </a:r>
            <a:br>
              <a:rPr lang="en-US" altLang="ja-JP" sz="1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4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ポートの中には送信用ピンと受信用ピンがあります。ピンとは、</a:t>
            </a:r>
            <a:r>
              <a:rPr kumimoji="1" lang="ja-JP" altLang="en-US" sz="1400" dirty="0"/>
              <a:t>金属端子</a:t>
            </a:r>
            <a:r>
              <a:rPr kumimoji="1" lang="en-US" altLang="ja-JP" sz="1400" dirty="0"/>
              <a:t>(</a:t>
            </a:r>
            <a:r>
              <a:rPr kumimoji="1" lang="ja-JP" altLang="en-US" sz="1400" dirty="0"/>
              <a:t>ピン</a:t>
            </a:r>
            <a:r>
              <a:rPr kumimoji="1" lang="en-US" altLang="ja-JP" sz="1400" dirty="0"/>
              <a:t>)</a:t>
            </a:r>
            <a:r>
              <a:rPr kumimoji="1" lang="ja-JP" altLang="en-US" sz="1400" dirty="0"/>
              <a:t>のことです。</a:t>
            </a:r>
            <a:br>
              <a:rPr kumimoji="1" lang="en-US" altLang="ja-JP" sz="1400" dirty="0"/>
            </a:br>
            <a:endParaRPr kumimoji="1" lang="en-US" altLang="ja-JP" sz="1200" b="0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3310-22CA-492E-9943-CDED348D3B6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518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3310-22CA-492E-9943-CDED348D3B6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376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ネットワークの有線接続でよく使われるケーブルとコネクタの説明になります。代表的なものとして</a:t>
            </a:r>
            <a:r>
              <a:rPr kumimoji="1" lang="en-US" altLang="ja-JP" dirty="0"/>
              <a:t>RJ-45</a:t>
            </a:r>
            <a:r>
              <a:rPr kumimoji="1" lang="ja-JP" altLang="en-US" dirty="0"/>
              <a:t>と</a:t>
            </a:r>
            <a:r>
              <a:rPr lang="en-US" altLang="ja-JP" dirty="0"/>
              <a:t>UTP</a:t>
            </a:r>
            <a:r>
              <a:rPr lang="ja-JP" altLang="en-US" dirty="0"/>
              <a:t>ケーブルがありあます。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b="1" dirty="0"/>
              <a:t>UTP</a:t>
            </a:r>
            <a:r>
              <a:rPr lang="ja-JP" altLang="en-US" dirty="0"/>
              <a:t>は「</a:t>
            </a:r>
            <a:r>
              <a:rPr lang="en-US" altLang="ja-JP" dirty="0"/>
              <a:t>Unshielded Twisted Pair</a:t>
            </a:r>
            <a:r>
              <a:rPr lang="ja-JP" altLang="en-US" dirty="0"/>
              <a:t>（非シールドより対）」の略で、シールド（外部の干渉から守るための保護層）がないケーブルです。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b="1" dirty="0"/>
              <a:t>RJ-45</a:t>
            </a:r>
            <a:r>
              <a:rPr lang="ja-JP" altLang="en-US" dirty="0"/>
              <a:t>は</a:t>
            </a:r>
            <a:r>
              <a:rPr lang="en-US" altLang="ja-JP" dirty="0"/>
              <a:t>UTP</a:t>
            </a:r>
            <a:r>
              <a:rPr lang="ja-JP" altLang="en-US" dirty="0"/>
              <a:t>ケーブルに使われるコネクタの規格で、「</a:t>
            </a:r>
            <a:r>
              <a:rPr lang="en-US" altLang="ja-JP" dirty="0"/>
              <a:t>Registered Jack 45</a:t>
            </a:r>
            <a:r>
              <a:rPr lang="ja-JP" altLang="en-US" dirty="0"/>
              <a:t>」の略です。</a:t>
            </a:r>
            <a:r>
              <a:rPr lang="en-US" altLang="ja-JP" dirty="0"/>
              <a:t>LAN</a:t>
            </a:r>
            <a:r>
              <a:rPr lang="ja-JP" altLang="en-US" dirty="0"/>
              <a:t>ケーブルの両端についているプラスチック製のコネクタで、パソコンやルーター、スイッチングハブの</a:t>
            </a:r>
            <a:r>
              <a:rPr lang="en-US" altLang="ja-JP" dirty="0"/>
              <a:t>LAN</a:t>
            </a:r>
            <a:r>
              <a:rPr lang="ja-JP" altLang="en-US" dirty="0"/>
              <a:t>ポートに差し込む部分です。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3310-22CA-492E-9943-CDED348D3B6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93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900" b="0" i="0" dirty="0">
                <a:solidFill>
                  <a:srgbClr val="333333"/>
                </a:solidFill>
                <a:effectLst/>
                <a:latin typeface="-apple-system"/>
              </a:rPr>
              <a:t>Auto MDI/MDI-X</a:t>
            </a:r>
            <a:br>
              <a:rPr lang="en-US" altLang="ja-JP" sz="900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ja-JP" altLang="en-US" sz="900" dirty="0"/>
              <a:t>ネットワークアダプタやネットワーク機器（</a:t>
            </a:r>
            <a:r>
              <a:rPr lang="en-US" altLang="ja-JP" sz="900" dirty="0"/>
              <a:t>PC</a:t>
            </a:r>
            <a:r>
              <a:rPr lang="ja-JP" altLang="en-US" sz="900" dirty="0"/>
              <a:t>、ルーター、スイッチ）のイーサネットポート</a:t>
            </a:r>
            <a:br>
              <a:rPr lang="en-US" altLang="ja-JP" sz="900" dirty="0"/>
            </a:br>
            <a:r>
              <a:rPr lang="ja-JP" altLang="en-US" sz="900" dirty="0"/>
              <a:t>ネットワークデバイスが</a:t>
            </a:r>
            <a:r>
              <a:rPr lang="ja-JP" altLang="en-US" sz="900" b="1" dirty="0"/>
              <a:t>接続された相手デバイスのポートの種類（</a:t>
            </a:r>
            <a:r>
              <a:rPr lang="en-US" altLang="ja-JP" sz="900" b="1" dirty="0"/>
              <a:t>MDI</a:t>
            </a:r>
            <a:r>
              <a:rPr lang="ja-JP" altLang="en-US" sz="900" b="1" dirty="0"/>
              <a:t>か</a:t>
            </a:r>
            <a:r>
              <a:rPr lang="en-US" altLang="ja-JP" sz="900" b="1" dirty="0"/>
              <a:t>MDI-X</a:t>
            </a:r>
            <a:r>
              <a:rPr lang="ja-JP" altLang="en-US" sz="900" b="1" dirty="0"/>
              <a:t>か）を自動検出</a:t>
            </a:r>
            <a:r>
              <a:rPr lang="ja-JP" altLang="en-US" sz="900" dirty="0"/>
              <a:t>し、</a:t>
            </a:r>
            <a:r>
              <a:rPr lang="ja-JP" altLang="en-US" sz="900" b="1" dirty="0"/>
              <a:t>必要に応じてポートの信号線を自動的に切り替える機能</a:t>
            </a:r>
            <a:endParaRPr kumimoji="1" lang="ja-JP" altLang="en-US" sz="9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3310-22CA-492E-9943-CDED348D3B6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68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最初に</a:t>
            </a:r>
            <a:endParaRPr kumimoji="1" lang="en-US" altLang="ja-JP" dirty="0"/>
          </a:p>
          <a:p>
            <a:r>
              <a:rPr kumimoji="1" lang="ja-JP" altLang="en-US" dirty="0"/>
              <a:t>デ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ータ端末装置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(DTE)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とデータ通信装置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(DCE)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という関係が土台にあります。</a:t>
            </a:r>
            <a:endParaRPr lang="en-US" altLang="ja-JP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データ端末装置はネットワーク端末やパソコンなど、データ通信装置はそれらの間でデータの仲立ち、変換をする物です。</a:t>
            </a:r>
            <a:br>
              <a:rPr lang="ja-JP" altLang="en-US" dirty="0"/>
            </a:br>
            <a:r>
              <a:rPr lang="ja-JP" altLang="en-US" dirty="0"/>
              <a:t>これらが前提としてあった上で、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敷設などの利用がシンプルになる様に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DCE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側のコネクタを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MDI-X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にし、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DTE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側を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MDI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にすることで、ストレートケーブルを使用できる様にしたものと考えられています。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最近では自動設定でクロスケーブルの必要性はかなり少なくなりました。</a:t>
            </a:r>
            <a:br>
              <a:rPr lang="ja-JP" altLang="en-US" dirty="0"/>
            </a:br>
            <a:br>
              <a:rPr lang="ja-JP" altLang="en-US" dirty="0"/>
            </a:br>
            <a:r>
              <a:rPr lang="ja-JP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大雑把な経緯的なものとしてはそんなとこです。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参考サイト</a:t>
            </a:r>
            <a:endParaRPr kumimoji="1" lang="en-US" altLang="ja-JP" dirty="0"/>
          </a:p>
          <a:p>
            <a:r>
              <a:rPr lang="ja-JP" altLang="en-US" dirty="0">
                <a:hlinkClick r:id="rId3"/>
              </a:rPr>
              <a:t>「</a:t>
            </a:r>
            <a:r>
              <a:rPr lang="en-US" altLang="ja-JP" dirty="0">
                <a:hlinkClick r:id="rId3"/>
              </a:rPr>
              <a:t>MDI </a:t>
            </a:r>
            <a:r>
              <a:rPr lang="ja-JP" altLang="en-US" dirty="0">
                <a:hlinkClick r:id="rId3"/>
              </a:rPr>
              <a:t>と </a:t>
            </a:r>
            <a:r>
              <a:rPr lang="en-US" altLang="ja-JP" dirty="0">
                <a:hlinkClick r:id="rId3"/>
              </a:rPr>
              <a:t>MDI-X </a:t>
            </a:r>
            <a:r>
              <a:rPr lang="ja-JP" altLang="en-US" dirty="0">
                <a:hlinkClick r:id="rId3"/>
              </a:rPr>
              <a:t>の歴史（由来）」（</a:t>
            </a:r>
            <a:r>
              <a:rPr lang="en-US" altLang="ja-JP" dirty="0">
                <a:hlinkClick r:id="rId3"/>
              </a:rPr>
              <a:t>1</a:t>
            </a:r>
            <a:r>
              <a:rPr lang="ja-JP" altLang="en-US" dirty="0">
                <a:hlinkClick r:id="rId3"/>
              </a:rPr>
              <a:t>） </a:t>
            </a:r>
            <a:r>
              <a:rPr lang="en-US" altLang="ja-JP" dirty="0">
                <a:hlinkClick r:id="rId3"/>
              </a:rPr>
              <a:t>Master of IP Network </a:t>
            </a:r>
            <a:r>
              <a:rPr lang="ja-JP" altLang="en-US" dirty="0">
                <a:hlinkClick r:id="rId3"/>
              </a:rPr>
              <a:t>－ ＠</a:t>
            </a:r>
            <a:r>
              <a:rPr lang="en-US" altLang="ja-JP" dirty="0">
                <a:hlinkClick r:id="rId3"/>
              </a:rPr>
              <a:t>IT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3310-22CA-492E-9943-CDED348D3B6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985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3310-22CA-492E-9943-CDED348D3B6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35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9E6F98-E659-5AA8-2A1B-9889F8853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C320F0-7568-109A-60C7-798177FC5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E8C134-4A81-A125-E72A-FA96A68B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129A5C-C913-3F04-4E01-2DA81ADA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037116-C147-E1B4-E37B-EEF52B82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85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6DF80-2F22-C2F8-0D09-E746756B6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C7A19C-5CB2-C879-5961-A630B9D19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0631F0-D161-35B4-6F9F-FC41C513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C2A74D-73D9-8CD7-B9C8-2A0420A5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3BBF5A-F395-8FEC-F8F4-21F9A514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85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B4A40C-8E54-33F2-428D-CC13DA8EF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2E856F-528E-7448-D7B1-23607DD4F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BA5DE1-3685-911E-9895-9FAC48F8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A545C1-EA3A-9757-9B97-012EED3B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B94E09-B893-031C-4CB2-7A718167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25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1C671-E4D3-9458-84ED-9B30F4DA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B6BAE-538D-E6F0-BE0D-B3867CFDF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A5F4C5-E082-47C3-780A-F8191491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384D6E-A8EC-C09E-0365-A4F15CD70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9B9F1D-5B1D-553A-AED5-D1FF9724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59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063D6-A0F9-F86E-BD4A-341E52F8A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926C4B-7F31-F644-0F3F-41149BBFC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BB217A-B33C-FBE9-C418-83F6BCC3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55034E-0C30-3B71-262B-BBDE9959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1E2A2D-0D20-09C0-9921-C74C5246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63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F59520-3620-D051-FC84-8CEF8FAF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669171-F27E-B233-1870-9919391F6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162B7F-AA74-8DD0-39BB-5BD9571A4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701929-6931-205E-5061-384F3C66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BE667D-B055-1562-EC2F-59541D22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CAE1DD-E543-3A94-4B84-714D3FB1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5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3D9166-8EDC-DBDF-D0A5-DF27AE69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790133-0931-B423-1800-775279F43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3B207D-2889-3399-E2D2-C73E48935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4B0508-FF4A-4F0A-55F0-D7C33D2A3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60D8B7-0E4A-CCBF-590C-23C4E969A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1F639D5-2F63-6988-95A4-53C35FAF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CC92447-7913-18AC-F3CE-9850BEE3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2E8512-25DB-6396-1CA8-997FB183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9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0F290-9F86-CE25-DEF6-84FFE8FC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3DE7C1-5906-73D5-CF23-8D6F3AA3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297044-0261-6E80-C713-72694F99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19A6594-BA98-C878-65D9-AED57D11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21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897272B-D269-1E89-1500-FACF8D67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F078B6-BFC2-FCD3-109C-023F7F1B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A2123D-95DA-DACD-78B8-079D9FBE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54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60DA8F-C0EA-BD0C-D9BD-CEFED221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3FEC26-378D-00D0-540B-F177147FE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0D463D-F997-43A4-F695-0D48A927E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CEFE39-EBFE-84C6-C4C8-2898836F6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231DC9-9062-AC30-5101-D58E85F0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14EB95-C9DE-6BB0-60E7-3F24A546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90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07DB30-61D8-8CA1-D513-23DAC912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FE0CC33-A3BB-3266-590C-E2979C4CF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1C5533-A8D9-587E-4FEF-BEE65FF61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674269-3C05-D369-568C-2C799216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DB6-E2B4-4A7B-86FC-506B29E30D4E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EFE783-7F8A-E3F5-99E4-815C9A80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52AA62-7E96-2895-3EFE-0AC5AA23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63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A71A338-AFFE-E630-3481-3F8848D0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5AED35-49F1-9671-3797-CE1CC1B81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90FA55-E6E6-A18E-0DE2-2091E0629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6E2DB6-E2B4-4A7B-86FC-506B29E30D4E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C730CD-89A7-2F0D-68AB-9BAAB7891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87621F-295F-4A9C-966F-D27A74FA8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F22976-E002-43AE-ACE9-CA10EEEA2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52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a3.i-3-i.info/word1681.html" TargetMode="External"/><Relationship Id="rId4" Type="http://schemas.openxmlformats.org/officeDocument/2006/relationships/hyperlink" Target="https://wa3.i-3-i.info/word1680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raexpert.com/study/ethernet3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-words.jp/" TargetMode="External"/><Relationship Id="rId5" Type="http://schemas.openxmlformats.org/officeDocument/2006/relationships/hyperlink" Target="https://atmarkit.itmedia.co.jp/bbs/phpBB/viewtopic.php?topic=42858&amp;forum=11" TargetMode="External"/><Relationship Id="rId4" Type="http://schemas.openxmlformats.org/officeDocument/2006/relationships/hyperlink" Target="https://direct.pc-physics.com/network/mdi-mdix-differenc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8E6EBB-7BB8-A433-59C1-412002D5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LAN</a:t>
            </a:r>
            <a:r>
              <a:rPr kumimoji="1" lang="ja-JP" altLang="en-US"/>
              <a:t>ケーブル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9BCF23-FC04-4D99-7825-4EF92D40B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250"/>
            <a:ext cx="10515600" cy="5155475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通信のためのケーブル</a:t>
            </a:r>
            <a:endParaRPr kumimoji="1" lang="en-US" altLang="ja-JP" dirty="0"/>
          </a:p>
          <a:p>
            <a:r>
              <a:rPr kumimoji="1" lang="en-US" altLang="ja-JP" dirty="0"/>
              <a:t>LAN</a:t>
            </a:r>
            <a:r>
              <a:rPr kumimoji="1" lang="ja-JP" altLang="en-US" dirty="0"/>
              <a:t>ポートに挿入する</a:t>
            </a:r>
            <a:endParaRPr kumimoji="1" lang="en-US" altLang="ja-JP" dirty="0"/>
          </a:p>
          <a:p>
            <a:endParaRPr lang="en-US" altLang="ja-JP" dirty="0"/>
          </a:p>
          <a:p>
            <a:endParaRPr lang="en-US" altLang="ja-JP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現在では、</a:t>
            </a:r>
            <a:b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ほとんどの機器がケーブルの使い分けを意識しなくともよい。</a:t>
            </a:r>
            <a:endParaRPr lang="en-US" altLang="ja-JP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altLang="ja-JP" dirty="0">
                <a:solidFill>
                  <a:srgbClr val="333333"/>
                </a:solidFill>
                <a:latin typeface="-apple-system"/>
              </a:rPr>
              <a:t>※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Auto MDI/MDI-X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という機能によるもの</a:t>
            </a:r>
            <a:endParaRPr lang="en-US" altLang="ja-JP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altLang="ja-JP" dirty="0">
              <a:solidFill>
                <a:srgbClr val="333333"/>
              </a:solidFill>
              <a:latin typeface="-apple-system"/>
            </a:endParaRPr>
          </a:p>
          <a:p>
            <a:r>
              <a:rPr kumimoji="1" lang="en-US" altLang="ja-JP" dirty="0"/>
              <a:t>LAN:</a:t>
            </a:r>
            <a:r>
              <a:rPr kumimoji="1" lang="ja-JP" altLang="en-US" dirty="0"/>
              <a:t>（</a:t>
            </a:r>
            <a:r>
              <a:rPr kumimoji="1" lang="en-US" altLang="ja-JP" dirty="0"/>
              <a:t>Local Area Network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kumimoji="1" lang="ja-JP" altLang="en-US" dirty="0"/>
              <a:t>限られた範囲内にある機器をケーブル</a:t>
            </a:r>
            <a:r>
              <a:rPr lang="ja-JP" altLang="en-US" dirty="0"/>
              <a:t>等</a:t>
            </a:r>
            <a:r>
              <a:rPr kumimoji="1" lang="ja-JP" altLang="en-US" dirty="0"/>
              <a:t>で接続し、</a:t>
            </a:r>
            <a:br>
              <a:rPr kumimoji="1" lang="en-US" altLang="ja-JP" dirty="0"/>
            </a:br>
            <a:r>
              <a:rPr kumimoji="1" lang="en-US" altLang="ja-JP" dirty="0"/>
              <a:t>	</a:t>
            </a:r>
            <a:r>
              <a:rPr kumimoji="1" lang="ja-JP" altLang="en-US" dirty="0"/>
              <a:t>相互にデータ通信できるようにしたネットワーク。</a:t>
            </a:r>
            <a:endParaRPr kumimoji="1" lang="en-US" altLang="ja-JP" dirty="0"/>
          </a:p>
          <a:p>
            <a:endParaRPr lang="en-US" altLang="ja-JP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pic>
        <p:nvPicPr>
          <p:cNvPr id="5" name="図 4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06DBA4E0-9E3F-3916-20C5-9F4EEFFA0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873" y="365125"/>
            <a:ext cx="5734377" cy="331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4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995DA6-1478-E44A-350D-63659532D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DD0AA1-D4EF-DF34-6230-F362149DC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000" b="0" i="0" dirty="0">
                <a:solidFill>
                  <a:srgbClr val="333333"/>
                </a:solidFill>
                <a:effectLst/>
                <a:latin typeface="-apple-system"/>
              </a:rPr>
              <a:t>Auto MDI/MDI-X</a:t>
            </a:r>
            <a:br>
              <a:rPr lang="en-US" altLang="ja-JP" sz="2000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ja-JP" altLang="en-US" sz="2000" dirty="0"/>
              <a:t>ネットワークアダプタやネットワーク機器（</a:t>
            </a:r>
            <a:r>
              <a:rPr lang="en-US" altLang="ja-JP" sz="2000" dirty="0"/>
              <a:t>PC</a:t>
            </a:r>
            <a:r>
              <a:rPr lang="ja-JP" altLang="en-US" sz="2000" dirty="0"/>
              <a:t>、ルーター、スイッチ）のイーサネットポート</a:t>
            </a:r>
            <a:br>
              <a:rPr lang="en-US" altLang="ja-JP" sz="2000" dirty="0"/>
            </a:br>
            <a:r>
              <a:rPr lang="ja-JP" altLang="en-US" sz="2000" dirty="0"/>
              <a:t>ネットワークデバイスが</a:t>
            </a:r>
            <a:r>
              <a:rPr lang="ja-JP" altLang="en-US" sz="2000" b="1" dirty="0"/>
              <a:t>接続された相手デバイスのポートの種類（</a:t>
            </a:r>
            <a:r>
              <a:rPr lang="en-US" altLang="ja-JP" sz="2000" b="1" dirty="0"/>
              <a:t>MDI</a:t>
            </a:r>
            <a:r>
              <a:rPr lang="ja-JP" altLang="en-US" sz="2000" b="1" dirty="0"/>
              <a:t>か</a:t>
            </a:r>
            <a:r>
              <a:rPr lang="en-US" altLang="ja-JP" sz="2000" b="1" dirty="0"/>
              <a:t>MDI-X</a:t>
            </a:r>
            <a:r>
              <a:rPr lang="ja-JP" altLang="en-US" sz="2000" b="1" dirty="0"/>
              <a:t>か）を自動検出</a:t>
            </a:r>
            <a:r>
              <a:rPr lang="ja-JP" altLang="en-US" sz="2000" dirty="0"/>
              <a:t>し、</a:t>
            </a:r>
            <a:r>
              <a:rPr lang="ja-JP" altLang="en-US" sz="2000" b="1" dirty="0"/>
              <a:t>必要に応じてポートの信号線を自動的に切り替える機能</a:t>
            </a:r>
            <a:endParaRPr kumimoji="1" lang="ja-JP" altLang="en-US" sz="2000" dirty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346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E57DA9-96A4-9255-7F45-14A5165DD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</p:spPr>
        <p:txBody>
          <a:bodyPr anchor="ctr">
            <a:normAutofit/>
          </a:bodyPr>
          <a:lstStyle/>
          <a:p>
            <a:pPr algn="l"/>
            <a:r>
              <a:rPr kumimoji="1" lang="ja-JP" altLang="en-US" sz="4000" dirty="0">
                <a:solidFill>
                  <a:srgbClr val="FFFFFF"/>
                </a:solidFill>
              </a:rPr>
              <a:t>ケーブルの種類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72BEC1-6329-6079-AF1B-2EB373007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endParaRPr kumimoji="1" lang="ja-JP" altLang="en-US" sz="2000" dirty="0">
              <a:solidFill>
                <a:srgbClr val="FFFFFF"/>
              </a:solidFill>
            </a:endParaRPr>
          </a:p>
        </p:txBody>
      </p:sp>
      <p:pic>
        <p:nvPicPr>
          <p:cNvPr id="5" name="図 4" descr="ダイアグラム">
            <a:extLst>
              <a:ext uri="{FF2B5EF4-FFF2-40B4-BE49-F238E27FC236}">
                <a16:creationId xmlns:a16="http://schemas.microsoft.com/office/drawing/2014/main" id="{9214039A-4B2C-DE96-4BB7-995DFB7F8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0" y="-712116"/>
            <a:ext cx="12035929" cy="5055089"/>
          </a:xfrm>
          <a:prstGeom prst="rect">
            <a:avLst/>
          </a:prstGeom>
        </p:spPr>
      </p:pic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DF43A38-E947-9A6B-0BA0-27479ED9B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185603"/>
              </p:ext>
            </p:extLst>
          </p:nvPr>
        </p:nvGraphicFramePr>
        <p:xfrm>
          <a:off x="5066628" y="5282344"/>
          <a:ext cx="7125366" cy="1575656"/>
        </p:xfrm>
        <a:graphic>
          <a:graphicData uri="http://schemas.openxmlformats.org/drawingml/2006/table">
            <a:tbl>
              <a:tblPr/>
              <a:tblGrid>
                <a:gridCol w="3562683">
                  <a:extLst>
                    <a:ext uri="{9D8B030D-6E8A-4147-A177-3AD203B41FA5}">
                      <a16:colId xmlns:a16="http://schemas.microsoft.com/office/drawing/2014/main" val="3394863311"/>
                    </a:ext>
                  </a:extLst>
                </a:gridCol>
                <a:gridCol w="3562683">
                  <a:extLst>
                    <a:ext uri="{9D8B030D-6E8A-4147-A177-3AD203B41FA5}">
                      <a16:colId xmlns:a16="http://schemas.microsoft.com/office/drawing/2014/main" val="644969002"/>
                    </a:ext>
                  </a:extLst>
                </a:gridCol>
              </a:tblGrid>
              <a:tr h="787828">
                <a:tc>
                  <a:txBody>
                    <a:bodyPr/>
                    <a:lstStyle/>
                    <a:p>
                      <a:r>
                        <a:rPr lang="ja-JP" altLang="en-US" sz="2800" b="0" u="none" strike="noStrike" dirty="0">
                          <a:effectLst/>
                          <a:hlinkClick r:id="rId4"/>
                        </a:rPr>
                        <a:t>クロスケーブル</a:t>
                      </a:r>
                      <a:endParaRPr lang="ja-JP" altLang="en-US" sz="2800" dirty="0">
                        <a:effectLst/>
                      </a:endParaRPr>
                    </a:p>
                  </a:txBody>
                  <a:tcPr marL="54429" marR="54429" marT="54429" marB="54429" anchor="ctr">
                    <a:lnL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effectLst/>
                        </a:rPr>
                        <a:t>主に</a:t>
                      </a:r>
                      <a:r>
                        <a:rPr lang="en-US" altLang="ja-JP" dirty="0">
                          <a:effectLst/>
                        </a:rPr>
                        <a:t>PC</a:t>
                      </a:r>
                      <a:r>
                        <a:rPr lang="ja-JP" altLang="en-US" dirty="0">
                          <a:effectLst/>
                        </a:rPr>
                        <a:t>同士をを接続するときに使う</a:t>
                      </a:r>
                      <a:r>
                        <a:rPr lang="en-US" altLang="ja-JP" dirty="0">
                          <a:effectLst/>
                        </a:rPr>
                        <a:t>LAN</a:t>
                      </a:r>
                      <a:r>
                        <a:rPr lang="ja-JP" altLang="en-US" dirty="0">
                          <a:effectLst/>
                        </a:rPr>
                        <a:t>ケーブル</a:t>
                      </a:r>
                    </a:p>
                  </a:txBody>
                  <a:tcPr marL="54429" marR="54429" marT="54429" marB="54429" anchor="ctr">
                    <a:lnL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805947"/>
                  </a:ext>
                </a:extLst>
              </a:tr>
              <a:tr h="787828">
                <a:tc>
                  <a:txBody>
                    <a:bodyPr/>
                    <a:lstStyle/>
                    <a:p>
                      <a:r>
                        <a:rPr lang="ja-JP" altLang="en-US" sz="2800" b="0" u="none" strike="noStrike" dirty="0">
                          <a:effectLst/>
                          <a:hlinkClick r:id="rId5"/>
                        </a:rPr>
                        <a:t>ストレートケーブル</a:t>
                      </a:r>
                      <a:endParaRPr lang="ja-JP" altLang="en-US" sz="2800" dirty="0">
                        <a:effectLst/>
                      </a:endParaRPr>
                    </a:p>
                  </a:txBody>
                  <a:tcPr marL="54429" marR="54429" marT="54429" marB="54429" anchor="ctr">
                    <a:lnL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effectLst/>
                        </a:rPr>
                        <a:t>主にインターネットをするときに使う</a:t>
                      </a:r>
                      <a:r>
                        <a:rPr lang="en-US" altLang="ja-JP" dirty="0">
                          <a:effectLst/>
                        </a:rPr>
                        <a:t>LAN</a:t>
                      </a:r>
                      <a:r>
                        <a:rPr lang="ja-JP" altLang="en-US" dirty="0">
                          <a:effectLst/>
                        </a:rPr>
                        <a:t>ケーブル</a:t>
                      </a:r>
                    </a:p>
                  </a:txBody>
                  <a:tcPr marL="54429" marR="54429" marT="54429" marB="54429" anchor="ctr">
                    <a:lnL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56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58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931933A-153B-3E3B-ADBF-EFD353AD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3700768"/>
            <a:ext cx="3848266" cy="668032"/>
          </a:xfrm>
        </p:spPr>
        <p:txBody>
          <a:bodyPr anchor="t">
            <a:normAutofit/>
          </a:bodyPr>
          <a:lstStyle/>
          <a:p>
            <a:pPr algn="r"/>
            <a:r>
              <a:rPr kumimoji="1" lang="ja-JP" altLang="en-US" sz="4000" dirty="0"/>
              <a:t>ケーブルの違い</a:t>
            </a:r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191FBE8B-0D60-5B8F-51C7-AD0B33272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84" y="132625"/>
            <a:ext cx="7911192" cy="33227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AB1E1D-1BF1-7B26-AB5B-D6923E7F6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984" y="4233513"/>
            <a:ext cx="11093615" cy="1962150"/>
          </a:xfrm>
        </p:spPr>
        <p:txBody>
          <a:bodyPr anchor="t">
            <a:normAutofit fontScale="92500"/>
          </a:bodyPr>
          <a:lstStyle/>
          <a:p>
            <a:endParaRPr lang="en-US" altLang="ja-JP" sz="2000" b="0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Ethernet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機器のポート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つのタイプがあります。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です。</a:t>
            </a:r>
            <a:br>
              <a:rPr lang="ja-JP" altLang="en-US" sz="2000" dirty="0"/>
            </a:b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は　　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、ルータ等が該当。</a:t>
            </a:r>
            <a:br>
              <a:rPr lang="ja-JP" altLang="en-US" sz="2000" dirty="0"/>
            </a:b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は、スイッチ等が該当。</a:t>
            </a:r>
            <a:endParaRPr lang="en-US" altLang="ja-JP" sz="2000" b="0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送信用ピンで送信した信号が、接続先の受信用ピンで受信する必要があり、</a:t>
            </a:r>
            <a:br>
              <a:rPr lang="en-US" altLang="ja-JP" sz="2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の接続はストレート、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同士、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同士の接続はクロスケーブルを使用します。</a:t>
            </a:r>
            <a:endParaRPr lang="en-US" sz="3200" dirty="0"/>
          </a:p>
          <a:p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51D438D-5825-A68D-029D-ABAF0E78E208}"/>
              </a:ext>
            </a:extLst>
          </p:cNvPr>
          <p:cNvSpPr txBox="1"/>
          <p:nvPr/>
        </p:nvSpPr>
        <p:spPr>
          <a:xfrm>
            <a:off x="5391324" y="1542997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出力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A3D17D5-BFDA-25AC-A4B4-2874C0D27624}"/>
              </a:ext>
            </a:extLst>
          </p:cNvPr>
          <p:cNvSpPr txBox="1"/>
          <p:nvPr/>
        </p:nvSpPr>
        <p:spPr>
          <a:xfrm>
            <a:off x="8620779" y="2040743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入力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BD94F91-41A8-851B-B740-E5123466AF84}"/>
              </a:ext>
            </a:extLst>
          </p:cNvPr>
          <p:cNvSpPr txBox="1"/>
          <p:nvPr/>
        </p:nvSpPr>
        <p:spPr>
          <a:xfrm>
            <a:off x="8617981" y="1615045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出力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7268B5C-A039-30E0-53AB-6A749AC51CB6}"/>
              </a:ext>
            </a:extLst>
          </p:cNvPr>
          <p:cNvSpPr txBox="1"/>
          <p:nvPr/>
        </p:nvSpPr>
        <p:spPr>
          <a:xfrm>
            <a:off x="8619380" y="1843563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出力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7AEC74B-EE77-70D7-F046-133244D39451}"/>
              </a:ext>
            </a:extLst>
          </p:cNvPr>
          <p:cNvSpPr txBox="1"/>
          <p:nvPr/>
        </p:nvSpPr>
        <p:spPr>
          <a:xfrm>
            <a:off x="5391323" y="1793975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出力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AD8A4E8-90CD-5232-92C6-FF7AFF65A495}"/>
              </a:ext>
            </a:extLst>
          </p:cNvPr>
          <p:cNvSpPr txBox="1"/>
          <p:nvPr/>
        </p:nvSpPr>
        <p:spPr>
          <a:xfrm>
            <a:off x="5389924" y="202822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入力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E80387-7BAB-DA1D-4D4F-69B9B0D988E1}"/>
              </a:ext>
            </a:extLst>
          </p:cNvPr>
          <p:cNvSpPr txBox="1"/>
          <p:nvPr/>
        </p:nvSpPr>
        <p:spPr>
          <a:xfrm>
            <a:off x="5161324" y="3646834"/>
            <a:ext cx="6357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/>
              <a:t>・ストレートケーブルは入力と出力が全て一方向</a:t>
            </a:r>
            <a:endParaRPr lang="en-US" altLang="ja-JP" sz="1800" dirty="0"/>
          </a:p>
          <a:p>
            <a:r>
              <a:rPr lang="ja-JP" altLang="en-US" dirty="0"/>
              <a:t>・</a:t>
            </a:r>
            <a:r>
              <a:rPr lang="ja-JP" altLang="en-US" sz="1800" dirty="0"/>
              <a:t>クロスケーブルはピンの出力の場所が同じ箇所がある。</a:t>
            </a:r>
            <a:endParaRPr lang="en-US" altLang="ja-JP" sz="18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96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7B901BC-344A-71D3-9A1F-730748BA6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ja-JP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使用例</a:t>
            </a:r>
          </a:p>
        </p:txBody>
      </p:sp>
      <p:pic>
        <p:nvPicPr>
          <p:cNvPr id="11" name="コンテンツ プレースホルダー 10" descr="ダイアグラム&#10;&#10;自動的に生成された説明">
            <a:extLst>
              <a:ext uri="{FF2B5EF4-FFF2-40B4-BE49-F238E27FC236}">
                <a16:creationId xmlns:a16="http://schemas.microsoft.com/office/drawing/2014/main" id="{7539490F-7CE2-BE98-7DE0-E6E9D05A7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003" y="643466"/>
            <a:ext cx="6709325" cy="556873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0064464-4438-4D9F-75E8-9A097EF52BEB}"/>
              </a:ext>
            </a:extLst>
          </p:cNvPr>
          <p:cNvSpPr txBox="1"/>
          <p:nvPr/>
        </p:nvSpPr>
        <p:spPr>
          <a:xfrm>
            <a:off x="5621311" y="981856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DE672C-8A2D-082C-0302-2D9452C9B075}"/>
              </a:ext>
            </a:extLst>
          </p:cNvPr>
          <p:cNvSpPr txBox="1"/>
          <p:nvPr/>
        </p:nvSpPr>
        <p:spPr>
          <a:xfrm>
            <a:off x="5621311" y="1967266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3B8F15-E145-CB09-C74D-D9138C760364}"/>
              </a:ext>
            </a:extLst>
          </p:cNvPr>
          <p:cNvSpPr txBox="1"/>
          <p:nvPr/>
        </p:nvSpPr>
        <p:spPr>
          <a:xfrm>
            <a:off x="8571819" y="981856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EA6219-89FC-19BD-05E6-BDE9BA24DCF2}"/>
              </a:ext>
            </a:extLst>
          </p:cNvPr>
          <p:cNvSpPr txBox="1"/>
          <p:nvPr/>
        </p:nvSpPr>
        <p:spPr>
          <a:xfrm>
            <a:off x="8571819" y="1967266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4A9BF0-2493-2E4A-11F6-34F8D478B52E}"/>
              </a:ext>
            </a:extLst>
          </p:cNvPr>
          <p:cNvSpPr txBox="1"/>
          <p:nvPr/>
        </p:nvSpPr>
        <p:spPr>
          <a:xfrm>
            <a:off x="6637512" y="1017361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D838D5E-A72F-6483-F9E3-91651C074C7A}"/>
              </a:ext>
            </a:extLst>
          </p:cNvPr>
          <p:cNvSpPr txBox="1"/>
          <p:nvPr/>
        </p:nvSpPr>
        <p:spPr>
          <a:xfrm>
            <a:off x="6637512" y="1967266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FB02BD-CC04-4AFA-AF0F-094B0F579ED6}"/>
              </a:ext>
            </a:extLst>
          </p:cNvPr>
          <p:cNvSpPr txBox="1"/>
          <p:nvPr/>
        </p:nvSpPr>
        <p:spPr>
          <a:xfrm>
            <a:off x="9593073" y="981856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5A33B1B-8C73-EAA0-91D1-66F03DD2D8EE}"/>
              </a:ext>
            </a:extLst>
          </p:cNvPr>
          <p:cNvSpPr txBox="1"/>
          <p:nvPr/>
        </p:nvSpPr>
        <p:spPr>
          <a:xfrm>
            <a:off x="9593073" y="1967266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68A194A-4443-8FAE-2D4F-D1E7E860C73A}"/>
              </a:ext>
            </a:extLst>
          </p:cNvPr>
          <p:cNvSpPr txBox="1"/>
          <p:nvPr/>
        </p:nvSpPr>
        <p:spPr>
          <a:xfrm>
            <a:off x="9260527" y="4057469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0B8762B-AD1E-B517-CD9E-21C7E58EF3AA}"/>
              </a:ext>
            </a:extLst>
          </p:cNvPr>
          <p:cNvSpPr txBox="1"/>
          <p:nvPr/>
        </p:nvSpPr>
        <p:spPr>
          <a:xfrm>
            <a:off x="9250798" y="4966304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9BA85C3-40E3-6940-8EA3-17C6BA6D4A17}"/>
              </a:ext>
            </a:extLst>
          </p:cNvPr>
          <p:cNvSpPr txBox="1"/>
          <p:nvPr/>
        </p:nvSpPr>
        <p:spPr>
          <a:xfrm>
            <a:off x="10386563" y="4966304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774261F-E8A2-F430-1A03-6C1443701F9F}"/>
              </a:ext>
            </a:extLst>
          </p:cNvPr>
          <p:cNvSpPr txBox="1"/>
          <p:nvPr/>
        </p:nvSpPr>
        <p:spPr>
          <a:xfrm>
            <a:off x="10425660" y="4057469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1882F03-EFE1-C446-DEA1-ABE9D81C8D27}"/>
              </a:ext>
            </a:extLst>
          </p:cNvPr>
          <p:cNvSpPr txBox="1"/>
          <p:nvPr/>
        </p:nvSpPr>
        <p:spPr>
          <a:xfrm>
            <a:off x="4969183" y="3930013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962300-BDAB-7300-2C59-CB1B54B294FF}"/>
              </a:ext>
            </a:extLst>
          </p:cNvPr>
          <p:cNvSpPr txBox="1"/>
          <p:nvPr/>
        </p:nvSpPr>
        <p:spPr>
          <a:xfrm>
            <a:off x="6077860" y="4959357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DC6B19F-4666-5207-E93F-F900F24486D9}"/>
              </a:ext>
            </a:extLst>
          </p:cNvPr>
          <p:cNvSpPr txBox="1"/>
          <p:nvPr/>
        </p:nvSpPr>
        <p:spPr>
          <a:xfrm>
            <a:off x="7186537" y="4929094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CAB24A3-FF33-7C0C-409F-C7BDB377F74B}"/>
              </a:ext>
            </a:extLst>
          </p:cNvPr>
          <p:cNvSpPr txBox="1"/>
          <p:nvPr/>
        </p:nvSpPr>
        <p:spPr>
          <a:xfrm>
            <a:off x="4940172" y="4966304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712CB56-F922-A625-1C0E-3AC2085F3C52}"/>
              </a:ext>
            </a:extLst>
          </p:cNvPr>
          <p:cNvSpPr txBox="1"/>
          <p:nvPr/>
        </p:nvSpPr>
        <p:spPr>
          <a:xfrm>
            <a:off x="6094666" y="3973947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1663C15-6109-FDE2-E88F-F243108DC343}"/>
              </a:ext>
            </a:extLst>
          </p:cNvPr>
          <p:cNvSpPr txBox="1"/>
          <p:nvPr/>
        </p:nvSpPr>
        <p:spPr>
          <a:xfrm>
            <a:off x="8278408" y="4906907"/>
            <a:ext cx="8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69A1B04-12A2-7361-5C6E-A437047737D4}"/>
              </a:ext>
            </a:extLst>
          </p:cNvPr>
          <p:cNvSpPr txBox="1"/>
          <p:nvPr/>
        </p:nvSpPr>
        <p:spPr>
          <a:xfrm>
            <a:off x="8095395" y="4057469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439B551-15F5-388E-1643-EC3EE3A26F44}"/>
              </a:ext>
            </a:extLst>
          </p:cNvPr>
          <p:cNvSpPr txBox="1"/>
          <p:nvPr/>
        </p:nvSpPr>
        <p:spPr>
          <a:xfrm>
            <a:off x="7055293" y="4057469"/>
            <a:ext cx="10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MDI-X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731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1365B-BBC7-E8C2-8991-AA7F2FB0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51" y="54951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用語まとめ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C61C54-E718-3D13-22F7-CD6EC72B0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2743"/>
            <a:ext cx="9213850" cy="51658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ja-JP" altLang="en-US" dirty="0"/>
              <a:t>・ピン：金属端子、</a:t>
            </a:r>
            <a:r>
              <a:rPr kumimoji="1" lang="en-US" altLang="ja-JP" dirty="0"/>
              <a:t>RJ-45</a:t>
            </a:r>
            <a:r>
              <a:rPr kumimoji="1" lang="ja-JP" altLang="en-US" dirty="0"/>
              <a:t>のコネクタには</a:t>
            </a:r>
            <a:r>
              <a:rPr kumimoji="1" lang="en-US" altLang="ja-JP" dirty="0"/>
              <a:t>8</a:t>
            </a:r>
            <a:r>
              <a:rPr kumimoji="1" lang="ja-JP" altLang="en-US" dirty="0"/>
              <a:t>本の銅線に対応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　た８個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・ポート：</a:t>
            </a:r>
            <a:r>
              <a:rPr lang="en-US" altLang="ja-JP" dirty="0"/>
              <a:t>IT</a:t>
            </a:r>
            <a:r>
              <a:rPr lang="ja-JP" altLang="en-US" dirty="0"/>
              <a:t>においては主に挿入口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MDI </a:t>
            </a:r>
            <a:r>
              <a:rPr kumimoji="1" lang="ja-JP" altLang="en-US" dirty="0"/>
              <a:t>では、</a:t>
            </a:r>
            <a:r>
              <a:rPr kumimoji="1" lang="en-US" altLang="ja-JP" dirty="0"/>
              <a:t>1</a:t>
            </a:r>
            <a:r>
              <a:rPr kumimoji="1" lang="ja-JP" altLang="en-US" dirty="0"/>
              <a:t>番と</a:t>
            </a:r>
            <a:r>
              <a:rPr kumimoji="1" lang="en-US" altLang="ja-JP" dirty="0"/>
              <a:t>2</a:t>
            </a:r>
            <a:r>
              <a:rPr kumimoji="1" lang="ja-JP" altLang="en-US" dirty="0"/>
              <a:t>番が送信用、</a:t>
            </a:r>
            <a:r>
              <a:rPr kumimoji="1" lang="en-US" altLang="ja-JP" dirty="0"/>
              <a:t>3</a:t>
            </a:r>
            <a:r>
              <a:rPr kumimoji="1" lang="ja-JP" altLang="en-US" dirty="0"/>
              <a:t>番と</a:t>
            </a:r>
            <a:r>
              <a:rPr kumimoji="1" lang="en-US" altLang="ja-JP" dirty="0"/>
              <a:t>6</a:t>
            </a:r>
            <a:r>
              <a:rPr kumimoji="1" lang="ja-JP" altLang="en-US" dirty="0"/>
              <a:t>番が受信用。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MDI-X </a:t>
            </a:r>
            <a:r>
              <a:rPr kumimoji="1" lang="ja-JP" altLang="en-US" dirty="0"/>
              <a:t>では、</a:t>
            </a:r>
            <a:r>
              <a:rPr kumimoji="1" lang="en-US" altLang="ja-JP" dirty="0"/>
              <a:t>1</a:t>
            </a:r>
            <a:r>
              <a:rPr kumimoji="1" lang="ja-JP" altLang="en-US" dirty="0"/>
              <a:t>番と</a:t>
            </a:r>
            <a:r>
              <a:rPr kumimoji="1" lang="en-US" altLang="ja-JP" dirty="0"/>
              <a:t>2</a:t>
            </a:r>
            <a:r>
              <a:rPr kumimoji="1" lang="ja-JP" altLang="en-US" dirty="0"/>
              <a:t>番が受信用、</a:t>
            </a:r>
            <a:r>
              <a:rPr kumimoji="1" lang="en-US" altLang="ja-JP" dirty="0"/>
              <a:t>3</a:t>
            </a:r>
            <a:r>
              <a:rPr kumimoji="1" lang="ja-JP" altLang="en-US" dirty="0"/>
              <a:t>番と</a:t>
            </a:r>
            <a:r>
              <a:rPr kumimoji="1" lang="en-US" altLang="ja-JP" dirty="0"/>
              <a:t>6</a:t>
            </a:r>
            <a:r>
              <a:rPr kumimoji="1" lang="ja-JP" altLang="en-US" dirty="0"/>
              <a:t>番が送信用。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MDI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MDI-X </a:t>
            </a:r>
            <a:r>
              <a:rPr kumimoji="1" lang="ja-JP" altLang="en-US" dirty="0"/>
              <a:t>には、このような違いがあるため、</a:t>
            </a:r>
            <a:br>
              <a:rPr lang="en-US" altLang="ja-JP" dirty="0"/>
            </a:br>
            <a:r>
              <a:rPr kumimoji="1" lang="ja-JP" altLang="en-US" dirty="0"/>
              <a:t>接続の仕方によって使用するケーブルが異なります。</a:t>
            </a:r>
            <a:endParaRPr kumimoji="1" lang="en-US" altLang="ja-JP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7538B097-0D81-3A80-98E7-CD5A9353A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839847"/>
              </p:ext>
            </p:extLst>
          </p:nvPr>
        </p:nvGraphicFramePr>
        <p:xfrm>
          <a:off x="9105900" y="1690688"/>
          <a:ext cx="3039395" cy="4351340"/>
        </p:xfrm>
        <a:graphic>
          <a:graphicData uri="http://schemas.openxmlformats.org/drawingml/2006/table">
            <a:tbl>
              <a:tblPr/>
              <a:tblGrid>
                <a:gridCol w="776787">
                  <a:extLst>
                    <a:ext uri="{9D8B030D-6E8A-4147-A177-3AD203B41FA5}">
                      <a16:colId xmlns:a16="http://schemas.microsoft.com/office/drawing/2014/main" val="2112199239"/>
                    </a:ext>
                  </a:extLst>
                </a:gridCol>
                <a:gridCol w="637886">
                  <a:extLst>
                    <a:ext uri="{9D8B030D-6E8A-4147-A177-3AD203B41FA5}">
                      <a16:colId xmlns:a16="http://schemas.microsoft.com/office/drawing/2014/main" val="211482588"/>
                    </a:ext>
                  </a:extLst>
                </a:gridCol>
                <a:gridCol w="149724">
                  <a:extLst>
                    <a:ext uri="{9D8B030D-6E8A-4147-A177-3AD203B41FA5}">
                      <a16:colId xmlns:a16="http://schemas.microsoft.com/office/drawing/2014/main" val="1083231075"/>
                    </a:ext>
                  </a:extLst>
                </a:gridCol>
                <a:gridCol w="837112">
                  <a:extLst>
                    <a:ext uri="{9D8B030D-6E8A-4147-A177-3AD203B41FA5}">
                      <a16:colId xmlns:a16="http://schemas.microsoft.com/office/drawing/2014/main" val="2442536822"/>
                    </a:ext>
                  </a:extLst>
                </a:gridCol>
                <a:gridCol w="637886">
                  <a:extLst>
                    <a:ext uri="{9D8B030D-6E8A-4147-A177-3AD203B41FA5}">
                      <a16:colId xmlns:a16="http://schemas.microsoft.com/office/drawing/2014/main" val="1675417457"/>
                    </a:ext>
                  </a:extLst>
                </a:gridCol>
              </a:tblGrid>
              <a:tr h="43513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MDI </a:t>
                      </a:r>
                      <a:r>
                        <a:rPr lang="ja-JP" altLang="en-US" sz="1200" dirty="0">
                          <a:effectLst/>
                        </a:rPr>
                        <a:t>ポート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C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ja-JP" altLang="en-US" sz="1200">
                          <a:effectLst/>
                        </a:rPr>
                        <a:t> 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MDI-X </a:t>
                      </a:r>
                      <a:r>
                        <a:rPr lang="ja-JP" altLang="en-US" sz="1200" dirty="0">
                          <a:effectLst/>
                        </a:rPr>
                        <a:t>ポート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C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46659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ピン番号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>
                          <a:effectLst/>
                        </a:rPr>
                        <a:t>割当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>
                          <a:effectLst/>
                        </a:rPr>
                        <a:t>ピン番号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>
                          <a:effectLst/>
                        </a:rPr>
                        <a:t>割当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66163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1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送信用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1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受信用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62081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2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送信用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2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受信用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29968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3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受信用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>
                          <a:effectLst/>
                        </a:rPr>
                        <a:t>3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>
                          <a:effectLst/>
                        </a:rPr>
                        <a:t>送信用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181149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4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未使用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4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未使用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328760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5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未使用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5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未使用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382615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6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受信用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6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送信用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4102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7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未使用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7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未使用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937021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8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effectLst/>
                        </a:rPr>
                        <a:t>未使用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8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>
                          <a:effectLst/>
                        </a:rPr>
                        <a:t>未使用</a:t>
                      </a:r>
                    </a:p>
                  </a:txBody>
                  <a:tcPr marL="62162" marR="62162" marT="31081" marB="31081" anchor="ctr">
                    <a:lnL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538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14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EB6186-722F-3F52-161C-DED1E3B3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" y="378617"/>
            <a:ext cx="10515600" cy="874714"/>
          </a:xfrm>
        </p:spPr>
        <p:txBody>
          <a:bodyPr/>
          <a:lstStyle/>
          <a:p>
            <a:r>
              <a:rPr kumimoji="1" lang="ja-JP" altLang="en-US" dirty="0"/>
              <a:t>用語詳細２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202E33-B4B9-D21D-E7DD-6880BFCB5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49" y="1101777"/>
            <a:ext cx="11545237" cy="5973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MDI </a:t>
            </a:r>
            <a:r>
              <a:rPr lang="ja-JP" altLang="en-US" dirty="0"/>
              <a:t>：</a:t>
            </a:r>
            <a:r>
              <a:rPr lang="en-US" altLang="ja-JP" dirty="0"/>
              <a:t>Medium Dependent Interface(</a:t>
            </a:r>
            <a:r>
              <a:rPr lang="ja-JP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伝送媒体依存インタフェース</a:t>
            </a:r>
            <a:endParaRPr lang="en-US" altLang="ja-JP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Auto MDI/MDI-X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：対応しているインタフェースは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MDI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か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MDI-X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か</a:t>
            </a:r>
            <a:b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			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を自動的に切り替える。</a:t>
            </a:r>
            <a:endParaRPr lang="en-US" altLang="ja-JP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333333"/>
                </a:solidFill>
                <a:latin typeface="-apple-system"/>
              </a:rPr>
              <a:t>イーサネット：</a:t>
            </a:r>
            <a:r>
              <a:rPr lang="en-US" altLang="ja-JP" dirty="0">
                <a:solidFill>
                  <a:srgbClr val="333333"/>
                </a:solidFill>
                <a:latin typeface="-apple-system"/>
              </a:rPr>
              <a:t>IEEE802.3</a:t>
            </a:r>
            <a:r>
              <a:rPr lang="ja-JP" altLang="en-US" dirty="0">
                <a:solidFill>
                  <a:srgbClr val="333333"/>
                </a:solidFill>
                <a:latin typeface="-apple-system"/>
              </a:rPr>
              <a:t>と呼ばれる有線</a:t>
            </a:r>
            <a:r>
              <a:rPr lang="en-US" altLang="ja-JP" dirty="0">
                <a:solidFill>
                  <a:srgbClr val="333333"/>
                </a:solidFill>
                <a:latin typeface="-apple-system"/>
              </a:rPr>
              <a:t>LAN</a:t>
            </a:r>
            <a:r>
              <a:rPr lang="ja-JP" altLang="en-US" dirty="0">
                <a:solidFill>
                  <a:srgbClr val="333333"/>
                </a:solidFill>
                <a:latin typeface="-apple-system"/>
              </a:rPr>
              <a:t>の標準規格群。</a:t>
            </a:r>
            <a:endParaRPr lang="en-US" altLang="ja-JP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IEEE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：</a:t>
            </a:r>
            <a:r>
              <a:rPr lang="en-US" altLang="ja-JP" dirty="0">
                <a:solidFill>
                  <a:srgbClr val="111111"/>
                </a:solidFill>
                <a:latin typeface="Roboto" panose="02000000000000000000" pitchFamily="2" charset="0"/>
              </a:rPr>
              <a:t>(</a:t>
            </a:r>
            <a:r>
              <a:rPr lang="ja-JP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アイ・トリプル・イー</a:t>
            </a:r>
            <a:br>
              <a:rPr lang="en-US" altLang="ja-JP" dirty="0">
                <a:solidFill>
                  <a:srgbClr val="111111"/>
                </a:solidFill>
                <a:latin typeface="Roboto" panose="02000000000000000000" pitchFamily="2" charset="0"/>
              </a:rPr>
            </a:br>
            <a:r>
              <a:rPr lang="en-US" altLang="ja-JP" dirty="0">
                <a:solidFill>
                  <a:srgbClr val="111111"/>
                </a:solidFill>
                <a:latin typeface="Roboto" panose="02000000000000000000" pitchFamily="2" charset="0"/>
              </a:rPr>
              <a:t>	</a:t>
            </a:r>
            <a:r>
              <a:rPr lang="en-US" altLang="ja-JP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Institute of Electrical and Electronics Engineers</a:t>
            </a:r>
            <a:r>
              <a:rPr lang="en-US" altLang="ja-JP" dirty="0">
                <a:solidFill>
                  <a:srgbClr val="111111"/>
                </a:solidFill>
                <a:latin typeface="Roboto" panose="02000000000000000000" pitchFamily="2" charset="0"/>
              </a:rPr>
              <a:t>)</a:t>
            </a:r>
          </a:p>
          <a:p>
            <a:pPr marL="0" indent="0">
              <a:buNone/>
            </a:pPr>
            <a:r>
              <a:rPr lang="ja-JP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アメリカ合衆国に本部を置く</a:t>
            </a:r>
            <a:br>
              <a:rPr lang="en-US" altLang="ja-JP" dirty="0">
                <a:solidFill>
                  <a:srgbClr val="111111"/>
                </a:solidFill>
                <a:latin typeface="Roboto" panose="02000000000000000000" pitchFamily="2" charset="0"/>
              </a:rPr>
            </a:br>
            <a:r>
              <a:rPr lang="ja-JP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電気・情報工学分野の学術研究団体（学会）、技術標準化機関。</a:t>
            </a:r>
            <a:endParaRPr lang="en-US" altLang="ja-JP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5588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51125-F544-4C7E-9A53-049ACA18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8659"/>
            <a:ext cx="10515600" cy="1325563"/>
          </a:xfrm>
        </p:spPr>
        <p:txBody>
          <a:bodyPr/>
          <a:lstStyle/>
          <a:p>
            <a:r>
              <a:rPr lang="ja-JP" altLang="en-US" dirty="0"/>
              <a:t>なぜ</a:t>
            </a:r>
            <a:r>
              <a:rPr lang="en-US" altLang="ja-JP" dirty="0"/>
              <a:t>MID</a:t>
            </a:r>
            <a:r>
              <a:rPr lang="ja-JP" altLang="en-US" dirty="0"/>
              <a:t>、</a:t>
            </a:r>
            <a:r>
              <a:rPr lang="en-US" altLang="ja-JP" dirty="0"/>
              <a:t>MID-X</a:t>
            </a:r>
            <a:r>
              <a:rPr lang="ja-JP" altLang="en-US" dirty="0"/>
              <a:t>に分かれているのか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684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F323450-92E3-0811-435F-F0AC0A99DF80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5995169" y="2945352"/>
            <a:ext cx="891086" cy="4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01638EB3-E4A7-C80A-67EF-AEDC320B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DTE</a:t>
            </a:r>
            <a:r>
              <a:rPr lang="ja-JP" altLang="en-US" dirty="0"/>
              <a:t>、</a:t>
            </a:r>
            <a:r>
              <a:rPr lang="en-US" altLang="ja-JP" dirty="0"/>
              <a:t>DCE</a:t>
            </a:r>
            <a:r>
              <a:rPr lang="ja-JP" altLang="en-US" dirty="0"/>
              <a:t>から考える。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898CF6-E105-2142-25CD-B662E2CB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11721" cy="4351338"/>
          </a:xfrm>
        </p:spPr>
        <p:txBody>
          <a:bodyPr/>
          <a:lstStyle/>
          <a:p>
            <a:r>
              <a:rPr kumimoji="1" lang="ja-JP" altLang="en-US" dirty="0"/>
              <a:t>データ端末装置</a:t>
            </a:r>
            <a:r>
              <a:rPr kumimoji="1" lang="en-US" altLang="ja-JP" dirty="0"/>
              <a:t>(DTE)</a:t>
            </a:r>
            <a:r>
              <a:rPr kumimoji="1" lang="ja-JP" altLang="en-US" dirty="0"/>
              <a:t>とデータ通信装置</a:t>
            </a:r>
            <a:r>
              <a:rPr kumimoji="1" lang="en-US" altLang="ja-JP" dirty="0"/>
              <a:t>(DCE)</a:t>
            </a:r>
            <a:r>
              <a:rPr kumimoji="1" lang="ja-JP" altLang="en-US" dirty="0"/>
              <a:t>という関係が土台</a:t>
            </a:r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推測：</a:t>
            </a:r>
            <a:r>
              <a:rPr lang="ja-JP" alt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規格上、敷設などの利用がシンプルになる様に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kumimoji="1" lang="en-US" altLang="ja-JP" dirty="0"/>
              <a:t>DCE</a:t>
            </a:r>
            <a:r>
              <a:rPr kumimoji="1" lang="ja-JP" altLang="en-US" dirty="0"/>
              <a:t>側のコネクタを</a:t>
            </a:r>
            <a:r>
              <a:rPr kumimoji="1" lang="en-US" altLang="ja-JP" dirty="0"/>
              <a:t>MDI-X</a:t>
            </a:r>
            <a:r>
              <a:rPr kumimoji="1" lang="ja-JP" altLang="en-US" dirty="0"/>
              <a:t>にし、</a:t>
            </a:r>
            <a:br>
              <a:rPr lang="en-US" altLang="ja-JP" dirty="0"/>
            </a:br>
            <a:r>
              <a:rPr lang="ja-JP" altLang="en-US" dirty="0"/>
              <a:t>　　　</a:t>
            </a:r>
            <a:r>
              <a:rPr kumimoji="1" lang="en-US" altLang="ja-JP" dirty="0"/>
              <a:t>DTE</a:t>
            </a:r>
            <a:r>
              <a:rPr kumimoji="1" lang="ja-JP" altLang="en-US" dirty="0"/>
              <a:t>側を</a:t>
            </a:r>
            <a:r>
              <a:rPr kumimoji="1" lang="en-US" altLang="ja-JP" dirty="0"/>
              <a:t>MDI</a:t>
            </a:r>
            <a:r>
              <a:rPr kumimoji="1" lang="ja-JP" altLang="en-US" dirty="0"/>
              <a:t>にすることでストレートを使用する様にした。</a:t>
            </a:r>
            <a:endParaRPr kumimoji="1" lang="en-US" altLang="ja-JP" dirty="0"/>
          </a:p>
          <a:p>
            <a:r>
              <a:rPr kumimoji="1" lang="ja-JP" altLang="en-US" dirty="0"/>
              <a:t>よって上記の図はすべてストレートケーブルで繋げられる。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図 4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4AC5F98D-308C-0655-15FB-B504E36DB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202" y="2642017"/>
            <a:ext cx="799487" cy="607648"/>
          </a:xfrm>
          <a:prstGeom prst="rect">
            <a:avLst/>
          </a:prstGeom>
        </p:spPr>
      </p:pic>
      <p:pic>
        <p:nvPicPr>
          <p:cNvPr id="6" name="図 5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66A4C96E-07D1-D7EE-5795-09B06D143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186" y="2642017"/>
            <a:ext cx="799487" cy="607648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F73BADC-5C29-05AC-D19C-2B0768482BF5}"/>
              </a:ext>
            </a:extLst>
          </p:cNvPr>
          <p:cNvSpPr/>
          <p:nvPr/>
        </p:nvSpPr>
        <p:spPr>
          <a:xfrm>
            <a:off x="3646742" y="2765959"/>
            <a:ext cx="921114" cy="359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DCE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86A8773-7B1E-C891-E1DD-33BC992D7D8D}"/>
              </a:ext>
            </a:extLst>
          </p:cNvPr>
          <p:cNvSpPr/>
          <p:nvPr/>
        </p:nvSpPr>
        <p:spPr>
          <a:xfrm>
            <a:off x="5070893" y="2485401"/>
            <a:ext cx="921114" cy="92111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DTE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F2AF5BE-6AD1-8A22-2232-81B915CDC3E1}"/>
              </a:ext>
            </a:extLst>
          </p:cNvPr>
          <p:cNvSpPr txBox="1"/>
          <p:nvPr/>
        </p:nvSpPr>
        <p:spPr>
          <a:xfrm>
            <a:off x="1988696" y="3249665"/>
            <a:ext cx="771993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DTE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77885AD-439C-9E27-E038-79F86F03E4BF}"/>
              </a:ext>
            </a:extLst>
          </p:cNvPr>
          <p:cNvSpPr txBox="1"/>
          <p:nvPr/>
        </p:nvSpPr>
        <p:spPr>
          <a:xfrm>
            <a:off x="9962782" y="3249665"/>
            <a:ext cx="771993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DTE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23BAFD3-DCA8-F08A-F95F-3DE7C42B438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760689" y="2945841"/>
            <a:ext cx="8860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206354-7E60-53D8-3A7A-0E5A065F9EAC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4567856" y="2945841"/>
            <a:ext cx="503037" cy="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93DE18F-DC9E-6B2E-218E-D5F3FF93A3A1}"/>
              </a:ext>
            </a:extLst>
          </p:cNvPr>
          <p:cNvCxnSpPr>
            <a:cxnSpLocks/>
            <a:stCxn id="22" idx="6"/>
            <a:endCxn id="6" idx="1"/>
          </p:cNvCxnSpPr>
          <p:nvPr/>
        </p:nvCxnSpPr>
        <p:spPr>
          <a:xfrm>
            <a:off x="7807369" y="2945841"/>
            <a:ext cx="21578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7D555860-2D60-E96B-69A9-941CA7704C63}"/>
              </a:ext>
            </a:extLst>
          </p:cNvPr>
          <p:cNvSpPr/>
          <p:nvPr/>
        </p:nvSpPr>
        <p:spPr>
          <a:xfrm>
            <a:off x="6886255" y="2485284"/>
            <a:ext cx="921114" cy="92111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DTE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579AD2A-45D7-BE3A-3F52-2B80EAC7B4E9}"/>
              </a:ext>
            </a:extLst>
          </p:cNvPr>
          <p:cNvSpPr/>
          <p:nvPr/>
        </p:nvSpPr>
        <p:spPr>
          <a:xfrm>
            <a:off x="8424518" y="2765959"/>
            <a:ext cx="921114" cy="359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DCE</a:t>
            </a:r>
            <a:endParaRPr kumimoji="1" lang="ja-JP" altLang="en-US" dirty="0"/>
          </a:p>
        </p:txBody>
      </p:sp>
      <p:sp>
        <p:nvSpPr>
          <p:cNvPr id="25" name="波線 24">
            <a:extLst>
              <a:ext uri="{FF2B5EF4-FFF2-40B4-BE49-F238E27FC236}">
                <a16:creationId xmlns:a16="http://schemas.microsoft.com/office/drawing/2014/main" id="{3F869325-DFE9-0C3E-A4AF-5FEF1F70F842}"/>
              </a:ext>
            </a:extLst>
          </p:cNvPr>
          <p:cNvSpPr/>
          <p:nvPr/>
        </p:nvSpPr>
        <p:spPr>
          <a:xfrm rot="16200000">
            <a:off x="5968499" y="2774707"/>
            <a:ext cx="914400" cy="335553"/>
          </a:xfrm>
          <a:prstGeom prst="wave">
            <a:avLst>
              <a:gd name="adj1" fmla="val 2000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70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BC650A-32B7-9BF0-0B98-278B643B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参考サイト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2A40F7-74A1-EF18-E2EB-EAE028703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30" y="1825625"/>
            <a:ext cx="12013870" cy="49384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kumimoji="1" lang="en-US" altLang="ja-JP" dirty="0"/>
          </a:p>
          <a:p>
            <a:r>
              <a:rPr lang="en-US" altLang="ja-JP" dirty="0">
                <a:hlinkClick r:id="rId3"/>
              </a:rPr>
              <a:t>Ethernet LAN - </a:t>
            </a:r>
            <a:r>
              <a:rPr lang="ja-JP" altLang="en-US" dirty="0">
                <a:hlinkClick r:id="rId3"/>
              </a:rPr>
              <a:t>ストレートケーブルとクロスケーブル</a:t>
            </a:r>
            <a:endParaRPr lang="en-US" altLang="ja-JP" dirty="0"/>
          </a:p>
          <a:p>
            <a:r>
              <a:rPr kumimoji="1" lang="en-US" altLang="ja-JP" dirty="0"/>
              <a:t>https://www.infraexpert.com/study/ethernet3.html</a:t>
            </a:r>
          </a:p>
          <a:p>
            <a:pPr marL="0" indent="0">
              <a:buNone/>
            </a:pPr>
            <a:endParaRPr kumimoji="1" lang="ja-JP" altLang="en-US" dirty="0"/>
          </a:p>
          <a:p>
            <a:r>
              <a:rPr lang="en-US" altLang="ja-JP" dirty="0">
                <a:hlinkClick r:id="rId4"/>
              </a:rPr>
              <a:t>LAN </a:t>
            </a:r>
            <a:r>
              <a:rPr lang="ja-JP" altLang="en-US" dirty="0">
                <a:hlinkClick r:id="rId4"/>
              </a:rPr>
              <a:t>ポートの </a:t>
            </a:r>
            <a:r>
              <a:rPr lang="en-US" altLang="ja-JP" dirty="0">
                <a:hlinkClick r:id="rId4"/>
              </a:rPr>
              <a:t>MDI </a:t>
            </a:r>
            <a:r>
              <a:rPr lang="ja-JP" altLang="en-US" dirty="0">
                <a:hlinkClick r:id="rId4"/>
              </a:rPr>
              <a:t>と </a:t>
            </a:r>
            <a:r>
              <a:rPr lang="en-US" altLang="ja-JP" dirty="0">
                <a:hlinkClick r:id="rId4"/>
              </a:rPr>
              <a:t>MDI-X </a:t>
            </a:r>
            <a:r>
              <a:rPr lang="ja-JP" altLang="en-US" dirty="0">
                <a:hlinkClick r:id="rId4"/>
              </a:rPr>
              <a:t>の違い</a:t>
            </a:r>
            <a:endParaRPr lang="en-US" altLang="ja-JP" dirty="0"/>
          </a:p>
          <a:p>
            <a:r>
              <a:rPr lang="en-US" altLang="ja-JP" dirty="0"/>
              <a:t>https://direct.pc-physics.com/network/mdi-mdix-difference.html</a:t>
            </a:r>
          </a:p>
          <a:p>
            <a:pPr marL="0" indent="0">
              <a:buNone/>
            </a:pPr>
            <a:endParaRPr kumimoji="1" lang="ja-JP" altLang="en-US" dirty="0"/>
          </a:p>
          <a:p>
            <a:r>
              <a:rPr lang="ja-JP" altLang="en-US" dirty="0">
                <a:hlinkClick r:id="rId5"/>
              </a:rPr>
              <a:t>「</a:t>
            </a:r>
            <a:r>
              <a:rPr lang="en-US" altLang="ja-JP" dirty="0">
                <a:hlinkClick r:id="rId5"/>
              </a:rPr>
              <a:t>MDI </a:t>
            </a:r>
            <a:r>
              <a:rPr lang="ja-JP" altLang="en-US" dirty="0">
                <a:hlinkClick r:id="rId5"/>
              </a:rPr>
              <a:t>と </a:t>
            </a:r>
            <a:r>
              <a:rPr lang="en-US" altLang="ja-JP" dirty="0">
                <a:hlinkClick r:id="rId5"/>
              </a:rPr>
              <a:t>MDI-X </a:t>
            </a:r>
            <a:r>
              <a:rPr lang="ja-JP" altLang="en-US" dirty="0">
                <a:hlinkClick r:id="rId5"/>
              </a:rPr>
              <a:t>の歴史（由来）」（</a:t>
            </a:r>
            <a:r>
              <a:rPr lang="en-US" altLang="ja-JP" dirty="0">
                <a:hlinkClick r:id="rId5"/>
              </a:rPr>
              <a:t>1</a:t>
            </a:r>
            <a:r>
              <a:rPr lang="ja-JP" altLang="en-US" dirty="0">
                <a:hlinkClick r:id="rId5"/>
              </a:rPr>
              <a:t>） </a:t>
            </a:r>
            <a:r>
              <a:rPr lang="en-US" altLang="ja-JP" dirty="0">
                <a:hlinkClick r:id="rId5"/>
              </a:rPr>
              <a:t>Master of IP Network </a:t>
            </a:r>
            <a:r>
              <a:rPr lang="ja-JP" altLang="en-US" dirty="0">
                <a:hlinkClick r:id="rId5"/>
              </a:rPr>
              <a:t>－ ＠</a:t>
            </a:r>
            <a:r>
              <a:rPr lang="en-US" altLang="ja-JP" dirty="0">
                <a:hlinkClick r:id="rId5"/>
              </a:rPr>
              <a:t>IT</a:t>
            </a:r>
            <a:endParaRPr lang="en-US" altLang="ja-JP" dirty="0"/>
          </a:p>
          <a:p>
            <a:r>
              <a:rPr lang="en-US" altLang="ja-JP" dirty="0"/>
              <a:t>https://atmarkit.itmedia.co.jp/bbs/phpBB/viewtopic.php?topic=42858&amp;forum=11</a:t>
            </a:r>
          </a:p>
          <a:p>
            <a:endParaRPr kumimoji="1" lang="en-US" altLang="ja-JP" dirty="0"/>
          </a:p>
          <a:p>
            <a:r>
              <a:rPr lang="ja-JP" altLang="en-US" dirty="0"/>
              <a:t>その他用語詳細</a:t>
            </a:r>
            <a:endParaRPr kumimoji="1" lang="ja-JP" altLang="en-US" dirty="0"/>
          </a:p>
          <a:p>
            <a:r>
              <a:rPr lang="en-US" altLang="ja-JP" dirty="0">
                <a:hlinkClick r:id="rId6"/>
              </a:rPr>
              <a:t>IT</a:t>
            </a:r>
            <a:r>
              <a:rPr lang="ja-JP" altLang="en-US" dirty="0">
                <a:hlinkClick r:id="rId6"/>
              </a:rPr>
              <a:t>用語辞典 </a:t>
            </a:r>
            <a:r>
              <a:rPr lang="en-US" altLang="ja-JP" dirty="0">
                <a:hlinkClick r:id="rId6"/>
              </a:rPr>
              <a:t>e-Words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491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1149</Words>
  <Application>Microsoft Office PowerPoint</Application>
  <PresentationFormat>ワイド画面</PresentationFormat>
  <Paragraphs>159</Paragraphs>
  <Slides>10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-apple-system</vt:lpstr>
      <vt:lpstr>メイリオ</vt:lpstr>
      <vt:lpstr>游ゴシック</vt:lpstr>
      <vt:lpstr>游ゴシック Light</vt:lpstr>
      <vt:lpstr>Arial</vt:lpstr>
      <vt:lpstr>Roboto</vt:lpstr>
      <vt:lpstr>Verdana</vt:lpstr>
      <vt:lpstr>Office テーマ</vt:lpstr>
      <vt:lpstr>LANケーブル</vt:lpstr>
      <vt:lpstr>ケーブルの種類</vt:lpstr>
      <vt:lpstr>ケーブルの違い</vt:lpstr>
      <vt:lpstr>使用例</vt:lpstr>
      <vt:lpstr>用語まとめ</vt:lpstr>
      <vt:lpstr>用語詳細２</vt:lpstr>
      <vt:lpstr>なぜMID、MID-Xに分かれているのか</vt:lpstr>
      <vt:lpstr>DTE、DCEから考える。</vt:lpstr>
      <vt:lpstr>参考サイト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輝喜 藤澤</dc:creator>
  <cp:lastModifiedBy>j22345nk</cp:lastModifiedBy>
  <cp:revision>29</cp:revision>
  <dcterms:created xsi:type="dcterms:W3CDTF">2024-10-25T06:47:12Z</dcterms:created>
  <dcterms:modified xsi:type="dcterms:W3CDTF">2024-10-27T04:45:42Z</dcterms:modified>
</cp:coreProperties>
</file>