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400" r:id="rId3"/>
    <p:sldId id="260" r:id="rId4"/>
    <p:sldId id="261" r:id="rId5"/>
    <p:sldId id="405" r:id="rId6"/>
    <p:sldId id="406" r:id="rId7"/>
    <p:sldId id="407" r:id="rId8"/>
    <p:sldId id="408" r:id="rId9"/>
    <p:sldId id="409" r:id="rId10"/>
    <p:sldId id="410" r:id="rId11"/>
    <p:sldId id="401" r:id="rId12"/>
    <p:sldId id="403" r:id="rId13"/>
    <p:sldId id="404" r:id="rId14"/>
    <p:sldId id="411" r:id="rId15"/>
    <p:sldId id="412" r:id="rId16"/>
    <p:sldId id="413" r:id="rId17"/>
    <p:sldId id="414" r:id="rId18"/>
    <p:sldId id="415" r:id="rId19"/>
    <p:sldId id="416" r:id="rId20"/>
    <p:sldId id="402" r:id="rId21"/>
    <p:sldId id="417" r:id="rId22"/>
    <p:sldId id="306" r:id="rId23"/>
  </p:sldIdLst>
  <p:sldSz cx="9144000" cy="6858000" type="screen4x3"/>
  <p:notesSz cx="6858000" cy="9144000"/>
  <p:embeddedFontLst>
    <p:embeddedFont>
      <p:font typeface="HGP創英角ﾎﾟｯﾌﾟ体" panose="040B0A00000000000000" pitchFamily="50" charset="-128"/>
      <p:regular r:id="rId25"/>
    </p:embeddedFont>
    <p:embeddedFont>
      <p:font typeface="Helvetica Neue" panose="020B060402020202020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HGS創英角ﾎﾟｯﾌﾟ体" panose="040B0A00000000000000" pitchFamily="50" charset="-128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0110" autoAdjust="0"/>
  </p:normalViewPr>
  <p:slideViewPr>
    <p:cSldViewPr snapToGrid="0">
      <p:cViewPr varScale="1">
        <p:scale>
          <a:sx n="67" d="100"/>
          <a:sy n="67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8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78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method</a:t>
            </a:r>
            <a:r>
              <a:rPr lang="ja-JP" altLang="en-US" dirty="0" smtClean="0"/>
              <a:t>属性の説明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ＧＥＴでは、送信した情報が、ＵＲＬのおしりにつく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ＰＯＳＴではＵＲＬには付かない</a:t>
            </a:r>
            <a:endParaRPr lang="en-US" altLang="ja-JP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0023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8414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4039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聞いてみる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8415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コンボボックスはこのように、</a:t>
            </a:r>
            <a:r>
              <a:rPr lang="en-US" altLang="ja-JP" dirty="0" smtClean="0"/>
              <a:t>&lt;select&gt;</a:t>
            </a:r>
            <a:r>
              <a:rPr lang="ja-JP" altLang="en-US" dirty="0" smtClean="0"/>
              <a:t>タグの中に選択候補を</a:t>
            </a:r>
            <a:r>
              <a:rPr lang="en-US" altLang="ja-JP" dirty="0" smtClean="0"/>
              <a:t>&lt;option&gt;</a:t>
            </a:r>
            <a:r>
              <a:rPr lang="ja-JP" altLang="en-US" dirty="0" smtClean="0"/>
              <a:t>タグで書いて行きます。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8105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例えば、</a:t>
            </a:r>
            <a:r>
              <a:rPr lang="en-US" altLang="ja-JP" dirty="0" smtClean="0"/>
              <a:t>form</a:t>
            </a:r>
            <a:r>
              <a:rPr lang="ja-JP" altLang="en-US" dirty="0" smtClean="0"/>
              <a:t>タグにある</a:t>
            </a:r>
            <a:r>
              <a:rPr lang="en-US" altLang="ja-JP" dirty="0" smtClean="0"/>
              <a:t>select</a:t>
            </a:r>
            <a:r>
              <a:rPr lang="ja-JP" altLang="en-US" dirty="0" smtClean="0"/>
              <a:t>タグで「北海道」を選択してサブミットしたばあい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select</a:t>
            </a:r>
            <a:r>
              <a:rPr lang="ja-JP" altLang="en-US" dirty="0" smtClean="0"/>
              <a:t>タグの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属性には </a:t>
            </a:r>
            <a:r>
              <a:rPr lang="en-US" altLang="ja-JP" dirty="0" err="1" smtClean="0"/>
              <a:t>tiiki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という名前がついて</a:t>
            </a:r>
            <a:r>
              <a:rPr lang="ja-JP" altLang="en-US" dirty="0" err="1" smtClean="0"/>
              <a:t>い</a:t>
            </a:r>
            <a:r>
              <a:rPr lang="ja-JP" altLang="en-US" dirty="0" smtClean="0"/>
              <a:t>居るので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err="1" smtClean="0"/>
              <a:t>tiiki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とう名前の箱がよういされ、その中に入るのは 選択された</a:t>
            </a:r>
            <a:r>
              <a:rPr lang="en-US" altLang="ja-JP" dirty="0" smtClean="0"/>
              <a:t>option</a:t>
            </a:r>
            <a:r>
              <a:rPr lang="ja-JP" altLang="en-US" dirty="0" smtClean="0"/>
              <a:t>タグ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の</a:t>
            </a:r>
            <a:r>
              <a:rPr lang="en-US" altLang="ja-JP" dirty="0" smtClean="0"/>
              <a:t>value</a:t>
            </a:r>
            <a:r>
              <a:rPr lang="ja-JP" altLang="en-US" dirty="0" smtClean="0"/>
              <a:t>属性である </a:t>
            </a:r>
            <a:r>
              <a:rPr lang="en-US" altLang="ja-JP" dirty="0" smtClean="0"/>
              <a:t>Hokkaido </a:t>
            </a:r>
            <a:r>
              <a:rPr lang="ja-JP" altLang="en-US" dirty="0" smtClean="0"/>
              <a:t>が入ります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5733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0</a:t>
            </a:r>
            <a:r>
              <a:rPr lang="ja-JP" altLang="en-US" dirty="0" smtClean="0"/>
              <a:t>個以上なので、選択しなくても</a:t>
            </a:r>
            <a:r>
              <a:rPr lang="en-US" altLang="ja-JP" dirty="0" smtClean="0"/>
              <a:t>OK</a:t>
            </a:r>
            <a:r>
              <a:rPr lang="ja-JP" altLang="en-US" dirty="0" smtClean="0"/>
              <a:t>だし、複数選択しても</a:t>
            </a:r>
            <a:r>
              <a:rPr lang="en-US" altLang="ja-JP" dirty="0" smtClean="0"/>
              <a:t>OK</a:t>
            </a:r>
            <a:r>
              <a:rPr lang="ja-JP" altLang="en-US" dirty="0" err="1" smtClean="0"/>
              <a:t>です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7564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例えば、チェック１にチェックを入れて、サブミット↓場合は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チェック１を書いている</a:t>
            </a:r>
            <a:r>
              <a:rPr lang="en-US" altLang="ja-JP" dirty="0" smtClean="0"/>
              <a:t>value</a:t>
            </a:r>
            <a:r>
              <a:rPr lang="ja-JP" altLang="en-US" dirty="0" smtClean="0"/>
              <a:t>属性が箱の中に格納されます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071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１つだけなので、複数選択することは出来ません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611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例えば、チェック１にチェックを入れて、サブミット↓場合は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チェック１を書いている</a:t>
            </a:r>
            <a:r>
              <a:rPr lang="en-US" altLang="ja-JP" dirty="0" smtClean="0"/>
              <a:t>value</a:t>
            </a:r>
            <a:r>
              <a:rPr lang="ja-JP" altLang="en-US" dirty="0" smtClean="0"/>
              <a:t>属性が箱の中に格納されます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380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5418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8143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8938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017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594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5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848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919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5900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聞いてみる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8478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method</a:t>
            </a:r>
            <a:r>
              <a:rPr lang="ja-JP" altLang="en-US" dirty="0" smtClean="0"/>
              <a:t>属性の説明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9865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32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3.emf"/><Relationship Id="rId5" Type="http://schemas.openxmlformats.org/officeDocument/2006/relationships/image" Target="../media/image15.png"/><Relationship Id="rId10" Type="http://schemas.openxmlformats.org/officeDocument/2006/relationships/image" Target="../media/image10.emf"/><Relationship Id="rId4" Type="http://schemas.openxmlformats.org/officeDocument/2006/relationships/image" Target="../media/image14.png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emf"/><Relationship Id="rId5" Type="http://schemas.openxmlformats.org/officeDocument/2006/relationships/image" Target="../media/image15.png"/><Relationship Id="rId10" Type="http://schemas.openxmlformats.org/officeDocument/2006/relationships/image" Target="../media/image12.emf"/><Relationship Id="rId4" Type="http://schemas.openxmlformats.org/officeDocument/2006/relationships/image" Target="../media/image14.png"/><Relationship Id="rId9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emf"/><Relationship Id="rId5" Type="http://schemas.openxmlformats.org/officeDocument/2006/relationships/image" Target="../media/image15.png"/><Relationship Id="rId10" Type="http://schemas.openxmlformats.org/officeDocument/2006/relationships/image" Target="../media/image11.emf"/><Relationship Id="rId4" Type="http://schemas.openxmlformats.org/officeDocument/2006/relationships/image" Target="../media/image14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6385"/>
            <a:ext cx="9110777" cy="6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804746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75"/>
              </a:buClr>
            </a:pPr>
            <a:r>
              <a:rPr lang="en-US" altLang="ja-JP" dirty="0">
                <a:solidFill>
                  <a:srgbClr val="000075"/>
                </a:solidFill>
              </a:rPr>
              <a:t>Web</a:t>
            </a:r>
            <a:r>
              <a:rPr lang="ja-JP" altLang="en-US" dirty="0">
                <a:solidFill>
                  <a:srgbClr val="000075"/>
                </a:solidFill>
              </a:rPr>
              <a:t>アプリケーション開発演習</a:t>
            </a:r>
            <a:r>
              <a:rPr lang="en-US" altLang="ja-JP" dirty="0">
                <a:solidFill>
                  <a:srgbClr val="000075"/>
                </a:solidFill>
              </a:rPr>
              <a:t>A</a:t>
            </a:r>
            <a:endParaRPr sz="4400" b="0" i="0" u="none" strike="noStrike" cap="none" dirty="0">
              <a:solidFill>
                <a:srgbClr val="0000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26591" y="5756681"/>
            <a:ext cx="4136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情報システム専攻科</a:t>
            </a:r>
            <a:r>
              <a:rPr lang="en-US" altLang="ja-JP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endParaRPr sz="272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-33223" y="1486914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75"/>
              </a:buClr>
            </a:pPr>
            <a:r>
              <a:rPr lang="ja-JP" altLang="en-US" sz="3200" dirty="0" smtClean="0">
                <a:solidFill>
                  <a:srgbClr val="FF0000"/>
                </a:solidFill>
              </a:rPr>
              <a:t>色々なコンロールについて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ＧＥＴ？ＰＯＳＴ？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657378" y="1836312"/>
            <a:ext cx="8229600" cy="94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どこが違うか わりましたか？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657378" y="2588891"/>
            <a:ext cx="8229600" cy="94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・ＧＥＴの場合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657378" y="4134071"/>
            <a:ext cx="8229600" cy="94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・ＰＯＳＴの場合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300" y="3381491"/>
            <a:ext cx="7303921" cy="70231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300" y="4942776"/>
            <a:ext cx="7425266" cy="1000824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6729413" y="3381491"/>
            <a:ext cx="1937808" cy="576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558966" y="5770514"/>
            <a:ext cx="8229600" cy="94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教科書Ｐ．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137</a:t>
            </a:r>
          </a:p>
        </p:txBody>
      </p:sp>
    </p:spTree>
    <p:extLst>
      <p:ext uri="{BB962C8B-B14F-4D97-AF65-F5344CB8AC3E}">
        <p14:creationId xmlns:p14="http://schemas.microsoft.com/office/powerpoint/2010/main" val="159224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ＧＥＴ？ＰＯＳＴ</a:t>
            </a: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？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コントロールの紹介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367953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コントロール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紹介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657378" y="1473532"/>
            <a:ext cx="8229600" cy="250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前回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、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タグで入力した値を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サーバーに送信（次ページに送る）方法と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サーバーで受け取る方法を学びました。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49" r="13285" b="14358"/>
          <a:stretch/>
        </p:blipFill>
        <p:spPr bwMode="auto">
          <a:xfrm>
            <a:off x="768517" y="3785166"/>
            <a:ext cx="7775408" cy="1161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" name="図 9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78" r="25743" b="14358"/>
          <a:stretch/>
        </p:blipFill>
        <p:spPr bwMode="auto">
          <a:xfrm>
            <a:off x="768517" y="5137803"/>
            <a:ext cx="7775408" cy="1408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167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コントロール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紹介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657378" y="1473532"/>
            <a:ext cx="8229600" cy="250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テキストボックスに入力をしましたが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他にコントロール（入力できる部品）は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たくさんありますね！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680661" y="3529143"/>
            <a:ext cx="8229600" cy="250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コンボボックス（セレクトボックス）</a:t>
            </a:r>
            <a:endParaRPr kumimoji="1" lang="en-US" altLang="ja-JP" sz="2800" dirty="0" smtClean="0">
              <a:solidFill>
                <a:srgbClr val="00206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 smtClean="0">
              <a:solidFill>
                <a:srgbClr val="00206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チェック</a:t>
            </a:r>
            <a:r>
              <a:rPr kumimoji="1" lang="ja-JP" altLang="en-US" sz="2800" dirty="0" smtClean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ボタン</a:t>
            </a:r>
            <a:endParaRPr kumimoji="1" lang="en-US" altLang="ja-JP" sz="2800" dirty="0" smtClean="0">
              <a:solidFill>
                <a:srgbClr val="00206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 smtClean="0">
              <a:solidFill>
                <a:srgbClr val="00206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 smtClean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ラジオボックス</a:t>
            </a:r>
            <a:endParaRPr kumimoji="1" lang="en-US" altLang="ja-JP" sz="2800" dirty="0" smtClean="0">
              <a:solidFill>
                <a:srgbClr val="00206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984" y="2724814"/>
            <a:ext cx="1055766" cy="258292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552" y="5400861"/>
            <a:ext cx="1426909" cy="5111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8552" y="4550969"/>
            <a:ext cx="2657794" cy="4589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74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コントロール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紹介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771678" y="1473532"/>
            <a:ext cx="8229600" cy="812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コンボボックス（セレクトボックス）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1257453" y="2165526"/>
            <a:ext cx="5972022" cy="1469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決められた候補の中から一つ選ばせる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候補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が多いときなどに良く使う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例）都道府県を選択させるとき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455" y="4066109"/>
            <a:ext cx="1055766" cy="2582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タイトル 2"/>
          <p:cNvSpPr txBox="1">
            <a:spLocks/>
          </p:cNvSpPr>
          <p:nvPr/>
        </p:nvSpPr>
        <p:spPr>
          <a:xfrm>
            <a:off x="330564" y="3510066"/>
            <a:ext cx="2722032" cy="558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○タグの書き方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6401" y="4068480"/>
            <a:ext cx="5309448" cy="26940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右矢印 11"/>
          <p:cNvSpPr/>
          <p:nvPr/>
        </p:nvSpPr>
        <p:spPr>
          <a:xfrm>
            <a:off x="6657975" y="4929188"/>
            <a:ext cx="905127" cy="486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61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コントロールの紹介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67891" y="1198370"/>
            <a:ext cx="8046719" cy="48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select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タグの受け渡しのイメージ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06146" y="4137691"/>
            <a:ext cx="1773164" cy="18457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学校・自宅など</a:t>
            </a:r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24" y="4755015"/>
            <a:ext cx="1288780" cy="110987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116" y="2103869"/>
            <a:ext cx="1259867" cy="1174826"/>
          </a:xfrm>
          <a:prstGeom prst="rect">
            <a:avLst/>
          </a:prstGeom>
        </p:spPr>
      </p:pic>
      <p:sp>
        <p:nvSpPr>
          <p:cNvPr id="15" name="雲 14"/>
          <p:cNvSpPr/>
          <p:nvPr/>
        </p:nvSpPr>
        <p:spPr>
          <a:xfrm>
            <a:off x="3764000" y="2596157"/>
            <a:ext cx="3539067" cy="3059165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インターネット</a:t>
            </a:r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2097732" y="3458986"/>
            <a:ext cx="4180811" cy="180545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2151299" y="3678716"/>
            <a:ext cx="4391152" cy="19766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067" y="2503891"/>
            <a:ext cx="1225423" cy="814906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0" y="472818"/>
            <a:ext cx="1358770" cy="968577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2199910" y="2765495"/>
            <a:ext cx="2052589" cy="1541446"/>
            <a:chOff x="2199910" y="2765495"/>
            <a:chExt cx="2052589" cy="1541446"/>
          </a:xfrm>
        </p:grpSpPr>
        <p:pic>
          <p:nvPicPr>
            <p:cNvPr id="1026" name="Picture 2" descr="C:\Users\nishino\AppData\Local\Microsoft\Windows\Temporary Internet Files\Content.IE5\0CIOCUF1\lgi01a201501110200[1].jpg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9910" y="2765495"/>
              <a:ext cx="2052589" cy="154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テキスト ボックス 27"/>
            <p:cNvSpPr txBox="1"/>
            <p:nvPr/>
          </p:nvSpPr>
          <p:spPr>
            <a:xfrm>
              <a:off x="3153498" y="3666239"/>
              <a:ext cx="51809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 err="1" smtClean="0"/>
                <a:t>tiiki</a:t>
              </a:r>
              <a:endParaRPr kumimoji="1" lang="ja-JP" altLang="en-US" sz="1800" dirty="0"/>
            </a:p>
          </p:txBody>
        </p:sp>
      </p:grpSp>
      <p:pic>
        <p:nvPicPr>
          <p:cNvPr id="30" name="図 29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09" r="18291" b="7379"/>
          <a:stretch/>
        </p:blipFill>
        <p:spPr bwMode="auto">
          <a:xfrm>
            <a:off x="7430899" y="3318797"/>
            <a:ext cx="1673944" cy="882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円/楕円 7"/>
          <p:cNvSpPr/>
          <p:nvPr/>
        </p:nvSpPr>
        <p:spPr>
          <a:xfrm>
            <a:off x="2710991" y="2035034"/>
            <a:ext cx="1030425" cy="9377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hokkaido</a:t>
            </a:r>
            <a:endParaRPr kumimoji="1" lang="ja-JP" altLang="en-US" dirty="0"/>
          </a:p>
        </p:txBody>
      </p:sp>
      <p:sp>
        <p:nvSpPr>
          <p:cNvPr id="32" name="角丸四角形吹き出し 31"/>
          <p:cNvSpPr/>
          <p:nvPr/>
        </p:nvSpPr>
        <p:spPr>
          <a:xfrm>
            <a:off x="5982461" y="4644924"/>
            <a:ext cx="2896876" cy="566421"/>
          </a:xfrm>
          <a:prstGeom prst="wedgeRoundRectCallout">
            <a:avLst>
              <a:gd name="adj1" fmla="val 10296"/>
              <a:gd name="adj2" fmla="val -15501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982461" y="4796340"/>
            <a:ext cx="289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/>
              <a:t>request.getParameter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FF0000"/>
                </a:solidFill>
              </a:rPr>
              <a:t>“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tiiki</a:t>
            </a:r>
            <a:r>
              <a:rPr kumimoji="1" lang="en-US" altLang="ja-JP" dirty="0" smtClean="0">
                <a:solidFill>
                  <a:srgbClr val="FF0000"/>
                </a:solidFill>
              </a:rPr>
              <a:t>”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0228" y="2726243"/>
            <a:ext cx="1055766" cy="2582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角丸四角形吹き出し 4"/>
          <p:cNvSpPr/>
          <p:nvPr/>
        </p:nvSpPr>
        <p:spPr>
          <a:xfrm>
            <a:off x="1655546" y="4361714"/>
            <a:ext cx="3902292" cy="2443034"/>
          </a:xfrm>
          <a:prstGeom prst="wedgeRoundRectCallout">
            <a:avLst>
              <a:gd name="adj1" fmla="val -43930"/>
              <a:gd name="adj2" fmla="val -5759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55378" y="4710055"/>
            <a:ext cx="3562714" cy="1807731"/>
          </a:xfrm>
          <a:prstGeom prst="rect">
            <a:avLst/>
          </a:prstGeom>
          <a:ln>
            <a:noFill/>
          </a:ln>
        </p:spPr>
      </p:pic>
      <p:cxnSp>
        <p:nvCxnSpPr>
          <p:cNvPr id="10" name="直線コネクタ 9"/>
          <p:cNvCxnSpPr/>
          <p:nvPr/>
        </p:nvCxnSpPr>
        <p:spPr>
          <a:xfrm flipV="1">
            <a:off x="2312947" y="4900612"/>
            <a:ext cx="1130341" cy="178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640761" y="5037247"/>
            <a:ext cx="1230173" cy="5422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53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96785E-6 L 2.22222E-6 0.0830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51515E-6 L 0.43802 -0.13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92" y="-673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8304 L 0.42518 -0.0427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50" y="-6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32" grpId="0" animBg="1"/>
      <p:bldP spid="33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コントロールの紹介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685953" y="1430078"/>
            <a:ext cx="5586260" cy="812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チェックボックス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1257453" y="2165526"/>
            <a:ext cx="5972022" cy="1469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複数の候補の中から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0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個以上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を選択させたいときに作る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330564" y="3510066"/>
            <a:ext cx="2722032" cy="558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○タグの書き方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53" y="4084905"/>
            <a:ext cx="7436244" cy="7464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1565" y="5702965"/>
            <a:ext cx="4153535" cy="7171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下矢印 3"/>
          <p:cNvSpPr/>
          <p:nvPr/>
        </p:nvSpPr>
        <p:spPr>
          <a:xfrm>
            <a:off x="4173802" y="4831313"/>
            <a:ext cx="757237" cy="871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586163" y="4068480"/>
            <a:ext cx="1700212" cy="648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吹き出し 7"/>
          <p:cNvSpPr/>
          <p:nvPr/>
        </p:nvSpPr>
        <p:spPr>
          <a:xfrm>
            <a:off x="4329113" y="3028950"/>
            <a:ext cx="4672012" cy="914400"/>
          </a:xfrm>
          <a:prstGeom prst="wedgeRectCallout">
            <a:avLst>
              <a:gd name="adj1" fmla="val -32454"/>
              <a:gd name="adj2" fmla="val 62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同じグループのチェック項目については</a:t>
            </a:r>
            <a:endParaRPr kumimoji="1" lang="en-US" altLang="ja-JP" sz="2000" dirty="0" smtClean="0"/>
          </a:p>
          <a:p>
            <a:pPr algn="ctr"/>
            <a:r>
              <a:rPr kumimoji="1" lang="en-US" altLang="ja-JP" sz="2000" dirty="0" smtClean="0"/>
              <a:t>name</a:t>
            </a:r>
            <a:r>
              <a:rPr kumimoji="1" lang="ja-JP" altLang="en-US" sz="2000" dirty="0" smtClean="0"/>
              <a:t>属性は必ず同じにする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5570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コントロールの紹介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67891" y="1198370"/>
            <a:ext cx="8046719" cy="48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checkbox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受け渡しのイメージ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06146" y="4137691"/>
            <a:ext cx="1773164" cy="18457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学校・自宅など</a:t>
            </a:r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24" y="4755015"/>
            <a:ext cx="1288780" cy="110987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116" y="2103869"/>
            <a:ext cx="1259867" cy="1174826"/>
          </a:xfrm>
          <a:prstGeom prst="rect">
            <a:avLst/>
          </a:prstGeom>
        </p:spPr>
      </p:pic>
      <p:sp>
        <p:nvSpPr>
          <p:cNvPr id="15" name="雲 14"/>
          <p:cNvSpPr/>
          <p:nvPr/>
        </p:nvSpPr>
        <p:spPr>
          <a:xfrm>
            <a:off x="3764000" y="2596157"/>
            <a:ext cx="3539067" cy="3059165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インターネット</a:t>
            </a:r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2097732" y="3458986"/>
            <a:ext cx="4180811" cy="180545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2151299" y="3678716"/>
            <a:ext cx="4391152" cy="19766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067" y="2503891"/>
            <a:ext cx="1225423" cy="814906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0" y="472818"/>
            <a:ext cx="1358770" cy="968577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2199910" y="2765495"/>
            <a:ext cx="2052589" cy="1541446"/>
            <a:chOff x="2199910" y="2765495"/>
            <a:chExt cx="2052589" cy="1541446"/>
          </a:xfrm>
        </p:grpSpPr>
        <p:pic>
          <p:nvPicPr>
            <p:cNvPr id="1026" name="Picture 2" descr="C:\Users\nishino\AppData\Local\Microsoft\Windows\Temporary Internet Files\Content.IE5\0CIOCUF1\lgi01a201501110200[1].jpg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9910" y="2765495"/>
              <a:ext cx="2052589" cy="154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テキスト ボックス 27"/>
            <p:cNvSpPr txBox="1"/>
            <p:nvPr/>
          </p:nvSpPr>
          <p:spPr>
            <a:xfrm>
              <a:off x="2887454" y="3653993"/>
              <a:ext cx="9156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 smtClean="0"/>
                <a:t>check1</a:t>
              </a:r>
              <a:endParaRPr kumimoji="1" lang="ja-JP" altLang="en-US" sz="1800" dirty="0"/>
            </a:p>
          </p:txBody>
        </p:sp>
      </p:grpSp>
      <p:pic>
        <p:nvPicPr>
          <p:cNvPr id="30" name="図 29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09" r="18291" b="7379"/>
          <a:stretch/>
        </p:blipFill>
        <p:spPr bwMode="auto">
          <a:xfrm>
            <a:off x="7430899" y="3318797"/>
            <a:ext cx="1673944" cy="882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円/楕円 7"/>
          <p:cNvSpPr/>
          <p:nvPr/>
        </p:nvSpPr>
        <p:spPr>
          <a:xfrm>
            <a:off x="2710991" y="2035034"/>
            <a:ext cx="1030425" cy="9377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2" name="角丸四角形吹き出し 31"/>
          <p:cNvSpPr/>
          <p:nvPr/>
        </p:nvSpPr>
        <p:spPr>
          <a:xfrm>
            <a:off x="5982461" y="4644924"/>
            <a:ext cx="2896876" cy="566421"/>
          </a:xfrm>
          <a:prstGeom prst="wedgeRoundRectCallout">
            <a:avLst>
              <a:gd name="adj1" fmla="val 10296"/>
              <a:gd name="adj2" fmla="val -15501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982461" y="4796340"/>
            <a:ext cx="289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/>
              <a:t>request.getParameter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FF0000"/>
                </a:solidFill>
              </a:rPr>
              <a:t>“check1”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1246900" y="4361714"/>
            <a:ext cx="5085210" cy="902729"/>
          </a:xfrm>
          <a:prstGeom prst="wedgeRoundRectCallout">
            <a:avLst>
              <a:gd name="adj1" fmla="val -43930"/>
              <a:gd name="adj2" fmla="val -5759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927" y="3817321"/>
            <a:ext cx="1725238" cy="2978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4732" y="4610330"/>
            <a:ext cx="4871885" cy="48901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線コネクタ 9"/>
          <p:cNvCxnSpPr/>
          <p:nvPr/>
        </p:nvCxnSpPr>
        <p:spPr>
          <a:xfrm flipV="1">
            <a:off x="4424613" y="4854836"/>
            <a:ext cx="797232" cy="112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3281997" y="4605555"/>
            <a:ext cx="1124194" cy="454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66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96785E-6 L 2.22222E-6 0.0830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51515E-6 L 0.43802 -0.13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92" y="-673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8304 L 0.42518 -0.0427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50" y="-6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32" grpId="0" animBg="1"/>
      <p:bldP spid="33" grpId="0"/>
      <p:bldP spid="5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コントロールの紹介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685953" y="1430078"/>
            <a:ext cx="5586260" cy="812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ラジオ</a:t>
            </a:r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ボタン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1257453" y="2165526"/>
            <a:ext cx="5972022" cy="1469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複数の候補の中から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１つだけ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を選択させたいときに作る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330564" y="3510066"/>
            <a:ext cx="2722032" cy="558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○タグの書き方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下矢印 3"/>
          <p:cNvSpPr/>
          <p:nvPr/>
        </p:nvSpPr>
        <p:spPr>
          <a:xfrm>
            <a:off x="4173802" y="4831313"/>
            <a:ext cx="757237" cy="871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95" y="4144608"/>
            <a:ext cx="7169035" cy="708072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436142" y="4164784"/>
            <a:ext cx="1793082" cy="648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吹き出し 7"/>
          <p:cNvSpPr/>
          <p:nvPr/>
        </p:nvSpPr>
        <p:spPr>
          <a:xfrm>
            <a:off x="4243464" y="3107209"/>
            <a:ext cx="4672012" cy="914400"/>
          </a:xfrm>
          <a:prstGeom prst="wedgeRectCallout">
            <a:avLst>
              <a:gd name="adj1" fmla="val -34595"/>
              <a:gd name="adj2" fmla="val 671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同じグループのチェック項目については</a:t>
            </a:r>
            <a:endParaRPr kumimoji="1" lang="en-US" altLang="ja-JP" sz="2000" dirty="0" smtClean="0"/>
          </a:p>
          <a:p>
            <a:pPr algn="ctr"/>
            <a:r>
              <a:rPr kumimoji="1" lang="en-US" altLang="ja-JP" sz="2000" dirty="0" smtClean="0"/>
              <a:t>name</a:t>
            </a:r>
            <a:r>
              <a:rPr kumimoji="1" lang="ja-JP" altLang="en-US" sz="2000" dirty="0" smtClean="0"/>
              <a:t>属性は必ず同じにする</a:t>
            </a:r>
            <a:endParaRPr kumimoji="1" lang="ja-JP" altLang="en-US" sz="2000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778" y="5726851"/>
            <a:ext cx="2741283" cy="9819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コントロールの紹介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67891" y="1198370"/>
            <a:ext cx="8046719" cy="48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ラジオボタン受け渡しのイメージ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06146" y="4137691"/>
            <a:ext cx="1773164" cy="18457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学校・自宅など</a:t>
            </a:r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24" y="4755015"/>
            <a:ext cx="1288780" cy="110987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116" y="2103869"/>
            <a:ext cx="1259867" cy="1174826"/>
          </a:xfrm>
          <a:prstGeom prst="rect">
            <a:avLst/>
          </a:prstGeom>
        </p:spPr>
      </p:pic>
      <p:sp>
        <p:nvSpPr>
          <p:cNvPr id="15" name="雲 14"/>
          <p:cNvSpPr/>
          <p:nvPr/>
        </p:nvSpPr>
        <p:spPr>
          <a:xfrm>
            <a:off x="3764000" y="2596157"/>
            <a:ext cx="3539067" cy="3059165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インターネット</a:t>
            </a:r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2097732" y="3458986"/>
            <a:ext cx="4180811" cy="180545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2151299" y="3678716"/>
            <a:ext cx="4391152" cy="19766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067" y="2503891"/>
            <a:ext cx="1225423" cy="814906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0" y="472818"/>
            <a:ext cx="1358770" cy="968577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2199910" y="2765495"/>
            <a:ext cx="2052589" cy="1541446"/>
            <a:chOff x="2199910" y="2765495"/>
            <a:chExt cx="2052589" cy="1541446"/>
          </a:xfrm>
        </p:grpSpPr>
        <p:pic>
          <p:nvPicPr>
            <p:cNvPr id="1026" name="Picture 2" descr="C:\Users\nishino\AppData\Local\Microsoft\Windows\Temporary Internet Files\Content.IE5\0CIOCUF1\lgi01a201501110200[1].jpg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9910" y="2765495"/>
              <a:ext cx="2052589" cy="154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テキスト ボックス 27"/>
            <p:cNvSpPr txBox="1"/>
            <p:nvPr/>
          </p:nvSpPr>
          <p:spPr>
            <a:xfrm>
              <a:off x="2887454" y="3653993"/>
              <a:ext cx="82586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 smtClean="0"/>
                <a:t>radio1</a:t>
              </a:r>
              <a:endParaRPr kumimoji="1" lang="ja-JP" altLang="en-US" sz="1800" dirty="0"/>
            </a:p>
          </p:txBody>
        </p:sp>
      </p:grpSp>
      <p:pic>
        <p:nvPicPr>
          <p:cNvPr id="30" name="図 29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09" r="18291" b="7379"/>
          <a:stretch/>
        </p:blipFill>
        <p:spPr bwMode="auto">
          <a:xfrm>
            <a:off x="7430899" y="3318797"/>
            <a:ext cx="1673944" cy="882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円/楕円 7"/>
          <p:cNvSpPr/>
          <p:nvPr/>
        </p:nvSpPr>
        <p:spPr>
          <a:xfrm>
            <a:off x="2710991" y="2035034"/>
            <a:ext cx="1030425" cy="9377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man</a:t>
            </a:r>
            <a:endParaRPr kumimoji="1" lang="ja-JP" altLang="en-US" sz="2000" dirty="0"/>
          </a:p>
        </p:txBody>
      </p:sp>
      <p:sp>
        <p:nvSpPr>
          <p:cNvPr id="32" name="角丸四角形吹き出し 31"/>
          <p:cNvSpPr/>
          <p:nvPr/>
        </p:nvSpPr>
        <p:spPr>
          <a:xfrm>
            <a:off x="5982461" y="4644924"/>
            <a:ext cx="2896876" cy="566421"/>
          </a:xfrm>
          <a:prstGeom prst="wedgeRoundRectCallout">
            <a:avLst>
              <a:gd name="adj1" fmla="val 10296"/>
              <a:gd name="adj2" fmla="val -15501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982461" y="4796340"/>
            <a:ext cx="289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/>
              <a:t>request.getParameter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FF0000"/>
                </a:solidFill>
              </a:rPr>
              <a:t>“radio1”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1246900" y="4361714"/>
            <a:ext cx="5085210" cy="902729"/>
          </a:xfrm>
          <a:prstGeom prst="wedgeRoundRectCallout">
            <a:avLst>
              <a:gd name="adj1" fmla="val -43930"/>
              <a:gd name="adj2" fmla="val -5759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3946" y="3641520"/>
            <a:ext cx="1242835" cy="4452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5184" y="4543580"/>
            <a:ext cx="4897631" cy="483729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 flipV="1">
            <a:off x="4481937" y="4785444"/>
            <a:ext cx="901260" cy="773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3128305" y="4566007"/>
            <a:ext cx="1277886" cy="454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61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96785E-6 L 2.22222E-6 0.0830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51515E-6 L 0.43802 -0.13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92" y="-673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8304 L 0.42518 -0.0427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50" y="-6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32" grpId="0" animBg="1"/>
      <p:bldP spid="33" grpId="0"/>
      <p:bldP spid="5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607" y="397071"/>
            <a:ext cx="1657553" cy="447539"/>
          </a:xfrm>
          <a:prstGeom prst="rect">
            <a:avLst/>
          </a:prstGeom>
        </p:spPr>
      </p:pic>
      <p:sp>
        <p:nvSpPr>
          <p:cNvPr id="15" name="タイトル 2"/>
          <p:cNvSpPr txBox="1">
            <a:spLocks/>
          </p:cNvSpPr>
          <p:nvPr/>
        </p:nvSpPr>
        <p:spPr>
          <a:xfrm>
            <a:off x="299185" y="1836312"/>
            <a:ext cx="8805658" cy="413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・サーバーに情報を送るには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タグの中に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送りたい情報を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input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タグで書けばいい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・サーバー側で情報を取得するときは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</a:t>
            </a:r>
            <a:r>
              <a:rPr kumimoji="1" lang="en-US" altLang="ja-JP" sz="3200" dirty="0" err="1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request.getParamter</a:t>
            </a:r>
            <a:endParaRPr kumimoji="1" lang="en-US" altLang="ja-JP" sz="32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で取得すれば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OK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！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本文"/>
          <p:cNvSpPr txBox="1"/>
          <p:nvPr/>
        </p:nvSpPr>
        <p:spPr>
          <a:xfrm>
            <a:off x="3640712" y="297676"/>
            <a:ext cx="4740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タグについてもっと理解しよう</a:t>
            </a:r>
            <a:endParaRPr lang="ja-JP" altLang="en-US" sz="24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49" y="314949"/>
            <a:ext cx="1431411" cy="5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ＧＥＴ？ＰＯＳＴ</a:t>
            </a: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？</a:t>
            </a:r>
            <a: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コントロールの紹介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341739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演習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71652" y="1631507"/>
            <a:ext cx="8229600" cy="388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代表的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なコントロールを使ってみよう！</a:t>
            </a: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https://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github.com/nishino-naoyuki/2018Web</a:t>
            </a: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のコントロールサンプル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.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pdf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87" y="286871"/>
            <a:ext cx="1237333" cy="9249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97" y="5004683"/>
            <a:ext cx="1806171" cy="14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8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49" y="125942"/>
            <a:ext cx="1611462" cy="10615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607" y="397071"/>
            <a:ext cx="1657553" cy="447539"/>
          </a:xfrm>
          <a:prstGeom prst="rect">
            <a:avLst/>
          </a:prstGeom>
        </p:spPr>
      </p:pic>
      <p:sp>
        <p:nvSpPr>
          <p:cNvPr id="15" name="タイトル 2"/>
          <p:cNvSpPr txBox="1">
            <a:spLocks/>
          </p:cNvSpPr>
          <p:nvPr/>
        </p:nvSpPr>
        <p:spPr>
          <a:xfrm>
            <a:off x="202949" y="2157413"/>
            <a:ext cx="8805658" cy="429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タグの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method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属性は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GET or POST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を指定する。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GET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の場合は、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URL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にパラメータがつくが、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POST</a:t>
            </a: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は付かない。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・テキスト以外の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コントロールの使い方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○コンボボックス 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&lt;select&gt;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タグと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&lt;option&gt;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○チェックボックス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&lt;input type=“checkbox”&gt;</a:t>
            </a: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○ラジオボタン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&lt;input type=“</a:t>
            </a:r>
            <a:r>
              <a:rPr kumimoji="1" lang="en-US" altLang="ja-JP" sz="320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radio”&gt;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タイトル 2"/>
          <p:cNvSpPr>
            <a:spLocks noGrp="1"/>
          </p:cNvSpPr>
          <p:nvPr>
            <p:ph type="title"/>
          </p:nvPr>
        </p:nvSpPr>
        <p:spPr>
          <a:xfrm>
            <a:off x="3940066" y="186864"/>
            <a:ext cx="4160947" cy="1000578"/>
          </a:xfrm>
        </p:spPr>
        <p:txBody>
          <a:bodyPr/>
          <a:lstStyle/>
          <a:p>
            <a:r>
              <a:rPr kumimoji="1" lang="ja-JP" altLang="en-US" sz="1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ＧＥＴとＰＯＳＴを知る</a:t>
            </a:r>
            <a:r>
              <a:rPr kumimoji="1" lang="en-US" altLang="ja-JP" sz="1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sz="1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sz="1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＆</a:t>
            </a:r>
            <a:r>
              <a:rPr kumimoji="1" lang="en-US" altLang="ja-JP" sz="1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sz="1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sz="1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色々なコントロールを使ってみよう！</a:t>
            </a:r>
            <a:endParaRPr kumimoji="1" lang="ja-JP" altLang="en-US" sz="1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86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68166" y="2585585"/>
            <a:ext cx="8828689" cy="2042758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ＧＥＴとＰＯＳＴを知る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＆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色々なコントロールを使ってみよう！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20" y="409066"/>
            <a:ext cx="3810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ＧＥＴ？ＰＯＳＴ？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コントロールの紹介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328210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ＧＥＴ？ＰＯＳＴ？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コントロールの紹介</a:t>
            </a:r>
            <a: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181010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ＧＥＴ？ＰＯＳＴ？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657378" y="1473532"/>
            <a:ext cx="8229600" cy="250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前回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、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タグで入力した値を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サーバーに送信（次ページに送る）方法と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サーバーで受け取る方法を学びました。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49" r="13285" b="14358"/>
          <a:stretch/>
        </p:blipFill>
        <p:spPr bwMode="auto">
          <a:xfrm>
            <a:off x="768517" y="3785166"/>
            <a:ext cx="7775408" cy="1161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" name="図 9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78" r="25743" b="14358"/>
          <a:stretch/>
        </p:blipFill>
        <p:spPr bwMode="auto">
          <a:xfrm>
            <a:off x="768517" y="5137803"/>
            <a:ext cx="7775408" cy="1408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8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ＧＥＴ？ＰＯＳＴ？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657378" y="1473532"/>
            <a:ext cx="8229600" cy="250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タグの中で、まだちゃんと教えていない属性があります・・・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49" r="13285" b="14358"/>
          <a:stretch/>
        </p:blipFill>
        <p:spPr bwMode="auto">
          <a:xfrm>
            <a:off x="437620" y="3785166"/>
            <a:ext cx="8449357" cy="1553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正方形/長方形 1"/>
          <p:cNvSpPr/>
          <p:nvPr/>
        </p:nvSpPr>
        <p:spPr>
          <a:xfrm>
            <a:off x="4186238" y="3785166"/>
            <a:ext cx="1557337" cy="458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1114425" y="5029200"/>
            <a:ext cx="7300913" cy="1271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method=“GET”</a:t>
            </a:r>
            <a:r>
              <a:rPr kumimoji="1" lang="ja-JP" altLang="en-US" sz="3200" dirty="0" err="1" smtClean="0"/>
              <a:t>って</a:t>
            </a:r>
            <a:r>
              <a:rPr kumimoji="1" lang="ja-JP" altLang="en-US" sz="3200" dirty="0" smtClean="0"/>
              <a:t>何ぞや？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0937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ＧＥＴ？ＰＯＳＴ？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657378" y="1473532"/>
            <a:ext cx="8229600" cy="250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method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属性・・・通信方法を指定する。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　　　　　　　</a:t>
            </a:r>
            <a:r>
              <a:rPr kumimoji="1" lang="ja-JP" altLang="en-US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ＧＥＴ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か</a:t>
            </a:r>
            <a:r>
              <a:rPr kumimoji="1" lang="ja-JP" altLang="en-US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ＰＯＳＴ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を指定する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084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ＧＥＴ？ＰＯＳＴ？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768517" y="1613459"/>
            <a:ext cx="8229600" cy="99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何が違うかを前回の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を例に試してみよう！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49" r="13285" b="14358"/>
          <a:stretch/>
        </p:blipFill>
        <p:spPr bwMode="auto">
          <a:xfrm>
            <a:off x="437621" y="4062313"/>
            <a:ext cx="8229600" cy="1466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87" y="286871"/>
            <a:ext cx="1237333" cy="924906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4104648" y="4045530"/>
            <a:ext cx="1557337" cy="458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吹き出し 1"/>
          <p:cNvSpPr/>
          <p:nvPr/>
        </p:nvSpPr>
        <p:spPr>
          <a:xfrm>
            <a:off x="1743076" y="2357438"/>
            <a:ext cx="6924146" cy="1543050"/>
          </a:xfrm>
          <a:prstGeom prst="wedgeRoundRectCallout">
            <a:avLst>
              <a:gd name="adj1" fmla="val -7008"/>
              <a:gd name="adj2" fmla="val 6527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この部分を</a:t>
            </a:r>
            <a:endParaRPr kumimoji="1" lang="en-US" altLang="ja-JP" sz="2400" dirty="0" smtClean="0"/>
          </a:p>
          <a:p>
            <a:pPr algn="ctr"/>
            <a:r>
              <a:rPr kumimoji="1" lang="en-US" altLang="ja-JP" sz="2400" dirty="0" smtClean="0"/>
              <a:t>method=“GET”</a:t>
            </a:r>
          </a:p>
          <a:p>
            <a:pPr algn="ctr"/>
            <a:r>
              <a:rPr kumimoji="1" lang="en-US" altLang="ja-JP" sz="2400" dirty="0" smtClean="0"/>
              <a:t>method=“POST”</a:t>
            </a:r>
          </a:p>
          <a:p>
            <a:pPr algn="ctr"/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パターンで試して、何が違うかを確認しよう！</a:t>
            </a:r>
            <a:endParaRPr kumimoji="1" lang="ja-JP" altLang="en-US" sz="2400" dirty="0"/>
          </a:p>
        </p:txBody>
      </p:sp>
      <p:sp>
        <p:nvSpPr>
          <p:cNvPr id="12" name="タイトル 2"/>
          <p:cNvSpPr txBox="1">
            <a:spLocks/>
          </p:cNvSpPr>
          <p:nvPr/>
        </p:nvSpPr>
        <p:spPr>
          <a:xfrm>
            <a:off x="768516" y="5469587"/>
            <a:ext cx="8229600" cy="99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※page2.jsp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は変更なし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960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</TotalTime>
  <Words>667</Words>
  <Application>Microsoft Office PowerPoint</Application>
  <PresentationFormat>画面に合わせる (4:3)</PresentationFormat>
  <Paragraphs>137</Paragraphs>
  <Slides>22</Slides>
  <Notes>22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9" baseType="lpstr">
      <vt:lpstr>HGP創英角ﾎﾟｯﾌﾟ体</vt:lpstr>
      <vt:lpstr>ＭＳ Ｐゴシック</vt:lpstr>
      <vt:lpstr>Helvetica Neue</vt:lpstr>
      <vt:lpstr>Arial</vt:lpstr>
      <vt:lpstr>Calibri</vt:lpstr>
      <vt:lpstr>HGS創英角ﾎﾟｯﾌﾟ体</vt:lpstr>
      <vt:lpstr>ホワイト</vt:lpstr>
      <vt:lpstr>Webアプリケーション開発演習A</vt:lpstr>
      <vt:lpstr>PowerPoint プレゼンテーション</vt:lpstr>
      <vt:lpstr>ＧＥＴとＰＯＳＴを知る ＆ 色々なコントロールを使ってみよう！</vt:lpstr>
      <vt:lpstr>ＧＥＴ？ＰＯＳＴ？ コントロールの紹介 演習</vt:lpstr>
      <vt:lpstr>ＧＥＴ？ＰＯＳＴ？ コントロールの紹介 演習</vt:lpstr>
      <vt:lpstr>ＧＥＴ？ＰＯＳＴ？</vt:lpstr>
      <vt:lpstr>ＧＥＴ？ＰＯＳＴ？</vt:lpstr>
      <vt:lpstr>ＧＥＴ？ＰＯＳＴ？</vt:lpstr>
      <vt:lpstr>ＧＥＴ？ＰＯＳＴ？</vt:lpstr>
      <vt:lpstr>ＧＥＴ？ＰＯＳＴ？</vt:lpstr>
      <vt:lpstr>ＧＥＴ？ＰＯＳＴ？ コントロールの紹介 演習</vt:lpstr>
      <vt:lpstr>コントロールの紹介</vt:lpstr>
      <vt:lpstr>コントロールの紹介</vt:lpstr>
      <vt:lpstr>コントロールの紹介</vt:lpstr>
      <vt:lpstr>コントロールの紹介</vt:lpstr>
      <vt:lpstr>コントロールの紹介</vt:lpstr>
      <vt:lpstr>コントロールの紹介</vt:lpstr>
      <vt:lpstr>コントロールの紹介</vt:lpstr>
      <vt:lpstr>コントロールの紹介</vt:lpstr>
      <vt:lpstr>ＧＥＴ？ＰＯＳＴ？ コントロールの紹介 演習</vt:lpstr>
      <vt:lpstr>演習</vt:lpstr>
      <vt:lpstr>ＧＥＴとＰＯＳＴを知る ＆ 色々なコントロールを使ってみよう！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Webアプリケーション開発演習A</dc:title>
  <dc:creator>西野　直幸</dc:creator>
  <cp:lastModifiedBy>西野　直幸</cp:lastModifiedBy>
  <cp:revision>510</cp:revision>
  <dcterms:modified xsi:type="dcterms:W3CDTF">2018-05-14T09:45:08Z</dcterms:modified>
</cp:coreProperties>
</file>