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418" r:id="rId3"/>
    <p:sldId id="260" r:id="rId4"/>
    <p:sldId id="261" r:id="rId5"/>
    <p:sldId id="41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0" r:id="rId15"/>
    <p:sldId id="417" r:id="rId16"/>
    <p:sldId id="429" r:id="rId17"/>
    <p:sldId id="430" r:id="rId18"/>
    <p:sldId id="431" r:id="rId19"/>
    <p:sldId id="435" r:id="rId20"/>
    <p:sldId id="436" r:id="rId21"/>
    <p:sldId id="437" r:id="rId22"/>
    <p:sldId id="438" r:id="rId23"/>
    <p:sldId id="439" r:id="rId24"/>
    <p:sldId id="432" r:id="rId25"/>
    <p:sldId id="440" r:id="rId26"/>
    <p:sldId id="441" r:id="rId27"/>
    <p:sldId id="442" r:id="rId28"/>
    <p:sldId id="443" r:id="rId29"/>
    <p:sldId id="445" r:id="rId30"/>
    <p:sldId id="446" r:id="rId31"/>
    <p:sldId id="447" r:id="rId32"/>
    <p:sldId id="433" r:id="rId33"/>
    <p:sldId id="449" r:id="rId34"/>
    <p:sldId id="448" r:id="rId35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GP創英角ﾎﾟｯﾌﾟ体" panose="040B0A00000000000000" pitchFamily="50" charset="-128"/>
      <p:regular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266" autoAdjust="0"/>
  </p:normalViewPr>
  <p:slideViewPr>
    <p:cSldViewPr snapToGrid="0">
      <p:cViewPr varScale="1">
        <p:scale>
          <a:sx n="68" d="100"/>
          <a:sy n="68" d="100"/>
        </p:scale>
        <p:origin x="4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5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ぱっと見どうでしょうか？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わかりやすいですか？？？？　とてもごちゃごちゃして、判りづらいですね・・・・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なぜ、わかりづらいかというと、どこからどこまでが、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でどこからが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からの区別がわかり辛いからです。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つまりこういうことです・・・。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17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DB</a:t>
            </a:r>
            <a:r>
              <a:rPr lang="ja-JP" altLang="en-US" dirty="0" smtClean="0"/>
              <a:t>から値を取得する部分などは、ロジックが複雑で長くなりがちです。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こういった処理は、どうやら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に書くのには適していないようです。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219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正確には　複雑な処理を書く　＝　サーブレット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ではないんですが、今のところ、</a:t>
            </a:r>
            <a:r>
              <a:rPr lang="en-US" altLang="ja-JP" dirty="0" smtClean="0"/>
              <a:t>JSP</a:t>
            </a:r>
            <a:r>
              <a:rPr lang="ja-JP" altLang="en-US" dirty="0" err="1" smtClean="0"/>
              <a:t>には</a:t>
            </a:r>
            <a:r>
              <a:rPr lang="ja-JP" altLang="en-US" smtClean="0"/>
              <a:t>複雑な処理を書いてはダメということを覚えておきましょう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61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82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93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509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スーパークラスを設定するという事は、親クラスを設定するという事ですね！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派生を思い出させる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365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今回で言うと、</a:t>
            </a:r>
            <a:r>
              <a:rPr lang="en-US" altLang="ja-JP" dirty="0" err="1" smtClean="0"/>
              <a:t>HelloServlet</a:t>
            </a:r>
            <a:r>
              <a:rPr lang="ja-JP" altLang="en-US" dirty="0" smtClean="0"/>
              <a:t>が自作のサーブレットとなるわけですが、サーブレットは必ず</a:t>
            </a:r>
            <a:r>
              <a:rPr lang="en-US" altLang="ja-JP" dirty="0" err="1" smtClean="0"/>
              <a:t>HttpServlet</a:t>
            </a:r>
            <a:r>
              <a:rPr lang="ja-JP" altLang="en-US" dirty="0" smtClean="0"/>
              <a:t>クラスから派生させる必要があります！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これは決まりごとですので必ず覚えましょう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090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72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8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354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4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899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hello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hello2</a:t>
            </a:r>
            <a:r>
              <a:rPr lang="ja-JP" altLang="en-US" dirty="0" smtClean="0"/>
              <a:t>に変更すると４０４エラーになります。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これは、</a:t>
            </a:r>
            <a:r>
              <a:rPr lang="en-US" altLang="ja-JP" dirty="0" smtClean="0"/>
              <a:t>hello2</a:t>
            </a:r>
            <a:r>
              <a:rPr lang="ja-JP" altLang="en-US" dirty="0" smtClean="0"/>
              <a:t>とサーブレットを結び付けていない（そういう</a:t>
            </a:r>
            <a:r>
              <a:rPr lang="en-US" altLang="ja-JP" dirty="0" smtClean="0"/>
              <a:t>@Servlet</a:t>
            </a:r>
            <a:r>
              <a:rPr lang="ja-JP" altLang="en-US" dirty="0" smtClean="0"/>
              <a:t>がない）ために見つけられず４０４エラーとなります。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98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err="1" smtClean="0"/>
              <a:t>HelloServlet</a:t>
            </a:r>
            <a:r>
              <a:rPr lang="ja-JP" altLang="en-US" dirty="0" err="1" smtClean="0"/>
              <a:t>には</a:t>
            </a:r>
            <a:r>
              <a:rPr lang="en-US" altLang="ja-JP" dirty="0" err="1" smtClean="0"/>
              <a:t>doGet</a:t>
            </a:r>
            <a:r>
              <a:rPr lang="ja-JP" altLang="en-US" dirty="0" smtClean="0"/>
              <a:t>というメソッドを作りましたが、この</a:t>
            </a:r>
            <a:r>
              <a:rPr lang="en-US" altLang="ja-JP" dirty="0" err="1" smtClean="0"/>
              <a:t>doGet</a:t>
            </a:r>
            <a:r>
              <a:rPr lang="ja-JP" altLang="en-US" dirty="0" smtClean="0"/>
              <a:t>メソッド何者でしょうか・・・？？？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612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Web</a:t>
            </a:r>
            <a:r>
              <a:rPr lang="ja-JP" altLang="en-US" dirty="0" smtClean="0"/>
              <a:t>の仕組みをもう一度確認すると、</a:t>
            </a:r>
            <a:r>
              <a:rPr lang="en-US" altLang="ja-JP" dirty="0" smtClean="0"/>
              <a:t>localhost</a:t>
            </a:r>
            <a:r>
              <a:rPr lang="ja-JP" altLang="en-US" dirty="0" smtClean="0"/>
              <a:t>なので、自分の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の富むキャットに、リクエストが飛びますが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受けたトムキャットは、</a:t>
            </a:r>
            <a:r>
              <a:rPr lang="en-US" altLang="ja-JP" dirty="0" smtClean="0"/>
              <a:t>@Servlet</a:t>
            </a:r>
            <a:r>
              <a:rPr lang="ja-JP" altLang="en-US" dirty="0" smtClean="0"/>
              <a:t>から </a:t>
            </a:r>
            <a:r>
              <a:rPr lang="en-US" altLang="ja-JP" dirty="0" smtClean="0"/>
              <a:t>hello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がきたら</a:t>
            </a:r>
            <a:r>
              <a:rPr lang="en-US" altLang="ja-JP" dirty="0" err="1" smtClean="0"/>
              <a:t>HelloServlet</a:t>
            </a:r>
            <a:r>
              <a:rPr lang="ja-JP" altLang="en-US" dirty="0" smtClean="0"/>
              <a:t>を実行するのはわかりますが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どのメソッドを実行すればよいかわかりません・・・・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101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14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GET</a:t>
            </a:r>
            <a:r>
              <a:rPr lang="ja-JP" altLang="en-US" dirty="0" smtClean="0"/>
              <a:t>つ信の場合は</a:t>
            </a:r>
            <a:r>
              <a:rPr lang="en-US" altLang="ja-JP" dirty="0" err="1" smtClean="0"/>
              <a:t>doGet</a:t>
            </a:r>
            <a:r>
              <a:rPr lang="ja-JP" altLang="en-US" dirty="0" smtClean="0"/>
              <a:t>を呼び出す決まりなのです。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706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817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85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71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757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ちなみに・・・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何人かに聞いてみる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5896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次の時間は確認テストです</a:t>
            </a:r>
            <a:r>
              <a:rPr lang="ja-JP" altLang="en-US" dirty="0" err="1" smtClean="0"/>
              <a:t>っ</a:t>
            </a:r>
            <a:r>
              <a:rPr lang="ja-JP" altLang="en-US" smtClean="0"/>
              <a:t>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927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35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5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803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95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前回は、画面遷移の方法の一つとして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タグを教えましたが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タグは「データの送信」が主な目的なんです！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6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56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こう思った人は居ませんか？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結構鋭いです。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47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サーブレット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44046" y="2284294"/>
            <a:ext cx="8816750" cy="350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理由を理解する為に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まだ、教えていませんが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に接続して値を取得する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があったとします。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ソース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を見てみましょう！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0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549" y="268827"/>
            <a:ext cx="4402989" cy="6362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15" y="4443413"/>
            <a:ext cx="1948109" cy="20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44046" y="1581240"/>
            <a:ext cx="8816750" cy="218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複雑な処理を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に書くと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見にくくなる！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-1" y="3552915"/>
            <a:ext cx="9104843" cy="218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じゃあ、複雑な処理は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どこ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に書くの？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59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44046" y="1436956"/>
            <a:ext cx="8816750" cy="119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サーブレットでしょ！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69" y="2385447"/>
            <a:ext cx="2531904" cy="2916753"/>
          </a:xfrm>
          <a:prstGeom prst="rect">
            <a:avLst/>
          </a:prstGeom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0" y="5302200"/>
            <a:ext cx="9144000" cy="119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正確には、「サーブレット＝複雑な処理をかくところ」ではないのですが</a:t>
            </a:r>
            <a:endParaRPr kumimoji="1" lang="en-US" altLang="ja-JP" sz="1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1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今</a:t>
            </a:r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のところは、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1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には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複雑な処理を書かないほうが良い</a:t>
            </a:r>
            <a:endParaRPr kumimoji="1" lang="en-US" altLang="ja-JP" sz="1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1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と覚えておきましょう。</a:t>
            </a:r>
            <a:endParaRPr kumimoji="1" lang="en-US" altLang="ja-JP" sz="1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1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8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では、早速サーブレットを使った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書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いてみましょう！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・サーブレットサンプル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214312" y="2169994"/>
            <a:ext cx="8715375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新しいことが何個が出てきました！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859848"/>
            <a:ext cx="1085850" cy="10858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04" y="5622504"/>
            <a:ext cx="1085850" cy="10858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94" y="4876234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80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つ目・・・・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235" y="1898639"/>
            <a:ext cx="5694028" cy="474502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143000" y="3371850"/>
            <a:ext cx="7524221" cy="157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HelloServlet</a:t>
            </a:r>
            <a:r>
              <a:rPr kumimoji="1" lang="ja-JP" altLang="en-US" sz="2800" dirty="0" smtClean="0"/>
              <a:t>を作成する時に、</a:t>
            </a:r>
            <a:r>
              <a:rPr kumimoji="1" lang="en-US" altLang="ja-JP" sz="2800" dirty="0" err="1" smtClean="0"/>
              <a:t>HttpServlet</a:t>
            </a:r>
            <a:r>
              <a:rPr kumimoji="1" lang="ja-JP" altLang="en-US" sz="2800" dirty="0" smtClean="0"/>
              <a:t>クラスをスーパークラスにしました！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213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417041" y="1546752"/>
            <a:ext cx="22707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HttpServlet</a:t>
            </a:r>
            <a:endParaRPr kumimoji="1" lang="en-US" altLang="ja-JP" sz="2400" dirty="0" smtClean="0"/>
          </a:p>
          <a:p>
            <a:pPr algn="ctr"/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7041" y="3979829"/>
            <a:ext cx="22707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自分で作る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サーブレット</a:t>
            </a:r>
            <a:endParaRPr kumimoji="1" lang="en-US" altLang="ja-JP" sz="2400" dirty="0" smtClean="0"/>
          </a:p>
          <a:p>
            <a:pPr algn="ctr"/>
            <a:endParaRPr kumimoji="1" lang="ja-JP" altLang="en-US" sz="2400" dirty="0"/>
          </a:p>
        </p:txBody>
      </p:sp>
      <p:cxnSp>
        <p:nvCxnSpPr>
          <p:cNvPr id="9" name="直線矢印コネクタ 8"/>
          <p:cNvCxnSpPr>
            <a:stCxn id="8" idx="0"/>
            <a:endCxn id="11" idx="3"/>
          </p:cNvCxnSpPr>
          <p:nvPr/>
        </p:nvCxnSpPr>
        <p:spPr>
          <a:xfrm flipV="1">
            <a:off x="4552421" y="3167275"/>
            <a:ext cx="0" cy="81255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/>
          <p:cNvSpPr/>
          <p:nvPr/>
        </p:nvSpPr>
        <p:spPr>
          <a:xfrm>
            <a:off x="4278101" y="2774916"/>
            <a:ext cx="548640" cy="3923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477328" cy="1053089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2087880" y="5242560"/>
            <a:ext cx="5105400" cy="12115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サーブレットは</a:t>
            </a:r>
            <a:r>
              <a:rPr kumimoji="1" lang="ja-JP" altLang="en-US" sz="2400" b="1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必ず</a:t>
            </a:r>
            <a:r>
              <a:rPr kumimoji="1" lang="en-US" altLang="ja-JP" sz="24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HttpServlet</a:t>
            </a:r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から派生させなければならない！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13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80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つ目・・・・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t="35731"/>
          <a:stretch/>
        </p:blipFill>
        <p:spPr>
          <a:xfrm>
            <a:off x="565516" y="2023436"/>
            <a:ext cx="7973809" cy="44306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082040" y="2700445"/>
            <a:ext cx="1905000" cy="30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790309" y="4165646"/>
            <a:ext cx="7524221" cy="157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@</a:t>
            </a:r>
            <a:r>
              <a:rPr kumimoji="1" lang="en-US" altLang="ja-JP" sz="2800" dirty="0" err="1" smtClean="0"/>
              <a:t>WebServlet</a:t>
            </a:r>
            <a:r>
              <a:rPr kumimoji="1" lang="en-US" altLang="ja-JP" sz="2800" dirty="0" smtClean="0"/>
              <a:t>(“/hello”)</a:t>
            </a:r>
          </a:p>
          <a:p>
            <a:pPr algn="ctr"/>
            <a:r>
              <a:rPr kumimoji="1" lang="ja-JP" altLang="en-US" sz="2800" dirty="0" err="1" smtClean="0"/>
              <a:t>って</a:t>
            </a:r>
            <a:r>
              <a:rPr kumimoji="1" lang="ja-JP" altLang="en-US" sz="2800" dirty="0" smtClean="0"/>
              <a:t>なに？？？？？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09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7" y="397071"/>
            <a:ext cx="1657553" cy="447539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202949" y="1557338"/>
            <a:ext cx="8805658" cy="489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基本的な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を学びました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・タグの基本的な使い方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を学びました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 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の部分は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のコードとして扱われ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サーバー側で実行される。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○実際にサーバーにファイルをアップロードした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WinSCP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FileZila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をつかってサーバーにファイル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をアップロードしまして、ブラウザから見ました</a:t>
            </a:r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>
            <a:spLocks noGrp="1"/>
          </p:cNvSpPr>
          <p:nvPr>
            <p:ph type="title"/>
          </p:nvPr>
        </p:nvSpPr>
        <p:spPr>
          <a:xfrm>
            <a:off x="3940066" y="186864"/>
            <a:ext cx="4160947" cy="1000578"/>
          </a:xfrm>
        </p:spPr>
        <p:txBody>
          <a:bodyPr/>
          <a:lstStyle/>
          <a:p>
            <a:r>
              <a:rPr kumimoji="1" lang="ja-JP" altLang="en-US" sz="2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ここまでのまとめ</a:t>
            </a:r>
            <a:endParaRPr kumimoji="1" lang="ja-JP" altLang="en-US" sz="2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82880" y="1737360"/>
            <a:ext cx="861059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＠が付いているこれは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アノテーション</a:t>
            </a:r>
            <a:endParaRPr kumimoji="1" lang="en-US" altLang="ja-JP" sz="32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と言います。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アノ</a:t>
            </a:r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テーション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にはいろいろな種類があるのですが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@Servlet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アノテーションは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を結びつける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アノテーションです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P.89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2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82880" y="1737360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実行した時の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を再確認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1" y="2756532"/>
            <a:ext cx="8229600" cy="2846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453640" y="3474509"/>
            <a:ext cx="5318760" cy="516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4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47121" y="1821072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http://localhost:8080/servletsample/hello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247121" y="1826891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</a:t>
            </a:r>
            <a:r>
              <a:rPr kumimoji="1" lang="en-US" altLang="ja-JP" sz="32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localhost:8080</a:t>
            </a:r>
            <a:r>
              <a:rPr kumimoji="1" lang="en-US" altLang="ja-JP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  <a:r>
              <a:rPr kumimoji="1" lang="en-US" altLang="ja-JP" sz="32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servletsample</a:t>
            </a:r>
            <a:r>
              <a:rPr kumimoji="1" lang="en-US" altLang="ja-JP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  <a:r>
              <a:rPr kumimoji="1" lang="en-US" altLang="ja-JP" sz="3200" dirty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</a:t>
            </a:r>
            <a:endParaRPr kumimoji="1" lang="en-US" altLang="ja-JP" sz="3200" dirty="0" smtClean="0">
              <a:solidFill>
                <a:srgbClr val="FFC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247121" y="3175631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localhost:8080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・・・サーバー名（この場合「自分の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」）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28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servletsample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en-US" altLang="ja-JP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アプリ名（プロジェクト名と一致）</a:t>
            </a:r>
            <a:endParaRPr kumimoji="1" lang="en-US" altLang="ja-JP" sz="28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en-US" altLang="ja-JP" sz="2800" dirty="0" smtClean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</a:t>
            </a:r>
            <a:r>
              <a:rPr kumimoji="1" lang="ja-JP" altLang="en-US" sz="2800" dirty="0" smtClean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</a:t>
            </a:r>
            <a:r>
              <a:rPr kumimoji="1" lang="ja-JP" altLang="en-US" sz="2800" dirty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実行</a:t>
            </a:r>
            <a:r>
              <a:rPr kumimoji="1" lang="ja-JP" altLang="en-US" sz="2800" dirty="0" smtClean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するサーブレット（</a:t>
            </a:r>
            <a:r>
              <a:rPr kumimoji="1" lang="en-US" altLang="ja-JP" sz="2800" dirty="0" smtClean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@Servlet</a:t>
            </a:r>
            <a:r>
              <a:rPr kumimoji="1" lang="ja-JP" altLang="en-US" sz="2800" dirty="0" smtClean="0">
                <a:solidFill>
                  <a:srgbClr val="FFC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で指定）</a:t>
            </a:r>
            <a:endParaRPr kumimoji="1" lang="en-US" altLang="ja-JP" sz="2800" dirty="0" smtClean="0">
              <a:solidFill>
                <a:srgbClr val="FFC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247120" y="4659625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アプリ名の後に来る文字列が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</a:t>
            </a:r>
            <a:r>
              <a:rPr kumimoji="1" lang="en-US" altLang="ja-JP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Servelt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の対象となる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477328" cy="10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47121" y="1219092"/>
            <a:ext cx="8610599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ちなみに・・・・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hello2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に変更すると・・・</a:t>
            </a:r>
            <a:endParaRPr kumimoji="1" lang="en-US" altLang="ja-JP" sz="32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21" y="2453532"/>
            <a:ext cx="8142500" cy="3815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角丸四角形 3"/>
          <p:cNvSpPr/>
          <p:nvPr/>
        </p:nvSpPr>
        <p:spPr>
          <a:xfrm>
            <a:off x="247121" y="4602480"/>
            <a:ext cx="8610599" cy="150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hello2</a:t>
            </a:r>
            <a:r>
              <a:rPr kumimoji="1" lang="ja-JP" altLang="en-US" sz="2400" dirty="0" smtClean="0"/>
              <a:t>に対応するサーブレットが無い（</a:t>
            </a:r>
            <a:r>
              <a:rPr kumimoji="1" lang="en-US" altLang="ja-JP" sz="2400" dirty="0" smtClean="0"/>
              <a:t>@Servlet</a:t>
            </a:r>
            <a:r>
              <a:rPr kumimoji="1" lang="ja-JP" altLang="en-US" sz="2400" dirty="0" smtClean="0"/>
              <a:t>の設定が無い）ために</a:t>
            </a:r>
            <a:r>
              <a:rPr kumimoji="1" lang="en-US" altLang="ja-JP" sz="2400" dirty="0" smtClean="0"/>
              <a:t>404</a:t>
            </a:r>
            <a:r>
              <a:rPr kumimoji="1" lang="ja-JP" altLang="en-US" sz="2400" dirty="0" smtClean="0"/>
              <a:t>エラー（そんなページありませんエラー）になります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2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083733"/>
            <a:ext cx="8229600" cy="80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３つ目・・・・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t="35731"/>
          <a:stretch/>
        </p:blipFill>
        <p:spPr>
          <a:xfrm>
            <a:off x="565516" y="2023436"/>
            <a:ext cx="7973809" cy="44306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角丸四角形 5"/>
          <p:cNvSpPr/>
          <p:nvPr/>
        </p:nvSpPr>
        <p:spPr>
          <a:xfrm>
            <a:off x="790309" y="4165646"/>
            <a:ext cx="7524221" cy="1571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/>
              <a:t>doGet</a:t>
            </a:r>
            <a:r>
              <a:rPr kumimoji="1" lang="ja-JP" altLang="en-US" sz="2800" dirty="0" smtClean="0"/>
              <a:t>メソッドって何や</a:t>
            </a:r>
            <a:r>
              <a:rPr kumimoji="1" lang="ja-JP" altLang="en-US" sz="2800" dirty="0" err="1" smtClean="0"/>
              <a:t>ねん</a:t>
            </a:r>
            <a:r>
              <a:rPr kumimoji="1" lang="ja-JP" altLang="en-US" sz="2800" dirty="0" smtClean="0"/>
              <a:t>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2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" y="3797657"/>
            <a:ext cx="3084686" cy="2656478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1570438" y="6068424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自分の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392824" y="1962084"/>
            <a:ext cx="3196414" cy="1159415"/>
          </a:xfrm>
          <a:prstGeom prst="wedgeRoundRectCallout">
            <a:avLst>
              <a:gd name="adj1" fmla="val 54905"/>
              <a:gd name="adj2" fmla="val 1083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en-US" altLang="ja-JP" sz="4000" dirty="0" smtClean="0"/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http://localhost:8080/servletsample/hello</a:t>
            </a:r>
            <a:endParaRPr kumimoji="1" lang="en-US" altLang="ja-JP" sz="1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18" y="5362242"/>
            <a:ext cx="1225423" cy="814906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757876" y="3143411"/>
            <a:ext cx="3692231" cy="2539303"/>
          </a:xfrm>
          <a:custGeom>
            <a:avLst/>
            <a:gdLst>
              <a:gd name="connsiteX0" fmla="*/ 0 w 3692231"/>
              <a:gd name="connsiteY0" fmla="*/ 1472503 h 2539303"/>
              <a:gd name="connsiteX1" fmla="*/ 3688080 w 3692231"/>
              <a:gd name="connsiteY1" fmla="*/ 24703 h 2539303"/>
              <a:gd name="connsiteX2" fmla="*/ 579120 w 3692231"/>
              <a:gd name="connsiteY2" fmla="*/ 2539303 h 25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2231" h="2539303">
                <a:moveTo>
                  <a:pt x="0" y="1472503"/>
                </a:moveTo>
                <a:cubicBezTo>
                  <a:pt x="1795780" y="659703"/>
                  <a:pt x="3591560" y="-153097"/>
                  <a:pt x="3688080" y="24703"/>
                </a:cubicBezTo>
                <a:cubicBezTo>
                  <a:pt x="3784600" y="202503"/>
                  <a:pt x="2181860" y="1370903"/>
                  <a:pt x="579120" y="2539303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277823" y="4944490"/>
            <a:ext cx="4277785" cy="1299214"/>
          </a:xfrm>
          <a:prstGeom prst="wedgeRoundRectCallout">
            <a:avLst>
              <a:gd name="adj1" fmla="val -72491"/>
              <a:gd name="adj2" fmla="val 108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オーケー！</a:t>
            </a:r>
            <a:r>
              <a:rPr kumimoji="1" lang="en-US" altLang="ja-JP" sz="2400" dirty="0" smtClean="0"/>
              <a:t>hello</a:t>
            </a:r>
            <a:r>
              <a:rPr kumimoji="1" lang="ja-JP" altLang="en-US" sz="2400" dirty="0" smtClean="0"/>
              <a:t>できたから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HelloServlet</a:t>
            </a:r>
            <a:r>
              <a:rPr kumimoji="1" lang="ja-JP" altLang="en-US" sz="2400" dirty="0" smtClean="0"/>
              <a:t>を実行するね！</a:t>
            </a:r>
            <a:endParaRPr kumimoji="1" lang="ja-JP" altLang="en-US" sz="2400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4277823" y="4944490"/>
            <a:ext cx="4277785" cy="1299214"/>
          </a:xfrm>
          <a:prstGeom prst="wedgeRoundRectCallout">
            <a:avLst>
              <a:gd name="adj1" fmla="val -72491"/>
              <a:gd name="adj2" fmla="val 108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あ、あれ？</a:t>
            </a:r>
            <a:r>
              <a:rPr kumimoji="1" lang="en-US" altLang="ja-JP" sz="2400" dirty="0" err="1" smtClean="0"/>
              <a:t>HelloServlet</a:t>
            </a:r>
            <a:r>
              <a:rPr kumimoji="1" lang="ja-JP" altLang="en-US" sz="2400" dirty="0" smtClean="0"/>
              <a:t>の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どのメソッドを実行すっと？？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75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3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083732"/>
            <a:ext cx="8229600" cy="450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実はリクエストには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種類あって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種類があります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7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5" y="3797657"/>
            <a:ext cx="3084686" cy="2656478"/>
          </a:xfrm>
          <a:prstGeom prst="rect">
            <a:avLst/>
          </a:prstGeom>
        </p:spPr>
      </p:pic>
      <p:sp>
        <p:nvSpPr>
          <p:cNvPr id="15" name="タイトル 2"/>
          <p:cNvSpPr txBox="1">
            <a:spLocks/>
          </p:cNvSpPr>
          <p:nvPr/>
        </p:nvSpPr>
        <p:spPr>
          <a:xfrm>
            <a:off x="1570438" y="6068424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自分の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</a:t>
            </a:r>
            <a:r>
              <a:rPr kumimoji="1" lang="en-US" altLang="ja-JP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1392824" y="1962084"/>
            <a:ext cx="3196414" cy="1159415"/>
          </a:xfrm>
          <a:prstGeom prst="wedgeRoundRectCallout">
            <a:avLst>
              <a:gd name="adj1" fmla="val 54905"/>
              <a:gd name="adj2" fmla="val 10834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en-US" altLang="ja-JP" sz="4000" dirty="0" smtClean="0"/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http://localhost:8080/servletsample/hello</a:t>
            </a:r>
            <a:endParaRPr kumimoji="1" lang="en-US" altLang="ja-JP" sz="1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18" y="5362242"/>
            <a:ext cx="1225423" cy="814906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757876" y="3143411"/>
            <a:ext cx="3692231" cy="2539303"/>
          </a:xfrm>
          <a:custGeom>
            <a:avLst/>
            <a:gdLst>
              <a:gd name="connsiteX0" fmla="*/ 0 w 3692231"/>
              <a:gd name="connsiteY0" fmla="*/ 1472503 h 2539303"/>
              <a:gd name="connsiteX1" fmla="*/ 3688080 w 3692231"/>
              <a:gd name="connsiteY1" fmla="*/ 24703 h 2539303"/>
              <a:gd name="connsiteX2" fmla="*/ 579120 w 3692231"/>
              <a:gd name="connsiteY2" fmla="*/ 2539303 h 253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2231" h="2539303">
                <a:moveTo>
                  <a:pt x="0" y="1472503"/>
                </a:moveTo>
                <a:cubicBezTo>
                  <a:pt x="1795780" y="659703"/>
                  <a:pt x="3591560" y="-153097"/>
                  <a:pt x="3688080" y="24703"/>
                </a:cubicBezTo>
                <a:cubicBezTo>
                  <a:pt x="3784600" y="202503"/>
                  <a:pt x="2181860" y="1370903"/>
                  <a:pt x="579120" y="2539303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277823" y="4944490"/>
            <a:ext cx="4277785" cy="1299214"/>
          </a:xfrm>
          <a:prstGeom prst="wedgeRoundRectCallout">
            <a:avLst>
              <a:gd name="adj1" fmla="val -72491"/>
              <a:gd name="adj2" fmla="val 108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オーケー！</a:t>
            </a:r>
            <a:r>
              <a:rPr kumimoji="1" lang="en-US" altLang="ja-JP" sz="2400" dirty="0" smtClean="0"/>
              <a:t>hello</a:t>
            </a:r>
            <a:r>
              <a:rPr kumimoji="1" lang="ja-JP" altLang="en-US" sz="2400" dirty="0" smtClean="0"/>
              <a:t>できたから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HelloServlet</a:t>
            </a:r>
            <a:r>
              <a:rPr kumimoji="1" lang="ja-JP" altLang="en-US" sz="2400" dirty="0" smtClean="0"/>
              <a:t>を実行するね！</a:t>
            </a:r>
            <a:endParaRPr kumimoji="1" lang="ja-JP" altLang="en-US" sz="2400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4277823" y="4944490"/>
            <a:ext cx="4277785" cy="1299214"/>
          </a:xfrm>
          <a:prstGeom prst="wedgeRoundRectCallout">
            <a:avLst>
              <a:gd name="adj1" fmla="val -72491"/>
              <a:gd name="adj2" fmla="val 108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あ、あれ？</a:t>
            </a:r>
            <a:r>
              <a:rPr kumimoji="1" lang="en-US" altLang="ja-JP" sz="2400" dirty="0" err="1" smtClean="0"/>
              <a:t>HelloServlet</a:t>
            </a:r>
            <a:r>
              <a:rPr kumimoji="1" lang="ja-JP" altLang="en-US" sz="2400" dirty="0" smtClean="0"/>
              <a:t>の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どのメソッドを実行すっと？？</a:t>
            </a:r>
            <a:endParaRPr kumimoji="1" lang="ja-JP" altLang="en-US" sz="24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248833" y="1727207"/>
            <a:ext cx="3196414" cy="1159415"/>
          </a:xfrm>
          <a:prstGeom prst="wedgeRoundRectCallout">
            <a:avLst>
              <a:gd name="adj1" fmla="val -23874"/>
              <a:gd name="adj2" fmla="val 755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GET</a:t>
            </a:r>
            <a:r>
              <a:rPr kumimoji="1" lang="ja-JP" altLang="en-US" sz="4000" dirty="0" smtClean="0"/>
              <a:t>通信</a:t>
            </a:r>
            <a:endParaRPr kumimoji="1" lang="en-US" altLang="ja-JP" sz="10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4236289" y="4944490"/>
            <a:ext cx="4277785" cy="1299214"/>
          </a:xfrm>
          <a:prstGeom prst="wedgeRoundRectCallout">
            <a:avLst>
              <a:gd name="adj1" fmla="val -72491"/>
              <a:gd name="adj2" fmla="val 108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あ、</a:t>
            </a:r>
            <a:r>
              <a:rPr kumimoji="1" lang="en-US" altLang="ja-JP" sz="2400" dirty="0" smtClean="0"/>
              <a:t>GET</a:t>
            </a:r>
            <a:r>
              <a:rPr kumimoji="1" lang="ja-JP" altLang="en-US" sz="2400" dirty="0" smtClean="0"/>
              <a:t>通信だから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err="1" smtClean="0"/>
              <a:t>doGet</a:t>
            </a:r>
            <a:r>
              <a:rPr kumimoji="1" lang="ja-JP" altLang="en-US" sz="2400" dirty="0" smtClean="0"/>
              <a:t>メソッドを呼び出して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dirty="0" smtClean="0"/>
              <a:t>OK</a:t>
            </a:r>
            <a:r>
              <a:rPr kumimoji="1" lang="ja-JP" altLang="en-US" sz="2400" dirty="0" smtClean="0"/>
              <a:t>かー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87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3" grpId="0" animBg="1"/>
      <p:bldP spid="26" grpId="0" animBg="1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716778"/>
            <a:ext cx="8229600" cy="450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じゃあ、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通信の時は？？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→</a:t>
            </a:r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と同じ引数を持つ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メソッドが存在し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が呼ばれる！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0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716778"/>
            <a:ext cx="8229600" cy="27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じゃあ、どんなときに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通信で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どんなときに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通信なの？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20" y="3887369"/>
            <a:ext cx="1901723" cy="2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68166" y="2585585"/>
            <a:ext cx="8828689" cy="2042758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サーブレットを理解する！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269573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ざっくり言うと・・・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311012" y="2155318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11012" y="2598190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metho</a:t>
            </a:r>
            <a:r>
              <a:rPr kumimoji="1" lang="ja-JP" altLang="en-US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ｄ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属性で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を指定した時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12538" y="4112648"/>
            <a:ext cx="8229600" cy="234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それ以外（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を指定する以外）のとき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・ブラウザのアドレスバーに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直打ち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タグで画面遷移するとき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・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form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タグの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method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を指定した時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9" y="3337450"/>
            <a:ext cx="8482915" cy="5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437621" y="1269573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まとめると・・・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311012" y="2155318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11012" y="2598190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  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メソッドが呼ばれる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212538" y="4112648"/>
            <a:ext cx="8229600" cy="123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○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サーブレットの</a:t>
            </a:r>
            <a:r>
              <a:rPr kumimoji="1" lang="en-US" altLang="ja-JP" sz="28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メソッドが呼ばれる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1" y="268827"/>
            <a:ext cx="1477328" cy="10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/>
          <a:srcRect t="51698" r="36567" b="37912"/>
          <a:stretch/>
        </p:blipFill>
        <p:spPr>
          <a:xfrm>
            <a:off x="437621" y="2270760"/>
            <a:ext cx="7856104" cy="111251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1645920" y="2468879"/>
            <a:ext cx="1584960" cy="358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3607541" y="1836312"/>
            <a:ext cx="5227320" cy="792480"/>
          </a:xfrm>
          <a:prstGeom prst="wedgeRoundRectCallout">
            <a:avLst>
              <a:gd name="adj1" fmla="val -60416"/>
              <a:gd name="adj2" fmla="val 369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よー</a:t>
            </a:r>
            <a:r>
              <a:rPr kumimoji="1" lang="ja-JP" altLang="en-US" sz="2000" dirty="0" err="1" smtClean="0"/>
              <a:t>く</a:t>
            </a:r>
            <a:r>
              <a:rPr kumimoji="1" lang="ja-JP" altLang="en-US" sz="2000" dirty="0" smtClean="0"/>
              <a:t>見るとここに聞いたことがある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キーワードがありますねぇ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269981" y="3581398"/>
            <a:ext cx="8564880" cy="1417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オーバーライド・・・親クラスのメソッドを子クラスで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/>
              <a:t>　</a:t>
            </a:r>
            <a:r>
              <a:rPr kumimoji="1" lang="ja-JP" altLang="en-US" sz="2800" dirty="0" smtClean="0"/>
              <a:t>　　　　　　　　　　定義して、動きを変更すること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269981" y="5172284"/>
            <a:ext cx="8564880" cy="1417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 smtClean="0"/>
              <a:t>実は</a:t>
            </a:r>
            <a:r>
              <a:rPr kumimoji="1" lang="en-US" altLang="ja-JP" sz="2800" dirty="0" err="1" smtClean="0"/>
              <a:t>doGet</a:t>
            </a:r>
            <a:r>
              <a:rPr kumimoji="1" lang="ja-JP" altLang="en-US" sz="2800" dirty="0" smtClean="0"/>
              <a:t>というメソッドは</a:t>
            </a:r>
            <a:r>
              <a:rPr kumimoji="1" lang="en-US" altLang="ja-JP" sz="2800" dirty="0" err="1" smtClean="0"/>
              <a:t>HttpServlet</a:t>
            </a:r>
            <a:r>
              <a:rPr kumimoji="1" lang="ja-JP" altLang="en-US" sz="2800" dirty="0" smtClean="0"/>
              <a:t>が持っていて自作のサーブレットでオーバーライドすることで動作を変更しているのです！</a:t>
            </a:r>
            <a:endParaRPr kumimoji="1" lang="ja-JP" altLang="en-US" sz="2800" dirty="0"/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437621" y="971669"/>
            <a:ext cx="8229600" cy="8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ちなみに・・・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5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以上のことを踏まえて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教科書のサンプルを作ってみよう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P.94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リスト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3-4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" y="286871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77" y="397071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691211" y="297676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サーブレットを理解する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98474" y="1836312"/>
            <a:ext cx="8890781" cy="50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は「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」なのに対してサーブレットは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オンリー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・サーブレットの決まりごと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HttpServlet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クラスから派生する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とサーブレットの関連付けは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@Servlet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で行う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POST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doPost</a:t>
            </a:r>
            <a:r>
              <a:rPr kumimoji="1" lang="ja-JP" altLang="en-US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通信の時は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doGet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が呼ばれる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7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レット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2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P.60</a:t>
            </a: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サーブレット・・・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を用いて実装された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サーバーサイドの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</a:t>
            </a:r>
            <a:endParaRPr kumimoji="1" lang="en-US" altLang="ja-JP" sz="2800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4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587150" y="2169994"/>
            <a:ext cx="8229600" cy="173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どゆ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こと？？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3" y="3321891"/>
            <a:ext cx="1782664" cy="33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571652" y="1631507"/>
            <a:ext cx="8229600" cy="388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ざっくり言うと・・・・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・・・・</a:t>
            </a:r>
            <a:r>
              <a:rPr kumimoji="1" lang="en-US" altLang="ja-JP" sz="2800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で記述されたもの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サーブレット・・・・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err="1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だけで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記述されたもの</a:t>
            </a:r>
            <a:endParaRPr kumimoji="1" lang="en-US" altLang="ja-JP" sz="28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9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サーブレットとは？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144046" y="2284294"/>
            <a:ext cx="8816750" cy="295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ん？サーブレットはなぜ必要なんだ？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</a:t>
            </a:r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なんだから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別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で全て事足りるのでは？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70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1113</Words>
  <Application>Microsoft Office PowerPoint</Application>
  <PresentationFormat>画面に合わせる (4:3)</PresentationFormat>
  <Paragraphs>202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HGS創英角ﾎﾟｯﾌﾟ体</vt:lpstr>
      <vt:lpstr>Calibri</vt:lpstr>
      <vt:lpstr>HGP創英角ﾎﾟｯﾌﾟ体</vt:lpstr>
      <vt:lpstr>ＭＳ Ｐゴシック</vt:lpstr>
      <vt:lpstr>Helvetica Neue</vt:lpstr>
      <vt:lpstr>Arial</vt:lpstr>
      <vt:lpstr>ホワイト</vt:lpstr>
      <vt:lpstr>Webアプリケーション開発演習A</vt:lpstr>
      <vt:lpstr>ここまでのまとめ</vt:lpstr>
      <vt:lpstr>サーブレットを理解する！</vt:lpstr>
      <vt:lpstr>サーブレットとは？ サーブレットの例</vt:lpstr>
      <vt:lpstr>サーブレットとは？ サーブレットの例</vt:lpstr>
      <vt:lpstr>サーブレットとは？</vt:lpstr>
      <vt:lpstr>サーブレットとは？</vt:lpstr>
      <vt:lpstr>サーブレットとは？</vt:lpstr>
      <vt:lpstr>サーブレットとは？</vt:lpstr>
      <vt:lpstr>サーブレットとは？</vt:lpstr>
      <vt:lpstr>サーブレットとは？</vt:lpstr>
      <vt:lpstr>サーブレットとは？</vt:lpstr>
      <vt:lpstr>サーブレットとは？</vt:lpstr>
      <vt:lpstr>サーブレットとは？ 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サーブレットの例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571</cp:revision>
  <dcterms:modified xsi:type="dcterms:W3CDTF">2018-05-16T11:15:53Z</dcterms:modified>
</cp:coreProperties>
</file>