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450" r:id="rId3"/>
    <p:sldId id="260" r:id="rId4"/>
    <p:sldId id="261" r:id="rId5"/>
    <p:sldId id="451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52" r:id="rId25"/>
    <p:sldId id="449" r:id="rId26"/>
    <p:sldId id="448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GS創英角ﾎﾟｯﾌﾟ体" panose="040B0A00000000000000" pitchFamily="50" charset="-128"/>
      <p:regular r:id="rId33"/>
    </p:embeddedFont>
    <p:embeddedFont>
      <p:font typeface="HGP創英角ﾎﾟｯﾌﾟ体" panose="040B0A00000000000000" pitchFamily="50" charset="-128"/>
      <p:regular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6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29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１．リクエストをトムキャットが受けて、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JspSampleServlet</a:t>
            </a:r>
            <a:r>
              <a:rPr lang="ja-JP" altLang="en-US" dirty="0" smtClean="0"/>
              <a:t>を実行します。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２．</a:t>
            </a:r>
            <a:r>
              <a:rPr lang="en-US" altLang="ja-JP" dirty="0" err="1" smtClean="0"/>
              <a:t>JspSampleServlet</a:t>
            </a:r>
            <a:r>
              <a:rPr lang="ja-JP" altLang="en-US" dirty="0" smtClean="0"/>
              <a:t>で行っているのは、</a:t>
            </a:r>
            <a:r>
              <a:rPr lang="en-US" altLang="ja-JP" dirty="0" err="1" smtClean="0"/>
              <a:t>hello.jsp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処理の「転送」です。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３．結果として</a:t>
            </a:r>
            <a:r>
              <a:rPr lang="en-US" altLang="ja-JP" dirty="0" err="1" smtClean="0"/>
              <a:t>hello.jsp</a:t>
            </a:r>
            <a:r>
              <a:rPr lang="ja-JP" altLang="en-US" dirty="0" smtClean="0"/>
              <a:t>が実行された結果が、レスポンスとして返されます。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74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転送と今、言いましたが、転送とはどういうことでしょうか？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95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49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アドレスバーに表示されるのは、あくまで「リクエストした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」です。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Tomcat</a:t>
            </a:r>
            <a:r>
              <a:rPr lang="ja-JP" altLang="en-US" dirty="0" smtClean="0"/>
              <a:t>がリクエストを受けた後、サーバー内でどう処理しようが、クライアント側には関係ありません。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つまり「転送」というのは、「サーバー内で処理を次の処理に引き継がせる」と言う意味です。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今回の場合で言うと、</a:t>
            </a:r>
            <a:r>
              <a:rPr lang="en-US" altLang="ja-JP" dirty="0" err="1" smtClean="0"/>
              <a:t>JspSampleServet</a:t>
            </a:r>
            <a:r>
              <a:rPr lang="ja-JP" altLang="en-US" dirty="0" smtClean="0"/>
              <a:t>がリクエストを受けたけど、サーブレット側では何も処理せず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JSP</a:t>
            </a:r>
            <a:r>
              <a:rPr lang="ja-JP" altLang="en-US" dirty="0" smtClean="0"/>
              <a:t>に処理を転送、つまり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に処理を引き継がせました。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しかし、これはサーバー内での出来事であって、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そんなことはクライアント側は何も知らないので、表示される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は </a:t>
            </a:r>
            <a:r>
              <a:rPr lang="en-US" altLang="ja-JP" dirty="0" err="1" smtClean="0"/>
              <a:t>servletjsp</a:t>
            </a:r>
            <a:r>
              <a:rPr lang="ja-JP" altLang="en-US" dirty="0" smtClean="0"/>
              <a:t>のまま（</a:t>
            </a:r>
            <a:r>
              <a:rPr lang="en-US" altLang="ja-JP" dirty="0" err="1" smtClean="0"/>
              <a:t>hello.jsp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ならない）となります。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43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159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１．</a:t>
            </a:r>
            <a:r>
              <a:rPr lang="en-US" dirty="0" err="1" smtClean="0"/>
              <a:t>getRequestDispather</a:t>
            </a:r>
            <a:r>
              <a:rPr lang="ja-JP" altLang="en-US" dirty="0" smtClean="0"/>
              <a:t>で転送先（処理を引き継ぎたい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やファイル）を指定します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２．指定した転送先へ転送します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492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さて、では転送すると何がうれしいのでしょうか？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18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授業の最初で言ったように、サーブレットに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の表示処理を書くとコードが見づらくなります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JSP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HTML+Java</a:t>
            </a:r>
            <a:r>
              <a:rPr lang="ja-JP" altLang="en-US" dirty="0" smtClean="0"/>
              <a:t>ですから、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を書くのは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にまかせるのが自然です。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つまり、餅屋は餅屋、役割分担をハッキリさせるほうが、ソースコードがスッキリするし、メンテナンス性がアップします。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491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さて、では転送すると何がうれしいのでしょうか？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72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740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WebContent</a:t>
            </a:r>
            <a:r>
              <a:rPr lang="ja-JP" altLang="en-US" dirty="0" smtClean="0"/>
              <a:t>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アプリ家ション名以下に続く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の基準となるフォルダでした。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だから、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としては・・・こうなるはずです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103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06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874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763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398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927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35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98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前回作ったサーブレットですが、よく見ると後半は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を出力しているだけですよね！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前半は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の処理で、後半は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これだと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となんら代わらない気がします。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38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0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12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71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サーブレットと</a:t>
            </a:r>
            <a:r>
              <a:rPr lang="en-US" altLang="ja-JP" sz="3200" dirty="0" smtClean="0">
                <a:solidFill>
                  <a:srgbClr val="FF0000"/>
                </a:solidFill>
              </a:rPr>
              <a:t>JSP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229600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どういう動きだったのかを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解説します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4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51" y="1447800"/>
            <a:ext cx="5407597" cy="50425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72" y="1821979"/>
            <a:ext cx="1225423" cy="814906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>
            <a:off x="247941" y="1989258"/>
            <a:ext cx="3840480" cy="944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リクエスト</a:t>
            </a:r>
            <a:endParaRPr kumimoji="1" lang="ja-JP" altLang="en-US" sz="2800" dirty="0"/>
          </a:p>
        </p:txBody>
      </p:sp>
      <p:sp>
        <p:nvSpPr>
          <p:cNvPr id="4" name="円/楕円 3"/>
          <p:cNvSpPr/>
          <p:nvPr/>
        </p:nvSpPr>
        <p:spPr>
          <a:xfrm>
            <a:off x="5541331" y="1906552"/>
            <a:ext cx="2849880" cy="15544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 smtClean="0"/>
              <a:t>JspSample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smtClean="0"/>
              <a:t>Servlet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527" y="2883525"/>
            <a:ext cx="397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http://localhost:8080/servletsample2/servletjsp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1604361">
            <a:off x="4988975" y="2006530"/>
            <a:ext cx="864460" cy="9448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9" name="メモ 8"/>
          <p:cNvSpPr/>
          <p:nvPr/>
        </p:nvSpPr>
        <p:spPr>
          <a:xfrm>
            <a:off x="5280184" y="4143852"/>
            <a:ext cx="1464629" cy="13114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hello.jsp</a:t>
            </a:r>
            <a:endParaRPr kumimoji="1" lang="ja-JP" altLang="en-US" sz="2400" dirty="0"/>
          </a:p>
        </p:txBody>
      </p:sp>
      <p:sp>
        <p:nvSpPr>
          <p:cNvPr id="13" name="下矢印 12"/>
          <p:cNvSpPr/>
          <p:nvPr/>
        </p:nvSpPr>
        <p:spPr>
          <a:xfrm rot="1941299">
            <a:off x="5526841" y="3312752"/>
            <a:ext cx="1423505" cy="10210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転送</a:t>
            </a:r>
            <a:endParaRPr kumimoji="1" lang="ja-JP" altLang="en-US" sz="2000" dirty="0"/>
          </a:p>
        </p:txBody>
      </p:sp>
      <p:sp>
        <p:nvSpPr>
          <p:cNvPr id="14" name="左矢印 13"/>
          <p:cNvSpPr/>
          <p:nvPr/>
        </p:nvSpPr>
        <p:spPr>
          <a:xfrm>
            <a:off x="34395" y="4447091"/>
            <a:ext cx="5058979" cy="1021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レスポンス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942" y="5250878"/>
            <a:ext cx="2829479" cy="1162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89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0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229600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「転送」ってどういうこと？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4568615"/>
            <a:ext cx="1466983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37160" y="2157142"/>
            <a:ext cx="8530061" cy="107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表示した時の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を見てみましょう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-106680" y="3957967"/>
            <a:ext cx="9250680" cy="107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何か不思議に思う点はありませんか？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01" y="3231670"/>
            <a:ext cx="7720118" cy="883257"/>
          </a:xfrm>
          <a:prstGeom prst="rect">
            <a:avLst/>
          </a:prstGeom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-106680" y="5188336"/>
            <a:ext cx="9250680" cy="126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hello.jsp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を表示したのに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hello.jsp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入っていない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5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51" y="1447800"/>
            <a:ext cx="5407597" cy="50425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72" y="1821979"/>
            <a:ext cx="1225423" cy="814906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>
            <a:off x="247941" y="1989258"/>
            <a:ext cx="3840480" cy="944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リクエスト</a:t>
            </a:r>
            <a:endParaRPr kumimoji="1" lang="ja-JP" altLang="en-US" sz="2800" dirty="0"/>
          </a:p>
        </p:txBody>
      </p:sp>
      <p:sp>
        <p:nvSpPr>
          <p:cNvPr id="4" name="円/楕円 3"/>
          <p:cNvSpPr/>
          <p:nvPr/>
        </p:nvSpPr>
        <p:spPr>
          <a:xfrm>
            <a:off x="5541331" y="1906552"/>
            <a:ext cx="2849880" cy="15544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 smtClean="0"/>
              <a:t>JspSample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smtClean="0"/>
              <a:t>Servlet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527" y="2883525"/>
            <a:ext cx="397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http://localhost:8080/servletsample2/servletjsp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1604361">
            <a:off x="4988975" y="2006530"/>
            <a:ext cx="864460" cy="9448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9" name="メモ 8"/>
          <p:cNvSpPr/>
          <p:nvPr/>
        </p:nvSpPr>
        <p:spPr>
          <a:xfrm>
            <a:off x="5123411" y="4134071"/>
            <a:ext cx="1464629" cy="13114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hello.jsp</a:t>
            </a:r>
            <a:endParaRPr kumimoji="1" lang="ja-JP" altLang="en-US" sz="2400" dirty="0"/>
          </a:p>
        </p:txBody>
      </p:sp>
      <p:sp>
        <p:nvSpPr>
          <p:cNvPr id="13" name="下矢印 12"/>
          <p:cNvSpPr/>
          <p:nvPr/>
        </p:nvSpPr>
        <p:spPr>
          <a:xfrm rot="1941299">
            <a:off x="5100323" y="3312706"/>
            <a:ext cx="1423505" cy="10210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転送</a:t>
            </a:r>
            <a:endParaRPr kumimoji="1" lang="ja-JP" altLang="en-US" sz="2000" dirty="0"/>
          </a:p>
        </p:txBody>
      </p:sp>
      <p:sp>
        <p:nvSpPr>
          <p:cNvPr id="14" name="左矢印 13"/>
          <p:cNvSpPr/>
          <p:nvPr/>
        </p:nvSpPr>
        <p:spPr>
          <a:xfrm>
            <a:off x="34395" y="4447091"/>
            <a:ext cx="5058979" cy="1021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レスポンス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942" y="5250878"/>
            <a:ext cx="2829479" cy="1162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吹き出し 6"/>
          <p:cNvSpPr/>
          <p:nvPr/>
        </p:nvSpPr>
        <p:spPr>
          <a:xfrm>
            <a:off x="6588040" y="3191302"/>
            <a:ext cx="2516804" cy="2264030"/>
          </a:xfrm>
          <a:prstGeom prst="wedgeRoundRectCallout">
            <a:avLst>
              <a:gd name="adj1" fmla="val -65642"/>
              <a:gd name="adj2" fmla="val -283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800" dirty="0" smtClean="0"/>
              <a:t>転送とは処理引き継がせること。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この場合サーブレットでは処理せず</a:t>
            </a:r>
            <a:r>
              <a:rPr kumimoji="1" lang="en-US" altLang="ja-JP" sz="1800" dirty="0" err="1" smtClean="0"/>
              <a:t>hello.jsp</a:t>
            </a:r>
            <a:r>
              <a:rPr kumimoji="1" lang="ja-JP" altLang="en-US" sz="1800" dirty="0" smtClean="0"/>
              <a:t>に処理を引き継がせている。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05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253629" y="1446322"/>
            <a:ext cx="8530061" cy="128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サーブレットで転送の処理を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行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っているのが↓のコード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65409" b="18081"/>
          <a:stretch/>
        </p:blipFill>
        <p:spPr bwMode="auto">
          <a:xfrm>
            <a:off x="437621" y="2948430"/>
            <a:ext cx="8229600" cy="1371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437621" y="4540501"/>
            <a:ext cx="8530061" cy="128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JspSampleServlet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に記載します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88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pic>
        <p:nvPicPr>
          <p:cNvPr id="9" name="図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65409" b="18081"/>
          <a:stretch/>
        </p:blipFill>
        <p:spPr bwMode="auto">
          <a:xfrm>
            <a:off x="437621" y="2948430"/>
            <a:ext cx="8229600" cy="1371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5532120" y="3215640"/>
            <a:ext cx="278892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05840" y="3825239"/>
            <a:ext cx="4663440" cy="494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437622" y="1203960"/>
            <a:ext cx="8229600" cy="1478280"/>
          </a:xfrm>
          <a:prstGeom prst="wedgeRoundRectCallout">
            <a:avLst>
              <a:gd name="adj1" fmla="val 26945"/>
              <a:gd name="adj2" fmla="val 923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転送先を指定する。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【</a:t>
            </a:r>
            <a:r>
              <a:rPr kumimoji="1" lang="ja-JP" altLang="en-US" sz="2400" dirty="0" smtClean="0"/>
              <a:t>注意</a:t>
            </a:r>
            <a:r>
              <a:rPr kumimoji="1" lang="en-US" altLang="ja-JP" sz="2400" dirty="0" smtClean="0"/>
              <a:t>】</a:t>
            </a:r>
          </a:p>
          <a:p>
            <a:r>
              <a:rPr kumimoji="1" lang="ja-JP" altLang="en-US" sz="2400" dirty="0" smtClean="0"/>
              <a:t>ここには</a:t>
            </a:r>
            <a:r>
              <a:rPr kumimoji="1" lang="en-US" altLang="ja-JP" sz="2400" b="1" dirty="0" err="1" smtClean="0">
                <a:solidFill>
                  <a:srgbClr val="FF0000"/>
                </a:solidFill>
              </a:rPr>
              <a:t>WebContent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フォルダからの相対パス</a:t>
            </a:r>
            <a:r>
              <a:rPr kumimoji="1" lang="ja-JP" altLang="en-US" sz="2400" dirty="0" smtClean="0"/>
              <a:t>を記載する</a:t>
            </a:r>
            <a:endParaRPr kumimoji="1" lang="ja-JP" altLang="en-US" sz="24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2819399" y="4515691"/>
            <a:ext cx="2997941" cy="871392"/>
          </a:xfrm>
          <a:prstGeom prst="wedgeRoundRectCallout">
            <a:avLst>
              <a:gd name="adj1" fmla="val 649"/>
              <a:gd name="adj2" fmla="val -756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転送処理を実行する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150870"/>
            <a:ext cx="1477328" cy="1053089"/>
          </a:xfrm>
          <a:prstGeom prst="rect">
            <a:avLst/>
          </a:prstGeom>
        </p:spPr>
      </p:pic>
      <p:sp>
        <p:nvSpPr>
          <p:cNvPr id="13" name="タイトル 2"/>
          <p:cNvSpPr txBox="1">
            <a:spLocks/>
          </p:cNvSpPr>
          <p:nvPr/>
        </p:nvSpPr>
        <p:spPr>
          <a:xfrm>
            <a:off x="267176" y="5386073"/>
            <a:ext cx="8530061" cy="128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この転送処理は今後かなり出てきます。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しっかり覚えましょう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5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229600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</a:t>
            </a:r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へ処理を転送する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メリット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って何？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0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9157" y="2141112"/>
            <a:ext cx="9104843" cy="28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サーブレット・・・複雑な処理を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でスッキリ書く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（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に複雑な処理を書くと見づらい）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（画面）に関しては、</a:t>
            </a:r>
            <a:r>
              <a:rPr kumimoji="1" lang="en-US" altLang="ja-JP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に書く</a:t>
            </a:r>
            <a:endParaRPr kumimoji="1" lang="en-US" altLang="ja-JP" sz="32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ほうが見やすい</a:t>
            </a:r>
            <a:endParaRPr kumimoji="1" lang="en-US" altLang="ja-JP" sz="32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（サーブレットに</a:t>
            </a:r>
            <a:r>
              <a:rPr kumimoji="1" lang="en-US" altLang="ja-JP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出力の処理を書くと見づらい）</a:t>
            </a:r>
            <a:endParaRPr kumimoji="1" lang="en-US" altLang="ja-JP" sz="32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43839" y="4968240"/>
            <a:ext cx="8423381" cy="1581142"/>
            <a:chOff x="243839" y="4968240"/>
            <a:chExt cx="8423381" cy="1581142"/>
          </a:xfrm>
        </p:grpSpPr>
        <p:sp>
          <p:nvSpPr>
            <p:cNvPr id="2" name="角丸四角形 1"/>
            <p:cNvSpPr/>
            <p:nvPr/>
          </p:nvSpPr>
          <p:spPr>
            <a:xfrm>
              <a:off x="243839" y="4968240"/>
              <a:ext cx="8423381" cy="1581142"/>
            </a:xfrm>
            <a:prstGeom prst="roundRect">
              <a:avLst/>
            </a:prstGeom>
            <a:gradFill flip="none" rotWithShape="1">
              <a:gsLst>
                <a:gs pos="19000">
                  <a:srgbClr val="CC9900"/>
                </a:gs>
                <a:gs pos="0">
                  <a:srgbClr val="F2FEA8"/>
                </a:gs>
                <a:gs pos="69000">
                  <a:srgbClr val="F7CF09"/>
                </a:gs>
                <a:gs pos="36000">
                  <a:srgbClr val="FFC000"/>
                </a:gs>
                <a:gs pos="100000">
                  <a:srgbClr val="F2FEA8"/>
                </a:gs>
              </a:gsLst>
              <a:lin ang="162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2"/>
            <p:cNvSpPr txBox="1">
              <a:spLocks/>
            </p:cNvSpPr>
            <p:nvPr/>
          </p:nvSpPr>
          <p:spPr>
            <a:xfrm>
              <a:off x="243839" y="5033007"/>
              <a:ext cx="8423381" cy="1356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kumimoji="1" lang="ja-JP" altLang="en-US" sz="3600" dirty="0" smtClean="0">
                  <a:solidFill>
                    <a:schemeClr val="tx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役割分担を明確にすることでソースコードがスッキリする！（メンテナンス性</a:t>
              </a:r>
              <a:r>
                <a:rPr kumimoji="1" lang="en-US" altLang="ja-JP" sz="3600" dirty="0" smtClean="0">
                  <a:solidFill>
                    <a:schemeClr val="tx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UP!</a:t>
              </a:r>
              <a:r>
                <a:rPr kumimoji="1" lang="ja-JP" altLang="en-US" sz="3600" dirty="0" smtClean="0">
                  <a:solidFill>
                    <a:schemeClr val="tx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）</a:t>
              </a:r>
              <a:endPara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3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1836312"/>
            <a:ext cx="9104843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ちなみに・・・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を直接サーブレットを介さず表示しようとするとどうなるでしょうか？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5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77" y="397071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691211" y="297676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サーブレットを理解する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98474" y="1836312"/>
            <a:ext cx="8890781" cy="50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は「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HTML+Java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」なのに対してサーブレットは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オンリー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・サーブレットの決まりごと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HttpServlet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クラスから派生する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とサーブレットの関連付けは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@Servlet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で行う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通信の時は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doPost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通信の時は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doGet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が呼ばれる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1836312"/>
            <a:ext cx="9104843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9157" y="877320"/>
            <a:ext cx="9104843" cy="140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hello.jsp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があるフォルダは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どこにあるかと言うと･･･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t="50104"/>
          <a:stretch/>
        </p:blipFill>
        <p:spPr>
          <a:xfrm>
            <a:off x="215867" y="2315233"/>
            <a:ext cx="4771667" cy="3262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579120" y="2475782"/>
            <a:ext cx="3246120" cy="40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588208" y="2083038"/>
            <a:ext cx="4465321" cy="1913338"/>
          </a:xfrm>
          <a:prstGeom prst="wedgeRoundRectCallout">
            <a:avLst>
              <a:gd name="adj1" fmla="val -68247"/>
              <a:gd name="adj2" fmla="val -219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err="1" smtClean="0"/>
              <a:t>WebContent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/>
              <a:t>Web</a:t>
            </a:r>
            <a:r>
              <a:rPr kumimoji="1" lang="ja-JP" altLang="en-US" sz="2400" dirty="0"/>
              <a:t>アプリケーション名</a:t>
            </a:r>
            <a:r>
              <a:rPr kumimoji="1" lang="ja-JP" altLang="en-US" sz="2400" dirty="0" smtClean="0"/>
              <a:t>以下に続く</a:t>
            </a:r>
            <a:r>
              <a:rPr kumimoji="1" lang="en-US" altLang="ja-JP" sz="2400" dirty="0" smtClean="0"/>
              <a:t>URL</a:t>
            </a:r>
            <a:r>
              <a:rPr kumimoji="1" lang="ja-JP" altLang="en-US" sz="2400" dirty="0" smtClean="0"/>
              <a:t>の基準となるフォルダ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（これをルートという）</a:t>
            </a:r>
            <a:endParaRPr kumimoji="1" lang="ja-JP" altLang="en-US" sz="2400" dirty="0"/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-335280" y="5511960"/>
            <a:ext cx="10058399" cy="140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http://localhost:8080/servletsample2/</a:t>
            </a:r>
            <a:r>
              <a:rPr kumimoji="1" lang="en-US" altLang="ja-JP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WEB-INF/jps/hello.jsp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4678679" y="4168389"/>
            <a:ext cx="4465321" cy="1460503"/>
          </a:xfrm>
          <a:prstGeom prst="wedgeRoundRectCallout">
            <a:avLst>
              <a:gd name="adj1" fmla="val -63469"/>
              <a:gd name="adj2" fmla="val -229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/>
              <a:t>ルート（</a:t>
            </a:r>
            <a:r>
              <a:rPr kumimoji="1" lang="en-US" altLang="ja-JP" sz="2000" dirty="0" err="1" smtClean="0"/>
              <a:t>WebContent</a:t>
            </a:r>
            <a:r>
              <a:rPr kumimoji="1" lang="ja-JP" altLang="en-US" sz="2000" dirty="0" smtClean="0"/>
              <a:t>）を基準に考えると</a:t>
            </a:r>
            <a:r>
              <a:rPr kumimoji="1" lang="en-US" altLang="ja-JP" sz="2000" dirty="0" err="1" smtClean="0"/>
              <a:t>hello.jsp</a:t>
            </a:r>
            <a:r>
              <a:rPr kumimoji="1" lang="ja-JP" altLang="en-US" sz="2000" dirty="0" smtClean="0"/>
              <a:t>は</a:t>
            </a:r>
            <a:endParaRPr kumimoji="1" lang="en-US" altLang="ja-JP" sz="2000" dirty="0" smtClean="0"/>
          </a:p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WEB-INF/</a:t>
            </a:r>
            <a:r>
              <a:rPr kumimoji="1" lang="en-US" altLang="ja-JP" sz="2000" b="1" dirty="0" err="1" smtClean="0">
                <a:solidFill>
                  <a:srgbClr val="FF0000"/>
                </a:solidFill>
              </a:rPr>
              <a:t>jsp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/</a:t>
            </a:r>
            <a:r>
              <a:rPr kumimoji="1" lang="en-US" altLang="ja-JP" sz="2000" b="1" dirty="0" err="1" smtClean="0">
                <a:solidFill>
                  <a:srgbClr val="FF0000"/>
                </a:solidFill>
              </a:rPr>
              <a:t>hello.jsp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/>
              <a:t>の場所にある！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1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9157" y="1131595"/>
            <a:ext cx="9104843" cy="80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しかし・・・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-1" y="5614873"/>
            <a:ext cx="9104843" cy="80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４０４（そんなファイル無い</a:t>
            </a:r>
            <a:r>
              <a:rPr kumimoji="1" lang="ja-JP" altLang="en-US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エラー）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17" y="1931803"/>
            <a:ext cx="7003006" cy="38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1836312"/>
            <a:ext cx="9104843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50058" y="1266430"/>
            <a:ext cx="9104843" cy="140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WEB-INF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以下のフォルダは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公開フォルダではありません。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t="50104"/>
          <a:stretch/>
        </p:blipFill>
        <p:spPr>
          <a:xfrm>
            <a:off x="215867" y="2909593"/>
            <a:ext cx="4771667" cy="3262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1143000" y="4060380"/>
            <a:ext cx="3459480" cy="1913699"/>
          </a:xfrm>
          <a:prstGeom prst="rect">
            <a:avLst/>
          </a:prstGeom>
          <a:solidFill>
            <a:schemeClr val="accent6">
              <a:lumMod val="75000"/>
              <a:alpha val="19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4509120" y="2950476"/>
            <a:ext cx="4465321" cy="1913338"/>
          </a:xfrm>
          <a:prstGeom prst="wedgeRoundRectCallout">
            <a:avLst>
              <a:gd name="adj1" fmla="val -62445"/>
              <a:gd name="adj2" fmla="val 2821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このエリアはブラウザから直接リクエストできない。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サーバー内部からのアクセス（つまり転送）は</a:t>
            </a:r>
            <a:r>
              <a:rPr kumimoji="1" lang="en-US" altLang="ja-JP" sz="2400" dirty="0" smtClean="0"/>
              <a:t>OK</a:t>
            </a:r>
            <a:r>
              <a:rPr kumimoji="1" lang="ja-JP" altLang="en-US" sz="2400" dirty="0" smtClean="0"/>
              <a:t>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7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1836312"/>
            <a:ext cx="9104843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50058" y="1266430"/>
            <a:ext cx="9104843" cy="66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つまり・・・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96" y="1940941"/>
            <a:ext cx="5349616" cy="4917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356359" y="5978392"/>
            <a:ext cx="3246120" cy="52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55658" y="4766105"/>
            <a:ext cx="2557321" cy="52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5516880" y="2308158"/>
            <a:ext cx="3390638" cy="1463655"/>
          </a:xfrm>
          <a:prstGeom prst="wedgeRoundRectCallout">
            <a:avLst>
              <a:gd name="adj1" fmla="val -72674"/>
              <a:gd name="adj2" fmla="val 122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err="1" smtClean="0"/>
              <a:t>hello.jsp</a:t>
            </a:r>
            <a:r>
              <a:rPr kumimoji="1" lang="ja-JP" altLang="en-US" sz="2400" dirty="0" smtClean="0"/>
              <a:t>は、</a:t>
            </a:r>
            <a:r>
              <a:rPr kumimoji="1" lang="en-US" altLang="ja-JP" sz="2400" dirty="0" smtClean="0"/>
              <a:t>WEB-INF</a:t>
            </a:r>
            <a:r>
              <a:rPr kumimoji="1" lang="ja-JP" altLang="en-US" sz="2400" dirty="0" smtClean="0"/>
              <a:t>より下の階層にあるので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直接アクセス不可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418217" y="4949183"/>
            <a:ext cx="3587963" cy="1463655"/>
          </a:xfrm>
          <a:prstGeom prst="wedgeRoundRectCallout">
            <a:avLst>
              <a:gd name="adj1" fmla="val -76312"/>
              <a:gd name="adj2" fmla="val 357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smtClean="0"/>
              <a:t>0_500-.jpg</a:t>
            </a:r>
            <a:r>
              <a:rPr kumimoji="1" lang="ja-JP" altLang="en-US" sz="2400" dirty="0" smtClean="0"/>
              <a:t>は、</a:t>
            </a:r>
            <a:r>
              <a:rPr kumimoji="1" lang="en-US" altLang="ja-JP" sz="2400" dirty="0" err="1" smtClean="0"/>
              <a:t>WebContent</a:t>
            </a:r>
            <a:r>
              <a:rPr kumimoji="1" lang="ja-JP" altLang="en-US" sz="2400" dirty="0" smtClean="0"/>
              <a:t>直下にあるので</a:t>
            </a:r>
            <a:r>
              <a:rPr kumimoji="1" lang="ja-JP" altLang="en-US" sz="2400" b="1" dirty="0" smtClean="0">
                <a:solidFill>
                  <a:srgbClr val="002060"/>
                </a:solidFill>
              </a:rPr>
              <a:t>直接アクセス可能</a:t>
            </a:r>
            <a:endParaRPr kumimoji="1" lang="ja-JP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" y="150870"/>
            <a:ext cx="1477328" cy="10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5804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演習でこのやり方に慣れましょう！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・サーブレット課題１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5" y="485872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2847231" y="297676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107030" y="3126030"/>
            <a:ext cx="8890781" cy="297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・サーブレットから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を呼び出すのは「転送」を使う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WEB-INF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以下のフォルダは公開されていない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サーバーからのみアクセスできるフォルダ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65409" b="18081"/>
          <a:stretch/>
        </p:blipFill>
        <p:spPr bwMode="auto">
          <a:xfrm>
            <a:off x="753219" y="3126030"/>
            <a:ext cx="7471939" cy="1074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87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606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0" y="1220676"/>
            <a:ext cx="8229600" cy="70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前回記述したサーブレットのソース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411" y="2061350"/>
            <a:ext cx="5622019" cy="459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025748" y="4923692"/>
            <a:ext cx="5176910" cy="1530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552420" y="3193453"/>
            <a:ext cx="3545059" cy="1505243"/>
          </a:xfrm>
          <a:prstGeom prst="wedgeRoundRectCallout">
            <a:avLst>
              <a:gd name="adj1" fmla="val -28770"/>
              <a:gd name="adj2" fmla="val 699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この部分は</a:t>
            </a:r>
            <a:r>
              <a:rPr kumimoji="1" lang="en-US" altLang="ja-JP" sz="2800" dirty="0" smtClean="0"/>
              <a:t>HTML</a:t>
            </a:r>
            <a:r>
              <a:rPr kumimoji="1" lang="ja-JP" altLang="en-US" sz="2800" dirty="0" smtClean="0"/>
              <a:t>を出力している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90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229600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のコードの中に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を出力する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コード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があるのは効率が悪い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↓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なんとか、サーブ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のコードだけ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の部分は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と言う風に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住み分けができないか？？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5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229600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そこで登場するのが今回の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を呼び出す！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です！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2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では、実際にやってみましょう！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連携サンプル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1" y="911406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1020</Words>
  <Application>Microsoft Office PowerPoint</Application>
  <PresentationFormat>画面に合わせる (4:3)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Calibri</vt:lpstr>
      <vt:lpstr>HGS創英角ﾎﾟｯﾌﾟ体</vt:lpstr>
      <vt:lpstr>ＭＳ Ｐゴシック</vt:lpstr>
      <vt:lpstr>HGP創英角ﾎﾟｯﾌﾟ体</vt:lpstr>
      <vt:lpstr>Helvetica Neue</vt:lpstr>
      <vt:lpstr>Arial</vt:lpstr>
      <vt:lpstr>ホワイト</vt:lpstr>
      <vt:lpstr>Webアプリケーション開発演習A</vt:lpstr>
      <vt:lpstr>PowerPoint プレゼンテーション</vt:lpstr>
      <vt:lpstr>サーブレットからJSPを呼び出す</vt:lpstr>
      <vt:lpstr>サーブレットからJSPを呼び出す 演習</vt:lpstr>
      <vt:lpstr>サーブレットからJSPを呼び出す 演習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</vt:lpstr>
      <vt:lpstr>サーブレットからJSPを呼び出す 演習</vt:lpstr>
      <vt:lpstr>演習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626</cp:revision>
  <dcterms:modified xsi:type="dcterms:W3CDTF">2018-05-21T04:06:32Z</dcterms:modified>
</cp:coreProperties>
</file>