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521" r:id="rId3"/>
    <p:sldId id="599" r:id="rId4"/>
    <p:sldId id="567" r:id="rId5"/>
    <p:sldId id="568" r:id="rId6"/>
    <p:sldId id="601" r:id="rId7"/>
    <p:sldId id="602" r:id="rId8"/>
    <p:sldId id="603" r:id="rId9"/>
    <p:sldId id="604" r:id="rId10"/>
    <p:sldId id="605" r:id="rId11"/>
    <p:sldId id="606" r:id="rId12"/>
    <p:sldId id="607" r:id="rId13"/>
    <p:sldId id="608" r:id="rId14"/>
    <p:sldId id="609" r:id="rId15"/>
    <p:sldId id="610" r:id="rId16"/>
    <p:sldId id="612" r:id="rId17"/>
    <p:sldId id="611" r:id="rId18"/>
    <p:sldId id="587" r:id="rId19"/>
  </p:sldIdLst>
  <p:sldSz cx="9144000" cy="6858000" type="screen4x3"/>
  <p:notesSz cx="6858000" cy="9144000"/>
  <p:embeddedFontLst>
    <p:embeddedFont>
      <p:font typeface="Helvetica Neue" panose="020B0604020202020204" charset="0"/>
      <p:regular r:id="rId21"/>
      <p:bold r:id="rId22"/>
      <p:italic r:id="rId23"/>
      <p:boldItalic r:id="rId24"/>
    </p:embeddedFont>
    <p:embeddedFont>
      <p:font typeface="HGP創英角ﾎﾟｯﾌﾟ体" panose="040B0A00000000000000" pitchFamily="50" charset="-128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7CF09"/>
    <a:srgbClr val="F2F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2662" autoAdjust="0"/>
  </p:normalViewPr>
  <p:slideViewPr>
    <p:cSldViewPr snapToGrid="0">
      <p:cViewPr varScale="1">
        <p:scale>
          <a:sx n="54" d="100"/>
          <a:sy n="54" d="100"/>
        </p:scale>
        <p:origin x="87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4682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2978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ようするに画面で入力する</a:t>
            </a:r>
            <a:r>
              <a:rPr lang="ja-JP" altLang="en-US" dirty="0" err="1" smtClean="0"/>
              <a:t>で</a:t>
            </a:r>
            <a:r>
              <a:rPr lang="ja-JP" altLang="en-US" dirty="0" smtClean="0"/>
              <a:t>あろう情報はどれだ？</a:t>
            </a: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5028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次の時間は確認テストです</a:t>
            </a:r>
            <a:r>
              <a:rPr lang="ja-JP" altLang="en-US" dirty="0" err="1" smtClean="0"/>
              <a:t>っ</a:t>
            </a:r>
            <a:r>
              <a:rPr lang="ja-JP" altLang="en-US" smtClean="0"/>
              <a:t>！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7309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ようするに画面で入力する</a:t>
            </a:r>
            <a:r>
              <a:rPr lang="ja-JP" altLang="en-US" dirty="0" err="1" smtClean="0"/>
              <a:t>で</a:t>
            </a:r>
            <a:r>
              <a:rPr lang="ja-JP" altLang="en-US" dirty="0" smtClean="0"/>
              <a:t>あろう情報はどれだ？</a:t>
            </a: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5526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1</a:t>
            </a:r>
            <a:r>
              <a:rPr lang="ja-JP" altLang="en-US" dirty="0" smtClean="0"/>
              <a:t>ページ目に入力された値をもってくるのですが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7009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○コントローラで入力された値を取得するのは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request.getPrameter</a:t>
            </a:r>
            <a:r>
              <a:rPr lang="ja-JP" altLang="en-US" dirty="0" smtClean="0"/>
              <a:t>ですね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○コントローラからモデルに値を渡すには、「インプット」を追加する。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　つまりモデルのメソッドに「引数」を追加してあげて、コントローラからモデルへ値を渡すようにしてあげればＯＫですね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で、一番の今回のポイントが「貰った値を使っての検索」です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　</a:t>
            </a:r>
            <a:endParaRPr lang="en-US" altLang="ja-JP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6693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　？は文字列であっても「シングルクォーテーション」で囲う必要はありません！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6771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?</a:t>
            </a:r>
            <a:r>
              <a:rPr lang="ja-JP" altLang="en-US" dirty="0" smtClean="0"/>
              <a:t>に値をセットする</a:t>
            </a:r>
            <a:r>
              <a:rPr lang="en-US" altLang="ja-JP" dirty="0" err="1" smtClean="0"/>
              <a:t>setString</a:t>
            </a:r>
            <a:r>
              <a:rPr lang="ja-JP" altLang="en-US" dirty="0" smtClean="0"/>
              <a:t>ですが、じつはこれはＤＢの型によって代わります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55609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いくつか注意点があります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まず、１つめ。さきほどは検索項目が１つだったので「？」は一つでしたが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例えばメールアドレスと名前のＡＮＤで検索したい場合は、その分？が増えます。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また、</a:t>
            </a:r>
            <a:r>
              <a:rPr lang="en-US" altLang="ja-JP" dirty="0" err="1" smtClean="0"/>
              <a:t>setString</a:t>
            </a:r>
            <a:r>
              <a:rPr lang="ja-JP" altLang="en-US" dirty="0" smtClean="0"/>
              <a:t>の第一引数は、どの？に値を埋め込みたいかを指定します。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左から数えて何番目の？に埋め込みたいかを指定しましょう。</a:t>
            </a:r>
            <a:endParaRPr lang="en-US" altLang="ja-JP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80879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6494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5502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6391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8019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それぞれどんなプログラムを書けばイメージわきますか？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→聞いてみる</a:t>
            </a: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9612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それぞれどんなプログラムを書けばイメージわきますか？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→聞いてみる</a:t>
            </a: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6048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このなかで、まだ教えていないのは・・・・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入力値を使って</a:t>
            </a:r>
            <a:r>
              <a:rPr lang="en-US" altLang="ja-JP" dirty="0" smtClean="0"/>
              <a:t>SELECT</a:t>
            </a:r>
            <a:r>
              <a:rPr lang="ja-JP" altLang="en-US" dirty="0" smtClean="0"/>
              <a:t>を作成する部分。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ここはまだ教えていません。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他の部分は、いままでやった技術ですよね。</a:t>
            </a: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8158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ただの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の問題</a:t>
            </a: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7962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ようするに画面で入力する</a:t>
            </a:r>
            <a:r>
              <a:rPr lang="ja-JP" altLang="en-US" dirty="0" err="1" smtClean="0"/>
              <a:t>で</a:t>
            </a:r>
            <a:r>
              <a:rPr lang="ja-JP" altLang="en-US" dirty="0" smtClean="0"/>
              <a:t>あろう情報はどれだ？</a:t>
            </a: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2686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96385"/>
            <a:ext cx="9110777" cy="643980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0" y="804746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75"/>
              </a:buClr>
            </a:pPr>
            <a:r>
              <a:rPr lang="en-US" altLang="ja-JP" dirty="0">
                <a:solidFill>
                  <a:srgbClr val="000075"/>
                </a:solidFill>
              </a:rPr>
              <a:t>Web</a:t>
            </a:r>
            <a:r>
              <a:rPr lang="ja-JP" altLang="en-US" dirty="0">
                <a:solidFill>
                  <a:srgbClr val="000075"/>
                </a:solidFill>
              </a:rPr>
              <a:t>アプリケーション開発演習</a:t>
            </a:r>
            <a:r>
              <a:rPr lang="en-US" altLang="ja-JP" dirty="0">
                <a:solidFill>
                  <a:srgbClr val="000075"/>
                </a:solidFill>
              </a:rPr>
              <a:t>A</a:t>
            </a:r>
            <a:endParaRPr sz="4400" b="0" i="0" u="none" strike="noStrike" cap="none" dirty="0">
              <a:solidFill>
                <a:srgbClr val="0000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4626591" y="5756681"/>
            <a:ext cx="413667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情報システム専攻科</a:t>
            </a:r>
            <a:r>
              <a:rPr lang="en-US" altLang="ja-JP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年</a:t>
            </a:r>
            <a:endParaRPr sz="2720" b="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Shape 85"/>
          <p:cNvSpPr txBox="1">
            <a:spLocks/>
          </p:cNvSpPr>
          <p:nvPr/>
        </p:nvSpPr>
        <p:spPr>
          <a:xfrm>
            <a:off x="-33223" y="1486914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75"/>
              </a:buClr>
            </a:pPr>
            <a:r>
              <a:rPr lang="ja-JP" altLang="en-US" sz="3200" dirty="0" smtClean="0">
                <a:solidFill>
                  <a:srgbClr val="FF0000"/>
                </a:solidFill>
              </a:rPr>
              <a:t>検索に挑戦！</a:t>
            </a:r>
            <a:endParaRPr lang="ja-JP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7311" y="268827"/>
            <a:ext cx="8950219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検索するプログラム</a:t>
            </a:r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193780" y="1954458"/>
            <a:ext cx="8717280" cy="15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SELECT * FROM </a:t>
            </a:r>
            <a:r>
              <a:rPr kumimoji="1" lang="en-US" altLang="ja-JP" sz="28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user_tbl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 WHERE mail=‘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Nishino@asojuku.ac.jp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’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340659" y="3801035"/>
            <a:ext cx="3281082" cy="1506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093693" y="4134071"/>
            <a:ext cx="2109573" cy="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Nishino@asojuku.ac.jp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70419" y="412343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メアド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557808" y="4595173"/>
            <a:ext cx="645458" cy="3381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検索</a:t>
            </a:r>
            <a:endParaRPr kumimoji="1" lang="ja-JP" altLang="en-US" dirty="0"/>
          </a:p>
        </p:txBody>
      </p:sp>
      <p:sp>
        <p:nvSpPr>
          <p:cNvPr id="7" name="角丸四角形吹き出し 6"/>
          <p:cNvSpPr/>
          <p:nvPr/>
        </p:nvSpPr>
        <p:spPr>
          <a:xfrm>
            <a:off x="4213412" y="3549859"/>
            <a:ext cx="4697648" cy="2420635"/>
          </a:xfrm>
          <a:prstGeom prst="wedgeRoundRectCallout">
            <a:avLst>
              <a:gd name="adj1" fmla="val -71976"/>
              <a:gd name="adj2" fmla="val -1971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おそらく、このような画面で検索対象となるメールアドレスを入力したのだ！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789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571652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サーバーに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アプリをアップ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571652" y="1631507"/>
            <a:ext cx="8229600" cy="388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それでは、前回のサンプルを書き直してみよう！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https</a:t>
            </a:r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://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github.com/nishino-naoyuki/2018Web</a:t>
            </a:r>
          </a:p>
          <a:p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DB</a:t>
            </a:r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サンプル</a:t>
            </a:r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-</a:t>
            </a:r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検索編</a:t>
            </a:r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.pdf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7" y="268827"/>
            <a:ext cx="1237333" cy="92490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97" y="5004683"/>
            <a:ext cx="1806171" cy="14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4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7311" y="268827"/>
            <a:ext cx="8950219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検索するプログラム</a:t>
            </a:r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193780" y="2012009"/>
            <a:ext cx="8717280" cy="15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修正点のポイントを見て行きましょう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670" y="3594531"/>
            <a:ext cx="2094659" cy="285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3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7311" y="268827"/>
            <a:ext cx="8950219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検索するプログラム</a:t>
            </a:r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193780" y="1321254"/>
            <a:ext cx="8717280" cy="1925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一番のポイントは「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1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ページ目に入力された値をどうやってＷＨＥＲＥ句で使うか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」だったわけです。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ＭｏｄｅｌでＤＢ検索をしているので手順としては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70" y="4134071"/>
            <a:ext cx="2400299" cy="2553509"/>
          </a:xfrm>
          <a:prstGeom prst="rect">
            <a:avLst/>
          </a:prstGeom>
        </p:spPr>
      </p:pic>
      <p:sp>
        <p:nvSpPr>
          <p:cNvPr id="4" name="角丸四角形 3"/>
          <p:cNvSpPr/>
          <p:nvPr/>
        </p:nvSpPr>
        <p:spPr>
          <a:xfrm>
            <a:off x="484093" y="3486500"/>
            <a:ext cx="5289177" cy="7351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800" dirty="0" smtClean="0"/>
              <a:t>コントローラ（サーブレット）で入力された値を取得</a:t>
            </a:r>
            <a:endParaRPr kumimoji="1" lang="ja-JP" altLang="en-US" sz="1800" dirty="0"/>
          </a:p>
        </p:txBody>
      </p:sp>
      <p:sp>
        <p:nvSpPr>
          <p:cNvPr id="9" name="角丸四角形 8"/>
          <p:cNvSpPr/>
          <p:nvPr/>
        </p:nvSpPr>
        <p:spPr>
          <a:xfrm>
            <a:off x="484093" y="4679350"/>
            <a:ext cx="5289177" cy="7351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800" dirty="0" smtClean="0"/>
              <a:t>コントローラからモデルに値を渡す</a:t>
            </a:r>
            <a:endParaRPr kumimoji="1" lang="ja-JP" altLang="en-US" sz="1800" dirty="0"/>
          </a:p>
        </p:txBody>
      </p:sp>
      <p:sp>
        <p:nvSpPr>
          <p:cNvPr id="10" name="角丸四角形 9"/>
          <p:cNvSpPr/>
          <p:nvPr/>
        </p:nvSpPr>
        <p:spPr>
          <a:xfrm>
            <a:off x="484092" y="5835752"/>
            <a:ext cx="5289177" cy="7351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800" dirty="0" smtClean="0"/>
              <a:t>モデルが貰った値を使って検索</a:t>
            </a:r>
            <a:endParaRPr kumimoji="1" lang="ja-JP" altLang="en-US" sz="1800" dirty="0"/>
          </a:p>
        </p:txBody>
      </p:sp>
      <p:sp>
        <p:nvSpPr>
          <p:cNvPr id="5" name="下矢印 4"/>
          <p:cNvSpPr/>
          <p:nvPr/>
        </p:nvSpPr>
        <p:spPr>
          <a:xfrm>
            <a:off x="2814918" y="4221605"/>
            <a:ext cx="663388" cy="457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矢印 10"/>
          <p:cNvSpPr/>
          <p:nvPr/>
        </p:nvSpPr>
        <p:spPr>
          <a:xfrm>
            <a:off x="2770092" y="5414455"/>
            <a:ext cx="663388" cy="457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557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5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7311" y="268827"/>
            <a:ext cx="8950219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検索するプログラム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502023" y="1321139"/>
            <a:ext cx="5289177" cy="7351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800" dirty="0" smtClean="0"/>
              <a:t>コントローラ（サーブレット）で入力された値を取得</a:t>
            </a:r>
            <a:endParaRPr kumimoji="1" lang="ja-JP" altLang="en-US" sz="1800" dirty="0"/>
          </a:p>
        </p:txBody>
      </p:sp>
      <p:sp>
        <p:nvSpPr>
          <p:cNvPr id="9" name="角丸四角形 8"/>
          <p:cNvSpPr/>
          <p:nvPr/>
        </p:nvSpPr>
        <p:spPr>
          <a:xfrm>
            <a:off x="457197" y="3365885"/>
            <a:ext cx="5289177" cy="7351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800" dirty="0" smtClean="0"/>
              <a:t>コントローラからモデルに値を渡す</a:t>
            </a:r>
            <a:endParaRPr kumimoji="1" lang="ja-JP" altLang="en-US" sz="1800" dirty="0"/>
          </a:p>
        </p:txBody>
      </p:sp>
      <p:sp>
        <p:nvSpPr>
          <p:cNvPr id="10" name="角丸四角形 9"/>
          <p:cNvSpPr/>
          <p:nvPr/>
        </p:nvSpPr>
        <p:spPr>
          <a:xfrm>
            <a:off x="502022" y="5446421"/>
            <a:ext cx="5289177" cy="7351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800" dirty="0" smtClean="0"/>
              <a:t>モデルが貰った値を使って検索</a:t>
            </a:r>
            <a:endParaRPr kumimoji="1" lang="ja-JP" altLang="en-US" sz="1800" dirty="0"/>
          </a:p>
        </p:txBody>
      </p:sp>
      <p:sp>
        <p:nvSpPr>
          <p:cNvPr id="5" name="下矢印 4"/>
          <p:cNvSpPr/>
          <p:nvPr/>
        </p:nvSpPr>
        <p:spPr>
          <a:xfrm>
            <a:off x="896471" y="2087780"/>
            <a:ext cx="663388" cy="1193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矢印 10"/>
          <p:cNvSpPr/>
          <p:nvPr/>
        </p:nvSpPr>
        <p:spPr>
          <a:xfrm>
            <a:off x="896471" y="4185793"/>
            <a:ext cx="663388" cy="12248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6" t="26499" r="22698" b="59863"/>
          <a:stretch/>
        </p:blipFill>
        <p:spPr bwMode="auto">
          <a:xfrm>
            <a:off x="2456330" y="1890624"/>
            <a:ext cx="6203577" cy="10770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3" name="図 12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3" t="4260" r="26972" b="88619"/>
          <a:stretch/>
        </p:blipFill>
        <p:spPr bwMode="auto">
          <a:xfrm>
            <a:off x="2678795" y="3961879"/>
            <a:ext cx="5389439" cy="717697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図 13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8" t="48824" r="24342" b="42817"/>
          <a:stretch/>
        </p:blipFill>
        <p:spPr bwMode="auto">
          <a:xfrm>
            <a:off x="2678794" y="4776127"/>
            <a:ext cx="5389439" cy="670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326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7311" y="268827"/>
            <a:ext cx="8950219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検索するプログラム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412375" y="1836312"/>
            <a:ext cx="5289177" cy="7351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800" dirty="0" smtClean="0"/>
              <a:t>モデルが貰った値を使って検索</a:t>
            </a:r>
            <a:endParaRPr kumimoji="1" lang="ja-JP" altLang="en-US" sz="1800" dirty="0"/>
          </a:p>
        </p:txBody>
      </p:sp>
      <p:sp>
        <p:nvSpPr>
          <p:cNvPr id="15" name="下矢印 14"/>
          <p:cNvSpPr/>
          <p:nvPr/>
        </p:nvSpPr>
        <p:spPr>
          <a:xfrm>
            <a:off x="770965" y="1331241"/>
            <a:ext cx="663388" cy="602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5" t="41098" b="38704"/>
          <a:stretch/>
        </p:blipFill>
        <p:spPr bwMode="auto">
          <a:xfrm>
            <a:off x="770965" y="3075754"/>
            <a:ext cx="7657258" cy="2219262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7064188" y="3575785"/>
            <a:ext cx="681317" cy="6436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75" y="183644"/>
            <a:ext cx="1542770" cy="1099738"/>
          </a:xfrm>
          <a:prstGeom prst="rect">
            <a:avLst/>
          </a:prstGeom>
        </p:spPr>
      </p:pic>
      <p:sp>
        <p:nvSpPr>
          <p:cNvPr id="7" name="角丸四角形吹き出し 6"/>
          <p:cNvSpPr/>
          <p:nvPr/>
        </p:nvSpPr>
        <p:spPr>
          <a:xfrm>
            <a:off x="4876800" y="2061882"/>
            <a:ext cx="3926541" cy="1219200"/>
          </a:xfrm>
          <a:prstGeom prst="wedgeRoundRectCallout">
            <a:avLst>
              <a:gd name="adj1" fmla="val 12500"/>
              <a:gd name="adj2" fmla="val 8455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ポイント１</a:t>
            </a:r>
            <a:endParaRPr kumimoji="1" lang="en-US" altLang="ja-JP" sz="2000" dirty="0" smtClean="0"/>
          </a:p>
          <a:p>
            <a:pPr algn="ctr"/>
            <a:r>
              <a:rPr kumimoji="1" lang="ja-JP" altLang="en-US" sz="2000" b="1" dirty="0" smtClean="0"/>
              <a:t>ＳＱＬの中で変数を埋め込みたいところに「</a:t>
            </a:r>
            <a:r>
              <a:rPr kumimoji="1" lang="ja-JP" altLang="en-US" sz="2000" b="1" dirty="0" smtClean="0">
                <a:solidFill>
                  <a:srgbClr val="FF0000"/>
                </a:solidFill>
              </a:rPr>
              <a:t>？</a:t>
            </a:r>
            <a:r>
              <a:rPr kumimoji="1" lang="ja-JP" altLang="en-US" sz="2000" b="1" dirty="0" smtClean="0"/>
              <a:t>」を書く</a:t>
            </a:r>
            <a:endParaRPr kumimoji="1" lang="ja-JP" altLang="en-US" sz="2000" b="1" dirty="0"/>
          </a:p>
        </p:txBody>
      </p:sp>
      <p:sp>
        <p:nvSpPr>
          <p:cNvPr id="17" name="正方形/長方形 16"/>
          <p:cNvSpPr/>
          <p:nvPr/>
        </p:nvSpPr>
        <p:spPr>
          <a:xfrm>
            <a:off x="843101" y="4571999"/>
            <a:ext cx="3675111" cy="322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吹き出し 17"/>
          <p:cNvSpPr/>
          <p:nvPr/>
        </p:nvSpPr>
        <p:spPr>
          <a:xfrm>
            <a:off x="1775011" y="5157324"/>
            <a:ext cx="3926541" cy="1219200"/>
          </a:xfrm>
          <a:prstGeom prst="wedgeRoundRectCallout">
            <a:avLst>
              <a:gd name="adj1" fmla="val -5765"/>
              <a:gd name="adj2" fmla="val -7573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ポイント２</a:t>
            </a:r>
            <a:endParaRPr kumimoji="1" lang="en-US" altLang="ja-JP" sz="2000" dirty="0" smtClean="0"/>
          </a:p>
          <a:p>
            <a:pPr algn="ctr"/>
            <a:r>
              <a:rPr kumimoji="1" lang="en-US" altLang="ja-JP" sz="2000" b="1" dirty="0" err="1" smtClean="0"/>
              <a:t>setString</a:t>
            </a:r>
            <a:r>
              <a:rPr kumimoji="1" lang="ja-JP" altLang="en-US" sz="2000" b="1" dirty="0" smtClean="0"/>
              <a:t>を使って「？」に埋め込みたい値を指定する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9095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7311" y="268827"/>
            <a:ext cx="8950219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検索するプログラム</a:t>
            </a:r>
          </a:p>
        </p:txBody>
      </p:sp>
      <p:pic>
        <p:nvPicPr>
          <p:cNvPr id="16" name="図 1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5" t="51778" r="43927" b="42598"/>
          <a:stretch/>
        </p:blipFill>
        <p:spPr bwMode="auto">
          <a:xfrm>
            <a:off x="2195654" y="2457501"/>
            <a:ext cx="3828629" cy="61779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75" y="183644"/>
            <a:ext cx="1542770" cy="1099738"/>
          </a:xfrm>
          <a:prstGeom prst="rect">
            <a:avLst/>
          </a:prstGeom>
        </p:spPr>
      </p:pic>
      <p:sp>
        <p:nvSpPr>
          <p:cNvPr id="12" name="タイトル 2"/>
          <p:cNvSpPr txBox="1">
            <a:spLocks/>
          </p:cNvSpPr>
          <p:nvPr/>
        </p:nvSpPr>
        <p:spPr>
          <a:xfrm>
            <a:off x="77311" y="1168916"/>
            <a:ext cx="9093655" cy="131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en-US" altLang="ja-JP" sz="2800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【</a:t>
            </a:r>
            <a:r>
              <a:rPr kumimoji="1" lang="ja-JP" altLang="en-US" sz="2800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注意その１</a:t>
            </a:r>
            <a:r>
              <a:rPr kumimoji="1" lang="en-US" altLang="ja-JP" sz="2800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】</a:t>
            </a:r>
          </a:p>
          <a:p>
            <a:pPr algn="l"/>
            <a:r>
              <a:rPr kumimoji="1" lang="en-US" altLang="ja-JP" sz="2800" dirty="0" err="1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setString</a:t>
            </a:r>
            <a:r>
              <a:rPr kumimoji="1" lang="ja-JP" altLang="en-US" sz="2800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はセットするＤＢの型によってメソッドが異なる！</a:t>
            </a:r>
            <a:endParaRPr kumimoji="1" lang="en-US" altLang="ja-JP" sz="2800" dirty="0" smtClean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9" name="タイトル 2"/>
          <p:cNvSpPr txBox="1">
            <a:spLocks/>
          </p:cNvSpPr>
          <p:nvPr/>
        </p:nvSpPr>
        <p:spPr>
          <a:xfrm>
            <a:off x="412375" y="3075299"/>
            <a:ext cx="3245225" cy="738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主なセットメソッド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004033"/>
              </p:ext>
            </p:extLst>
          </p:nvPr>
        </p:nvGraphicFramePr>
        <p:xfrm>
          <a:off x="642661" y="3814140"/>
          <a:ext cx="783795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386"/>
                <a:gridCol w="4428564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ＤＢの型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セットメソッド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200" dirty="0" smtClean="0"/>
                        <a:t>varchar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err="1" smtClean="0"/>
                        <a:t>setString</a:t>
                      </a:r>
                      <a:endParaRPr kumimoji="1" lang="ja-JP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200" dirty="0" err="1" smtClean="0"/>
                        <a:t>int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err="1" smtClean="0"/>
                        <a:t>setInt</a:t>
                      </a:r>
                      <a:endParaRPr kumimoji="1" lang="ja-JP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200" dirty="0" err="1" smtClean="0"/>
                        <a:t>TimeStamp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err="1" smtClean="0"/>
                        <a:t>setTimeStamp</a:t>
                      </a:r>
                      <a:endParaRPr kumimoji="1" lang="ja-JP" alt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タイトル 2"/>
          <p:cNvSpPr txBox="1">
            <a:spLocks/>
          </p:cNvSpPr>
          <p:nvPr/>
        </p:nvSpPr>
        <p:spPr>
          <a:xfrm>
            <a:off x="5620869" y="6036255"/>
            <a:ext cx="3245225" cy="738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他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にも色々あるよ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828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7311" y="268827"/>
            <a:ext cx="8950219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検索するプログラム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75" y="183644"/>
            <a:ext cx="1542770" cy="1099738"/>
          </a:xfrm>
          <a:prstGeom prst="rect">
            <a:avLst/>
          </a:prstGeom>
        </p:spPr>
      </p:pic>
      <p:sp>
        <p:nvSpPr>
          <p:cNvPr id="12" name="タイトル 2"/>
          <p:cNvSpPr txBox="1">
            <a:spLocks/>
          </p:cNvSpPr>
          <p:nvPr/>
        </p:nvSpPr>
        <p:spPr>
          <a:xfrm>
            <a:off x="193780" y="1368566"/>
            <a:ext cx="8717280" cy="131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en-US" altLang="ja-JP" sz="2800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【</a:t>
            </a:r>
            <a:r>
              <a:rPr kumimoji="1" lang="ja-JP" altLang="en-US" sz="2800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注意その</a:t>
            </a:r>
            <a:r>
              <a:rPr kumimoji="1" lang="en-US" altLang="ja-JP" sz="2800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2】</a:t>
            </a:r>
          </a:p>
          <a:p>
            <a:pPr algn="l"/>
            <a:r>
              <a:rPr kumimoji="1" lang="ja-JP" altLang="en-US" sz="2800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複数の検索値がある場合は、その数分</a:t>
            </a:r>
            <a:r>
              <a:rPr kumimoji="1" lang="ja-JP" altLang="en-US" sz="2800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「？」が増える</a:t>
            </a:r>
            <a:endParaRPr kumimoji="1" lang="en-US" altLang="ja-JP" sz="2800" dirty="0" smtClean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また、「？」の数と</a:t>
            </a:r>
            <a:r>
              <a:rPr kumimoji="1" lang="en-US" altLang="ja-JP" sz="2800" dirty="0" err="1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setString</a:t>
            </a:r>
            <a:r>
              <a:rPr kumimoji="1" lang="ja-JP" altLang="en-US" sz="2800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などの数は同じになる！</a:t>
            </a:r>
            <a:endParaRPr kumimoji="1" lang="en-US" altLang="ja-JP" sz="2800" dirty="0" smtClean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258" y="3318843"/>
            <a:ext cx="8402324" cy="1859388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14" name="正方形/長方形 13"/>
          <p:cNvSpPr/>
          <p:nvPr/>
        </p:nvSpPr>
        <p:spPr>
          <a:xfrm>
            <a:off x="6490447" y="3711388"/>
            <a:ext cx="1900518" cy="455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351258" y="4464424"/>
            <a:ext cx="3485636" cy="473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吹き出し 4"/>
          <p:cNvSpPr/>
          <p:nvPr/>
        </p:nvSpPr>
        <p:spPr>
          <a:xfrm>
            <a:off x="351258" y="5178231"/>
            <a:ext cx="7878342" cy="1275904"/>
          </a:xfrm>
          <a:prstGeom prst="wedgeRoundRectCallout">
            <a:avLst>
              <a:gd name="adj1" fmla="val -27433"/>
              <a:gd name="adj2" fmla="val -7240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値のセットメソッドの仕様は</a:t>
            </a:r>
            <a:endParaRPr kumimoji="1" lang="en-US" altLang="ja-JP" sz="2400" dirty="0" smtClean="0"/>
          </a:p>
          <a:p>
            <a:pPr algn="ctr"/>
            <a:r>
              <a:rPr kumimoji="1" lang="en-US" altLang="ja-JP" sz="2400" dirty="0" err="1" smtClean="0"/>
              <a:t>setString</a:t>
            </a:r>
            <a:r>
              <a:rPr kumimoji="1" lang="ja-JP" altLang="en-US" sz="2400" dirty="0" smtClean="0"/>
              <a:t>（何番目の？が対象か </a:t>
            </a:r>
            <a:r>
              <a:rPr kumimoji="1" lang="en-US" altLang="ja-JP" sz="2400" dirty="0" smtClean="0"/>
              <a:t>, </a:t>
            </a:r>
            <a:r>
              <a:rPr kumimoji="1" lang="ja-JP" altLang="en-US" sz="2400" dirty="0" smtClean="0"/>
              <a:t>埋め込みたい値）</a:t>
            </a:r>
            <a:endParaRPr kumimoji="1" lang="en-US" altLang="ja-JP" sz="2400" dirty="0" smtClean="0"/>
          </a:p>
          <a:p>
            <a:pPr algn="ctr"/>
            <a:r>
              <a:rPr kumimoji="1" lang="ja-JP" altLang="en-US" sz="2400" dirty="0" smtClean="0"/>
              <a:t>です。</a:t>
            </a:r>
            <a:r>
              <a:rPr kumimoji="1" lang="ja-JP" altLang="en-US" sz="2400" b="1" dirty="0" smtClean="0"/>
              <a:t>左から数えて何番目の？</a:t>
            </a:r>
            <a:r>
              <a:rPr kumimoji="1" lang="ja-JP" altLang="en-US" sz="2400" b="1" dirty="0" err="1" smtClean="0"/>
              <a:t>か</a:t>
            </a:r>
            <a:r>
              <a:rPr kumimoji="1" lang="ja-JP" altLang="en-US" sz="2400" dirty="0" err="1" smtClean="0"/>
              <a:t>を</a:t>
            </a:r>
            <a:r>
              <a:rPr kumimoji="1" lang="ja-JP" altLang="en-US" sz="2400" dirty="0" smtClean="0"/>
              <a:t>指定します。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366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4" y="297676"/>
            <a:ext cx="1309491" cy="86258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660" y="490587"/>
            <a:ext cx="1657553" cy="447539"/>
          </a:xfrm>
          <a:prstGeom prst="rect">
            <a:avLst/>
          </a:prstGeom>
        </p:spPr>
      </p:pic>
      <p:sp>
        <p:nvSpPr>
          <p:cNvPr id="15" name="タイトル 2"/>
          <p:cNvSpPr txBox="1">
            <a:spLocks/>
          </p:cNvSpPr>
          <p:nvPr/>
        </p:nvSpPr>
        <p:spPr>
          <a:xfrm>
            <a:off x="285221" y="1914397"/>
            <a:ext cx="8534400" cy="4545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○検索のＳＱＬの変数部分には「？」を用いる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○ 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「？」に値を入れる場合は</a:t>
            </a:r>
            <a:r>
              <a:rPr kumimoji="1" lang="en-US" altLang="ja-JP" sz="2800" dirty="0" err="1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setXXX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メソッドを使う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2800" dirty="0" err="1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setXXX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のＸＸＸはＤＢの型によって変わる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○複数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検索条件がある場合は「？」を複数記述する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○ 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「？」の数と</a:t>
            </a:r>
            <a:r>
              <a:rPr kumimoji="1" lang="en-US" altLang="ja-JP" sz="2800" dirty="0" err="1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setXXX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のメソッドの数は同じになる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>
            <a:spLocks noGrp="1"/>
          </p:cNvSpPr>
          <p:nvPr>
            <p:ph type="title"/>
          </p:nvPr>
        </p:nvSpPr>
        <p:spPr>
          <a:xfrm>
            <a:off x="3683740" y="197192"/>
            <a:ext cx="3890539" cy="1011055"/>
          </a:xfrm>
        </p:spPr>
        <p:txBody>
          <a:bodyPr/>
          <a:lstStyle/>
          <a:p>
            <a:r>
              <a:rPr kumimoji="1" lang="en-US" altLang="ja-JP" sz="2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SQL</a:t>
            </a:r>
            <a:r>
              <a:rPr kumimoji="1" lang="ja-JP" altLang="en-US" sz="2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を用いての検索を理解する</a:t>
            </a:r>
            <a:endParaRPr kumimoji="1" lang="ja-JP" altLang="en-US" sz="20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346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168166" y="2585585"/>
            <a:ext cx="8828689" cy="2042758"/>
          </a:xfrm>
        </p:spPr>
        <p:txBody>
          <a:bodyPr/>
          <a:lstStyle/>
          <a:p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SQL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を用いての検索を理解する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20" y="409066"/>
            <a:ext cx="3810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7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タイトル 2"/>
          <p:cNvSpPr txBox="1">
            <a:spLocks/>
          </p:cNvSpPr>
          <p:nvPr/>
        </p:nvSpPr>
        <p:spPr>
          <a:xfrm>
            <a:off x="285221" y="1407459"/>
            <a:ext cx="8534400" cy="5450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DB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の接続の手順は以下の通り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①</a:t>
            </a:r>
            <a:r>
              <a:rPr kumimoji="1" lang="en-US" altLang="ja-JP" sz="2800" dirty="0" err="1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Class.forName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でドライバの準備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②</a:t>
            </a:r>
            <a:r>
              <a:rPr kumimoji="1" lang="en-US" altLang="ja-JP" sz="2800" dirty="0" err="1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DriveManager.getConnection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DB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接続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　　接続の際は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接続文字列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に注意する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③</a:t>
            </a:r>
            <a:r>
              <a:rPr kumimoji="1" lang="en-US" altLang="ja-JP" sz="2800" dirty="0" err="1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prepareGetStatement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SQL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を作成する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④</a:t>
            </a:r>
            <a:r>
              <a:rPr kumimoji="1" lang="en-US" altLang="ja-JP" sz="2800" dirty="0" err="1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executeQuery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SQL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を実行して結果を</a:t>
            </a:r>
            <a:r>
              <a:rPr kumimoji="1" lang="en-US" altLang="ja-JP" sz="2800" dirty="0" err="1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ResultSet</a:t>
            </a:r>
            <a:endParaRPr kumimoji="1" lang="en-US" altLang="ja-JP" sz="2800" dirty="0" smtClean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オブジェクトに取得する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⑤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next</a:t>
            </a:r>
            <a:r>
              <a:rPr kumimoji="1" lang="ja-JP" altLang="en-US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メソッド、</a:t>
            </a:r>
            <a:r>
              <a:rPr kumimoji="1" lang="en-US" altLang="ja-JP" sz="2800" dirty="0" err="1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getString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メソッドなどで</a:t>
            </a:r>
            <a:r>
              <a:rPr kumimoji="1" lang="en-US" altLang="ja-JP" sz="2800" dirty="0" err="1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ResultSet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から値を取得する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>
            <a:spLocks noGrp="1"/>
          </p:cNvSpPr>
          <p:nvPr>
            <p:ph type="title"/>
          </p:nvPr>
        </p:nvSpPr>
        <p:spPr>
          <a:xfrm>
            <a:off x="3683740" y="197192"/>
            <a:ext cx="3890539" cy="1011055"/>
          </a:xfrm>
        </p:spPr>
        <p:txBody>
          <a:bodyPr/>
          <a:lstStyle/>
          <a:p>
            <a:r>
              <a:rPr kumimoji="1" lang="en-US" altLang="ja-JP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アプリからデータベースに</a:t>
            </a:r>
            <a:r>
              <a:rPr kumimoji="1" lang="en-US" altLang="ja-JP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sz="2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接続</a:t>
            </a:r>
            <a:r>
              <a:rPr kumimoji="1" lang="ja-JP" altLang="en-US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するための実装を理解する</a:t>
            </a:r>
            <a:endParaRPr kumimoji="1" lang="ja-JP" altLang="en-US" sz="20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13" y="297943"/>
            <a:ext cx="19050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6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タイトル 2"/>
          <p:cNvSpPr txBox="1">
            <a:spLocks/>
          </p:cNvSpPr>
          <p:nvPr/>
        </p:nvSpPr>
        <p:spPr>
          <a:xfrm>
            <a:off x="193781" y="2858852"/>
            <a:ext cx="8717280" cy="91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4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検索する</a:t>
            </a:r>
            <a:r>
              <a:rPr kumimoji="1" lang="ja-JP" altLang="en-US" sz="4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プログラム</a:t>
            </a:r>
            <a:endParaRPr kumimoji="1" lang="en-US" altLang="ja-JP" sz="40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029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7311" y="268827"/>
            <a:ext cx="8950219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検索するプログラム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193781" y="2209801"/>
            <a:ext cx="8717280" cy="766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今日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は検索をするプログラムを考えます。</a:t>
            </a:r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" name="タイトル 2"/>
          <p:cNvSpPr txBox="1">
            <a:spLocks/>
          </p:cNvSpPr>
          <p:nvPr/>
        </p:nvSpPr>
        <p:spPr>
          <a:xfrm>
            <a:off x="193780" y="3002452"/>
            <a:ext cx="8717280" cy="766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検索をする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アプリケーションの流れは以下の通りです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193780" y="3719110"/>
            <a:ext cx="8950220" cy="766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１．入力画面で検索条件を入力して検索ボタンをクリック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9" name="タイトル 2"/>
          <p:cNvSpPr txBox="1">
            <a:spLocks/>
          </p:cNvSpPr>
          <p:nvPr/>
        </p:nvSpPr>
        <p:spPr>
          <a:xfrm>
            <a:off x="231936" y="4369964"/>
            <a:ext cx="9066687" cy="766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２．検索条件を取得して、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SQL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文を発行する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0" name="タイトル 2"/>
          <p:cNvSpPr txBox="1">
            <a:spLocks/>
          </p:cNvSpPr>
          <p:nvPr/>
        </p:nvSpPr>
        <p:spPr>
          <a:xfrm>
            <a:off x="231935" y="4979628"/>
            <a:ext cx="9066687" cy="766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３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．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SQL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の実行結果を取得する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1" name="タイトル 2"/>
          <p:cNvSpPr txBox="1">
            <a:spLocks/>
          </p:cNvSpPr>
          <p:nvPr/>
        </p:nvSpPr>
        <p:spPr>
          <a:xfrm>
            <a:off x="231934" y="5575392"/>
            <a:ext cx="9066687" cy="766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４．実行結果を表示する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228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7311" y="268827"/>
            <a:ext cx="8950219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検索するプログラム</a:t>
            </a:r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154623" y="1245070"/>
            <a:ext cx="8950220" cy="766482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１．入力画面で検索条件を入力して検索ボタンをクリック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9" name="タイトル 2"/>
          <p:cNvSpPr txBox="1">
            <a:spLocks/>
          </p:cNvSpPr>
          <p:nvPr/>
        </p:nvSpPr>
        <p:spPr>
          <a:xfrm>
            <a:off x="135045" y="2842320"/>
            <a:ext cx="9066687" cy="766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２．検索条件を取得して、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SQL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文を発行する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0" name="タイトル 2"/>
          <p:cNvSpPr txBox="1">
            <a:spLocks/>
          </p:cNvSpPr>
          <p:nvPr/>
        </p:nvSpPr>
        <p:spPr>
          <a:xfrm>
            <a:off x="231934" y="4264332"/>
            <a:ext cx="9066687" cy="766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３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．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SQL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の実行結果を取得する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1" name="タイトル 2"/>
          <p:cNvSpPr txBox="1">
            <a:spLocks/>
          </p:cNvSpPr>
          <p:nvPr/>
        </p:nvSpPr>
        <p:spPr>
          <a:xfrm>
            <a:off x="231933" y="5507585"/>
            <a:ext cx="9066687" cy="766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４．実行結果を表示する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2" name="タイトル 2"/>
          <p:cNvSpPr txBox="1">
            <a:spLocks/>
          </p:cNvSpPr>
          <p:nvPr/>
        </p:nvSpPr>
        <p:spPr>
          <a:xfrm>
            <a:off x="699247" y="1988219"/>
            <a:ext cx="8405596" cy="766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で入力画面を作り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form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タグを使って、入力した値をサーブレットへ転送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3" name="タイトル 2"/>
          <p:cNvSpPr txBox="1">
            <a:spLocks/>
          </p:cNvSpPr>
          <p:nvPr/>
        </p:nvSpPr>
        <p:spPr>
          <a:xfrm>
            <a:off x="699247" y="3497850"/>
            <a:ext cx="8405596" cy="766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入力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した値を使って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SELECT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文を作成、</a:t>
            </a:r>
            <a:r>
              <a:rPr kumimoji="1" lang="en-US" altLang="ja-JP" sz="2800" dirty="0" err="1" smtClean="0">
                <a:solidFill>
                  <a:schemeClr val="accent6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executeQuery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で実行す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る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4" name="タイトル 2"/>
          <p:cNvSpPr txBox="1">
            <a:spLocks/>
          </p:cNvSpPr>
          <p:nvPr/>
        </p:nvSpPr>
        <p:spPr>
          <a:xfrm>
            <a:off x="699247" y="4899065"/>
            <a:ext cx="8405596" cy="564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en-US" altLang="ja-JP" sz="2800" dirty="0" err="1" smtClean="0">
                <a:solidFill>
                  <a:schemeClr val="accent6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ResultSet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オブジェクトを使って値を取得する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699247" y="6143498"/>
            <a:ext cx="8405596" cy="564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取得した値を</a:t>
            </a:r>
            <a:r>
              <a:rPr kumimoji="1" lang="en-US" altLang="ja-JP" sz="2800" dirty="0" err="1" smtClean="0">
                <a:solidFill>
                  <a:schemeClr val="accent6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setAttribute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へ伝え、表示する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424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7311" y="268827"/>
            <a:ext cx="8950219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検索するプログラム</a:t>
            </a:r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154623" y="1245070"/>
            <a:ext cx="8950220" cy="766482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１．入力画面で検索条件を入力して検索ボタンをクリック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9" name="タイトル 2"/>
          <p:cNvSpPr txBox="1">
            <a:spLocks/>
          </p:cNvSpPr>
          <p:nvPr/>
        </p:nvSpPr>
        <p:spPr>
          <a:xfrm>
            <a:off x="135045" y="2842320"/>
            <a:ext cx="9066687" cy="766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２．検索条件を取得して、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SQL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文を発行する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0" name="タイトル 2"/>
          <p:cNvSpPr txBox="1">
            <a:spLocks/>
          </p:cNvSpPr>
          <p:nvPr/>
        </p:nvSpPr>
        <p:spPr>
          <a:xfrm>
            <a:off x="231934" y="4264332"/>
            <a:ext cx="9066687" cy="766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３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．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SQL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の実行結果を取得する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1" name="タイトル 2"/>
          <p:cNvSpPr txBox="1">
            <a:spLocks/>
          </p:cNvSpPr>
          <p:nvPr/>
        </p:nvSpPr>
        <p:spPr>
          <a:xfrm>
            <a:off x="231933" y="5507585"/>
            <a:ext cx="9066687" cy="766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４．実行結果を表示する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2" name="タイトル 2"/>
          <p:cNvSpPr txBox="1">
            <a:spLocks/>
          </p:cNvSpPr>
          <p:nvPr/>
        </p:nvSpPr>
        <p:spPr>
          <a:xfrm>
            <a:off x="699247" y="1988219"/>
            <a:ext cx="8405596" cy="766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で入力画面を作り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form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タグを使って、入力した値をサーブレットへ転送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3" name="タイトル 2"/>
          <p:cNvSpPr txBox="1">
            <a:spLocks/>
          </p:cNvSpPr>
          <p:nvPr/>
        </p:nvSpPr>
        <p:spPr>
          <a:xfrm>
            <a:off x="699247" y="3497850"/>
            <a:ext cx="8405596" cy="766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入力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した値を使って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SELECT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文を作成、</a:t>
            </a:r>
            <a:r>
              <a:rPr kumimoji="1" lang="en-US" altLang="ja-JP" sz="2800" dirty="0" err="1" smtClean="0">
                <a:solidFill>
                  <a:schemeClr val="accent6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executeQuery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で実行す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る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4" name="タイトル 2"/>
          <p:cNvSpPr txBox="1">
            <a:spLocks/>
          </p:cNvSpPr>
          <p:nvPr/>
        </p:nvSpPr>
        <p:spPr>
          <a:xfrm>
            <a:off x="699247" y="4899065"/>
            <a:ext cx="8405596" cy="564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en-US" altLang="ja-JP" sz="2800" dirty="0" err="1" smtClean="0">
                <a:solidFill>
                  <a:schemeClr val="accent6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ResultSet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オブジェクトを使って値を取得する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699247" y="6143498"/>
            <a:ext cx="8405596" cy="564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取得した値を</a:t>
            </a:r>
            <a:r>
              <a:rPr kumimoji="1" lang="en-US" altLang="ja-JP" sz="2800" dirty="0" err="1" smtClean="0">
                <a:solidFill>
                  <a:schemeClr val="accent6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setAttribute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へ伝え、表示する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7" name="タイトル 2"/>
          <p:cNvSpPr txBox="1">
            <a:spLocks/>
          </p:cNvSpPr>
          <p:nvPr/>
        </p:nvSpPr>
        <p:spPr>
          <a:xfrm>
            <a:off x="699247" y="3509348"/>
            <a:ext cx="8405596" cy="766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入力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した値を使って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SELECT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文を作成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、</a:t>
            </a:r>
            <a:r>
              <a:rPr kumimoji="1" lang="en-US" altLang="ja-JP" sz="2800" dirty="0" err="1" smtClean="0">
                <a:solidFill>
                  <a:schemeClr val="accent6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executeQuery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で実行す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る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355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7311" y="268827"/>
            <a:ext cx="8950219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検索するプログラム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193780" y="1219440"/>
            <a:ext cx="8717280" cy="766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例えば・・・</a:t>
            </a:r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" name="タイトル 2"/>
          <p:cNvSpPr txBox="1">
            <a:spLocks/>
          </p:cNvSpPr>
          <p:nvPr/>
        </p:nvSpPr>
        <p:spPr>
          <a:xfrm>
            <a:off x="193780" y="2041627"/>
            <a:ext cx="8717280" cy="15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先日使った「</a:t>
            </a:r>
            <a:r>
              <a:rPr kumimoji="1" lang="en-US" altLang="ja-JP" sz="28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user_tbl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」の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mail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列を「</a:t>
            </a:r>
            <a:r>
              <a:rPr kumimoji="1" lang="en-US" altLang="ja-JP" sz="28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Nishino@asojuku.ac,jp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」という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文字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</a:t>
            </a:r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列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</a:t>
            </a:r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検索する時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SQL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文は？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223" y="3833792"/>
            <a:ext cx="2626829" cy="302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3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7311" y="268827"/>
            <a:ext cx="8950219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検索するプログラム</a:t>
            </a:r>
          </a:p>
        </p:txBody>
      </p:sp>
      <p:sp>
        <p:nvSpPr>
          <p:cNvPr id="6" name="タイトル 2"/>
          <p:cNvSpPr txBox="1">
            <a:spLocks/>
          </p:cNvSpPr>
          <p:nvPr/>
        </p:nvSpPr>
        <p:spPr>
          <a:xfrm>
            <a:off x="193780" y="1083733"/>
            <a:ext cx="8717280" cy="15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先日使った「</a:t>
            </a:r>
            <a:r>
              <a:rPr kumimoji="1" lang="en-US" altLang="ja-JP" sz="28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user_tbl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」の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mail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列を「</a:t>
            </a:r>
            <a:r>
              <a:rPr kumimoji="1" lang="en-US" altLang="ja-JP" sz="28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Nishino@asojuku.ac,jp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」という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文字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</a:t>
            </a:r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列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</a:t>
            </a:r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検索する時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SQL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文は？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193780" y="2971233"/>
            <a:ext cx="8717280" cy="15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SELECT * FROM </a:t>
            </a:r>
            <a:r>
              <a:rPr kumimoji="1" lang="en-US" altLang="ja-JP" sz="28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user_tbl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 WHERE mail=‘Nishino@asojuku.ac.jp’</a:t>
            </a:r>
          </a:p>
        </p:txBody>
      </p:sp>
      <p:sp>
        <p:nvSpPr>
          <p:cNvPr id="10" name="タイトル 2"/>
          <p:cNvSpPr txBox="1">
            <a:spLocks/>
          </p:cNvSpPr>
          <p:nvPr/>
        </p:nvSpPr>
        <p:spPr>
          <a:xfrm>
            <a:off x="77311" y="4420584"/>
            <a:ext cx="8717280" cy="18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では、もし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アプリケーションで同じ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SQL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を使って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「メールアドレスの検索」をするときに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「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画面（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）からサーブレットへ送られる情報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」は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上記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SQL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のどの部分？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854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6465</TotalTime>
  <Words>987</Words>
  <Application>Microsoft Office PowerPoint</Application>
  <PresentationFormat>画面に合わせる (4:3)</PresentationFormat>
  <Paragraphs>143</Paragraphs>
  <Slides>18</Slides>
  <Notes>18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ＭＳ Ｐゴシック</vt:lpstr>
      <vt:lpstr>Helvetica Neue</vt:lpstr>
      <vt:lpstr>HGP創英角ﾎﾟｯﾌﾟ体</vt:lpstr>
      <vt:lpstr>Arial</vt:lpstr>
      <vt:lpstr>Calibri</vt:lpstr>
      <vt:lpstr>ホワイト</vt:lpstr>
      <vt:lpstr>Webアプリケーション開発演習A</vt:lpstr>
      <vt:lpstr>SQLを用いての検索を理解する</vt:lpstr>
      <vt:lpstr>Webアプリからデータベースに 接続するための実装を理解する</vt:lpstr>
      <vt:lpstr>PowerPoint プレゼンテーション</vt:lpstr>
      <vt:lpstr>　検索するプログラム</vt:lpstr>
      <vt:lpstr>　検索するプログラム</vt:lpstr>
      <vt:lpstr>　検索するプログラム</vt:lpstr>
      <vt:lpstr>　検索するプログラム</vt:lpstr>
      <vt:lpstr>　検索するプログラム</vt:lpstr>
      <vt:lpstr>　検索するプログラム</vt:lpstr>
      <vt:lpstr>　サーバーにWebアプリをアップ</vt:lpstr>
      <vt:lpstr>　検索するプログラム</vt:lpstr>
      <vt:lpstr>　検索するプログラム</vt:lpstr>
      <vt:lpstr>　検索するプログラム</vt:lpstr>
      <vt:lpstr>　検索するプログラム</vt:lpstr>
      <vt:lpstr>　検索するプログラム</vt:lpstr>
      <vt:lpstr>　検索するプログラム</vt:lpstr>
      <vt:lpstr>SQLを用いての検索を理解する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Webアプリケーション開発演習A</dc:title>
  <dc:creator>西野　直幸</dc:creator>
  <cp:lastModifiedBy>西野　直幸</cp:lastModifiedBy>
  <cp:revision>1074</cp:revision>
  <dcterms:modified xsi:type="dcterms:W3CDTF">2018-07-11T02:30:14Z</dcterms:modified>
</cp:coreProperties>
</file>