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78" r:id="rId3"/>
    <p:sldId id="260" r:id="rId4"/>
    <p:sldId id="261" r:id="rId5"/>
    <p:sldId id="279" r:id="rId6"/>
    <p:sldId id="280" r:id="rId7"/>
    <p:sldId id="281" r:id="rId8"/>
    <p:sldId id="282" r:id="rId9"/>
    <p:sldId id="284" r:id="rId10"/>
    <p:sldId id="283" r:id="rId11"/>
    <p:sldId id="285" r:id="rId12"/>
    <p:sldId id="286" r:id="rId13"/>
    <p:sldId id="287" r:id="rId14"/>
    <p:sldId id="288" r:id="rId15"/>
    <p:sldId id="289" r:id="rId16"/>
    <p:sldId id="290" r:id="rId17"/>
    <p:sldId id="291" r:id="rId18"/>
    <p:sldId id="292" r:id="rId19"/>
    <p:sldId id="293"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HGP創英角ﾎﾟｯﾌﾟ体" panose="040B0A00000000000000" pitchFamily="50" charset="-128"/>
      <p:regular r:id="rId26"/>
    </p:embeddedFont>
    <p:embeddedFont>
      <p:font typeface="Helvetica Neue" panose="020B0604020202020204" charset="0"/>
      <p:regular r:id="rId27"/>
      <p:bold r:id="rId28"/>
      <p:italic r:id="rId29"/>
      <p:boldItalic r:id="rId30"/>
    </p:embeddedFont>
    <p:embeddedFont>
      <p:font typeface="HGS創英角ﾎﾟｯﾌﾟ体" panose="040B0A00000000000000" pitchFamily="50" charset="-128"/>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38" autoAdjust="0"/>
  </p:normalViewPr>
  <p:slideViewPr>
    <p:cSldViewPr snapToGrid="0">
      <p:cViewPr varScale="1">
        <p:scale>
          <a:sx n="57" d="100"/>
          <a:sy n="57"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24682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2978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（～４５分）</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243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smtClean="0"/>
              <a:t>テーマ発表</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60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文字をクリックすると画面遷移するやつを表示するのに使うのが</a:t>
            </a:r>
            <a:r>
              <a:rPr lang="en-US" altLang="ja-JP" dirty="0" smtClean="0"/>
              <a:t>a</a:t>
            </a:r>
            <a:r>
              <a:rPr lang="ja-JP" altLang="en-US" dirty="0" smtClean="0"/>
              <a:t>タグ、アンカータグです</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127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よく「会員の登録」など、値を入力して、サーバーに送るような時に使われます。</a:t>
            </a:r>
            <a:endParaRPr lang="en-US" altLang="ja-JP" dirty="0" smtClean="0"/>
          </a:p>
          <a:p>
            <a:pPr marL="0" lvl="0" indent="0">
              <a:spcBef>
                <a:spcPts val="0"/>
              </a:spcBef>
              <a:spcAft>
                <a:spcPts val="0"/>
              </a:spcAft>
              <a:buNone/>
            </a:pPr>
            <a:r>
              <a:rPr lang="ja-JP" altLang="en-US" dirty="0" smtClean="0"/>
              <a:t>例えば、</a:t>
            </a:r>
            <a:r>
              <a:rPr lang="en-US" altLang="ja-JP" dirty="0" smtClean="0"/>
              <a:t>Amazon</a:t>
            </a:r>
            <a:r>
              <a:rPr lang="ja-JP" altLang="en-US" dirty="0" smtClean="0"/>
              <a:t>の会員登録ページのソースを見てみると、やっぱり、</a:t>
            </a:r>
            <a:r>
              <a:rPr lang="en-US" altLang="ja-JP" dirty="0" smtClean="0"/>
              <a:t>form</a:t>
            </a:r>
            <a:r>
              <a:rPr lang="ja-JP" altLang="en-US" dirty="0" smtClean="0"/>
              <a:t>タグが使われています。</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0936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注意！</a:t>
            </a:r>
            <a:endParaRPr lang="en-US" altLang="ja-JP" dirty="0" smtClean="0"/>
          </a:p>
          <a:p>
            <a:pPr marL="0" lvl="0" indent="0">
              <a:spcBef>
                <a:spcPts val="0"/>
              </a:spcBef>
              <a:spcAft>
                <a:spcPts val="0"/>
              </a:spcAft>
              <a:buNone/>
            </a:pPr>
            <a:r>
              <a:rPr lang="ja-JP" altLang="en-US" dirty="0" smtClean="0"/>
              <a:t>よくフロムタグ（</a:t>
            </a:r>
            <a:r>
              <a:rPr lang="en-US" altLang="ja-JP" dirty="0" smtClean="0"/>
              <a:t>from</a:t>
            </a:r>
            <a:r>
              <a:rPr lang="ja-JP" altLang="en-US" dirty="0" smtClean="0"/>
              <a:t>）と書いて、動かない！</a:t>
            </a:r>
            <a:r>
              <a:rPr lang="ja-JP" altLang="en-US" dirty="0" err="1" smtClean="0"/>
              <a:t>って</a:t>
            </a:r>
            <a:r>
              <a:rPr lang="ja-JP" altLang="en-US" dirty="0" smtClean="0"/>
              <a:t>言う人が多いのでスペルミスに気をつけましょう</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4122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smtClean="0"/>
              <a:t>input</a:t>
            </a:r>
            <a:r>
              <a:rPr lang="ja-JP" altLang="en-US" dirty="0" smtClean="0"/>
              <a:t>タグは、ボタンや入力ボックスなどを表示する重要なタグです</a:t>
            </a:r>
            <a:endParaRPr lang="en-US" altLang="ja-JP" dirty="0" smtClean="0"/>
          </a:p>
          <a:p>
            <a:pPr marL="0" lvl="0" indent="0">
              <a:spcBef>
                <a:spcPts val="0"/>
              </a:spcBef>
              <a:spcAft>
                <a:spcPts val="0"/>
              </a:spcAft>
              <a:buNone/>
            </a:pPr>
            <a:r>
              <a:rPr lang="en-US" dirty="0" smtClean="0"/>
              <a:t>type</a:t>
            </a:r>
            <a:r>
              <a:rPr lang="ja-JP" altLang="en-US" dirty="0" smtClean="0"/>
              <a:t>によって、表示や役割が変わる非常に重要なタグです</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1092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78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dirty="0" smtClean="0"/>
              <a:t>form</a:t>
            </a:r>
            <a:r>
              <a:rPr lang="ja-JP" altLang="en-US" dirty="0" smtClean="0"/>
              <a:t>タグの演習</a:t>
            </a:r>
            <a:r>
              <a:rPr lang="en-US" altLang="ja-JP" dirty="0" smtClean="0"/>
              <a:t>.</a:t>
            </a:r>
            <a:r>
              <a:rPr lang="en-US" dirty="0" smtClean="0"/>
              <a:t>pdf</a:t>
            </a:r>
            <a:r>
              <a:rPr lang="ja-JP" altLang="en-US" dirty="0" smtClean="0"/>
              <a:t>に演習内容が記載されているので、やってみよう！</a:t>
            </a: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759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（～８０分）</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970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lang="en-US" dirty="0" smtClean="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0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テ</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6484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テーマ発表</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59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smtClean="0"/>
              <a:t>テーマ発表</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848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smtClean="0"/>
              <a:t>テーマ発表</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60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文字をクリックすると画面遷移するやつを表示するのに使うのが</a:t>
            </a:r>
            <a:r>
              <a:rPr lang="en-US" altLang="ja-JP" dirty="0" smtClean="0"/>
              <a:t>a</a:t>
            </a:r>
            <a:r>
              <a:rPr lang="ja-JP" altLang="en-US" dirty="0" smtClean="0"/>
              <a:t>タグ、アンカータグです</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29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このタグを表示するとこのようになります。</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067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何人かに聞いてみる</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5523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ja-JP" altLang="en-US" dirty="0" smtClean="0"/>
              <a:t>何人かに聞いてみる</a:t>
            </a: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2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縦書きテキスト"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Shape 19"/>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7" name="Shape 4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3" name="Shape 63"/>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a:stretch/>
        </p:blipFill>
        <p:spPr>
          <a:xfrm>
            <a:off x="0" y="396385"/>
            <a:ext cx="9110777" cy="6439807"/>
          </a:xfrm>
          <a:prstGeom prst="rect">
            <a:avLst/>
          </a:prstGeom>
          <a:noFill/>
          <a:ln>
            <a:noFill/>
          </a:ln>
        </p:spPr>
      </p:pic>
      <p:sp>
        <p:nvSpPr>
          <p:cNvPr id="85" name="Shape 85"/>
          <p:cNvSpPr txBox="1">
            <a:spLocks noGrp="1"/>
          </p:cNvSpPr>
          <p:nvPr>
            <p:ph type="ctrTitle"/>
          </p:nvPr>
        </p:nvSpPr>
        <p:spPr>
          <a:xfrm>
            <a:off x="0" y="804746"/>
            <a:ext cx="9144000" cy="682168"/>
          </a:xfrm>
          <a:prstGeom prst="rect">
            <a:avLst/>
          </a:prstGeom>
          <a:noFill/>
          <a:ln>
            <a:noFill/>
          </a:ln>
        </p:spPr>
        <p:txBody>
          <a:bodyPr spcFirstLastPara="1" wrap="square" lIns="91425" tIns="45700" rIns="91425" bIns="45700" anchor="ctr" anchorCtr="0">
            <a:noAutofit/>
          </a:bodyPr>
          <a:lstStyle/>
          <a:p>
            <a:pPr lvl="0">
              <a:buClr>
                <a:srgbClr val="000075"/>
              </a:buClr>
            </a:pPr>
            <a:r>
              <a:rPr lang="en-US" altLang="ja-JP" dirty="0">
                <a:solidFill>
                  <a:srgbClr val="000075"/>
                </a:solidFill>
              </a:rPr>
              <a:t>Web</a:t>
            </a:r>
            <a:r>
              <a:rPr lang="ja-JP" altLang="en-US" dirty="0">
                <a:solidFill>
                  <a:srgbClr val="000075"/>
                </a:solidFill>
              </a:rPr>
              <a:t>アプリケーション開発演習</a:t>
            </a:r>
            <a:r>
              <a:rPr lang="en-US" altLang="ja-JP" dirty="0">
                <a:solidFill>
                  <a:srgbClr val="000075"/>
                </a:solidFill>
              </a:rPr>
              <a:t>A</a:t>
            </a:r>
            <a:endParaRPr sz="4400" b="0" i="0" u="none" strike="noStrike" cap="none" dirty="0">
              <a:solidFill>
                <a:srgbClr val="000075"/>
              </a:solidFill>
              <a:latin typeface="Calibri"/>
              <a:ea typeface="Calibri"/>
              <a:cs typeface="Calibri"/>
              <a:sym typeface="Calibri"/>
            </a:endParaRPr>
          </a:p>
        </p:txBody>
      </p:sp>
      <p:sp>
        <p:nvSpPr>
          <p:cNvPr id="86" name="Shape 86"/>
          <p:cNvSpPr txBox="1">
            <a:spLocks noGrp="1"/>
          </p:cNvSpPr>
          <p:nvPr>
            <p:ph type="subTitle" idx="1"/>
          </p:nvPr>
        </p:nvSpPr>
        <p:spPr>
          <a:xfrm>
            <a:off x="4626591" y="5756681"/>
            <a:ext cx="4136674" cy="685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ja-JP" altLang="en-US" sz="2720" b="0" i="0" u="none" strike="noStrike" cap="none" dirty="0" smtClean="0">
                <a:solidFill>
                  <a:schemeClr val="lt1"/>
                </a:solidFill>
                <a:latin typeface="Helvetica Neue"/>
                <a:ea typeface="Helvetica Neue"/>
                <a:cs typeface="Helvetica Neue"/>
                <a:sym typeface="Helvetica Neue"/>
              </a:rPr>
              <a:t>情報システム専攻科</a:t>
            </a:r>
            <a:r>
              <a:rPr lang="en-US" altLang="ja-JP" sz="2720" b="0" i="0" u="none" strike="noStrike" cap="none" dirty="0" smtClean="0">
                <a:solidFill>
                  <a:schemeClr val="lt1"/>
                </a:solidFill>
                <a:latin typeface="Helvetica Neue"/>
                <a:ea typeface="Helvetica Neue"/>
                <a:cs typeface="Helvetica Neue"/>
                <a:sym typeface="Helvetica Neue"/>
              </a:rPr>
              <a:t>2</a:t>
            </a:r>
            <a:r>
              <a:rPr lang="ja-JP" altLang="en-US" sz="2720" b="0" i="0" u="none" strike="noStrike" cap="none" dirty="0" smtClean="0">
                <a:solidFill>
                  <a:schemeClr val="lt1"/>
                </a:solidFill>
                <a:latin typeface="Helvetica Neue"/>
                <a:ea typeface="Helvetica Neue"/>
                <a:cs typeface="Helvetica Neue"/>
                <a:sym typeface="Helvetica Neue"/>
              </a:rPr>
              <a:t>年</a:t>
            </a:r>
            <a:endParaRPr sz="2720" b="0" i="0" u="none" strike="noStrike" cap="none" dirty="0">
              <a:solidFill>
                <a:schemeClr val="lt1"/>
              </a:solidFill>
              <a:latin typeface="Helvetica Neue"/>
              <a:ea typeface="Helvetica Neue"/>
              <a:cs typeface="Helvetica Neue"/>
              <a:sym typeface="Helvetica Neue"/>
            </a:endParaRPr>
          </a:p>
        </p:txBody>
      </p:sp>
      <p:sp>
        <p:nvSpPr>
          <p:cNvPr id="5" name="Shape 85"/>
          <p:cNvSpPr txBox="1">
            <a:spLocks/>
          </p:cNvSpPr>
          <p:nvPr/>
        </p:nvSpPr>
        <p:spPr>
          <a:xfrm>
            <a:off x="-33223" y="1486914"/>
            <a:ext cx="9144000" cy="68216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000075"/>
              </a:buClr>
            </a:pPr>
            <a:r>
              <a:rPr lang="en-US" altLang="ja-JP" sz="3200" dirty="0" smtClean="0">
                <a:solidFill>
                  <a:srgbClr val="FF0000"/>
                </a:solidFill>
              </a:rPr>
              <a:t>HTML</a:t>
            </a:r>
            <a:r>
              <a:rPr lang="ja-JP" altLang="en-US" sz="3200" dirty="0" smtClean="0">
                <a:solidFill>
                  <a:srgbClr val="FF0000"/>
                </a:solidFill>
              </a:rPr>
              <a:t>の基礎３</a:t>
            </a:r>
            <a:endParaRPr lang="ja-JP" altLang="en-US" sz="32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7" name="タイトル 2"/>
          <p:cNvSpPr txBox="1">
            <a:spLocks/>
          </p:cNvSpPr>
          <p:nvPr/>
        </p:nvSpPr>
        <p:spPr>
          <a:xfrm>
            <a:off x="437621" y="286871"/>
            <a:ext cx="8229600" cy="950258"/>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en-US" altLang="ja-JP" sz="3200" dirty="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a</a:t>
            </a:r>
            <a:r>
              <a:rPr kumimoji="1" lang="ja-JP" altLang="en-US"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タグ</a:t>
            </a:r>
            <a:r>
              <a:rPr kumimoji="1" lang="ja-JP" altLang="en-US"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を使ってみよう！</a:t>
            </a:r>
            <a:endParaRPr kumimoji="1" lang="ja-JP" altLang="en-US" sz="3200" dirty="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endParaRP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887" y="286871"/>
            <a:ext cx="1237333" cy="924906"/>
          </a:xfrm>
          <a:prstGeom prst="rect">
            <a:avLst/>
          </a:prstGeom>
        </p:spPr>
      </p:pic>
      <p:sp>
        <p:nvSpPr>
          <p:cNvPr id="9" name="タイトル 2"/>
          <p:cNvSpPr txBox="1">
            <a:spLocks/>
          </p:cNvSpPr>
          <p:nvPr/>
        </p:nvSpPr>
        <p:spPr>
          <a:xfrm>
            <a:off x="437621" y="2733977"/>
            <a:ext cx="8229600" cy="1546182"/>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教科書</a:t>
            </a:r>
            <a:r>
              <a:rPr kumimoji="1" lang="en-US" altLang="ja-JP"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P.34</a:t>
            </a:r>
            <a:r>
              <a:rPr kumimoji="1" lang="ja-JP" altLang="en-US"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の自己紹介ページを作ってみよう</a:t>
            </a:r>
            <a:endParaRPr kumimoji="1" lang="en-US" altLang="ja-JP"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endParaRPr>
          </a:p>
          <a:p>
            <a:endParaRPr kumimoji="1" lang="en-US" altLang="ja-JP"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endParaRPr>
          </a:p>
          <a:p>
            <a:r>
              <a:rPr kumimoji="1" lang="ja-JP" altLang="en-US"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ソースコード：教科書</a:t>
            </a:r>
            <a:r>
              <a:rPr kumimoji="1" lang="en-US" altLang="ja-JP"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P.36</a:t>
            </a:r>
            <a:r>
              <a:rPr kumimoji="1" lang="ja-JP" altLang="en-US" sz="3200" dirty="0" err="1"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a:t>
            </a:r>
            <a:r>
              <a:rPr kumimoji="1" lang="en-US" altLang="ja-JP"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38</a:t>
            </a:r>
            <a:endParaRPr kumimoji="1" lang="ja-JP" altLang="en-US" sz="3200" dirty="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71336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4" name="タイトル 1"/>
          <p:cNvSpPr txBox="1">
            <a:spLocks/>
          </p:cNvSpPr>
          <p:nvPr/>
        </p:nvSpPr>
        <p:spPr>
          <a:xfrm>
            <a:off x="563128" y="366402"/>
            <a:ext cx="8229600" cy="1264023"/>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t>目次</a:t>
            </a:r>
            <a:r>
              <a:rPr kumimoji="1" lang="en-US" altLang="ja-JP"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t/>
            </a:r>
            <a:br>
              <a:rPr kumimoji="1" lang="en-US" altLang="ja-JP"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br>
            <a:endParaRPr kumimoji="1" lang="ja-JP" altLang="en-US" dirty="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437621" y="2537894"/>
            <a:ext cx="8229600" cy="2240444"/>
          </a:xfrm>
        </p:spPr>
        <p:txBody>
          <a:bodyPr/>
          <a:lstStyle/>
          <a:p>
            <a:r>
              <a:rPr kumimoji="1" lang="en-US" altLang="ja-JP" dirty="0" smtClean="0">
                <a:solidFill>
                  <a:schemeClr val="bg1">
                    <a:lumMod val="65000"/>
                  </a:schemeClr>
                </a:solidFill>
                <a:latin typeface="HGP創英角ﾎﾟｯﾌﾟ体" panose="040B0A00000000000000" pitchFamily="50" charset="-128"/>
                <a:ea typeface="HGP創英角ﾎﾟｯﾌﾟ体" panose="040B0A00000000000000" pitchFamily="50" charset="-128"/>
              </a:rPr>
              <a:t>a</a:t>
            </a:r>
            <a:r>
              <a:rPr kumimoji="1" lang="ja-JP" altLang="en-US" dirty="0" smtClean="0">
                <a:solidFill>
                  <a:schemeClr val="bg1">
                    <a:lumMod val="65000"/>
                  </a:schemeClr>
                </a:solidFill>
                <a:latin typeface="HGP創英角ﾎﾟｯﾌﾟ体" panose="040B0A00000000000000" pitchFamily="50" charset="-128"/>
                <a:ea typeface="HGP創英角ﾎﾟｯﾌﾟ体" panose="040B0A00000000000000" pitchFamily="50" charset="-128"/>
              </a:rPr>
              <a:t>タグとは</a:t>
            </a:r>
            <a:r>
              <a:rPr kumimoji="1" lang="en-US" altLang="ja-JP" dirty="0" smtClean="0">
                <a:latin typeface="HGP創英角ﾎﾟｯﾌﾟ体" panose="040B0A00000000000000" pitchFamily="50" charset="-128"/>
                <a:ea typeface="HGP創英角ﾎﾟｯﾌﾟ体" panose="040B0A00000000000000" pitchFamily="50" charset="-128"/>
              </a:rPr>
              <a:t/>
            </a:r>
            <a:br>
              <a:rPr kumimoji="1" lang="en-US" altLang="ja-JP" dirty="0" smtClean="0">
                <a:latin typeface="HGP創英角ﾎﾟｯﾌﾟ体" panose="040B0A00000000000000" pitchFamily="50" charset="-128"/>
                <a:ea typeface="HGP創英角ﾎﾟｯﾌﾟ体" panose="040B0A00000000000000" pitchFamily="50" charset="-128"/>
              </a:rPr>
            </a:br>
            <a:r>
              <a:rPr kumimoji="1" lang="en-US" altLang="ja-JP" dirty="0" smtClean="0">
                <a:latin typeface="HGP創英角ﾎﾟｯﾌﾟ体" panose="040B0A00000000000000" pitchFamily="50" charset="-128"/>
                <a:ea typeface="HGP創英角ﾎﾟｯﾌﾟ体" panose="040B0A00000000000000" pitchFamily="50" charset="-128"/>
              </a:rPr>
              <a:t/>
            </a:r>
            <a:br>
              <a:rPr kumimoji="1" lang="en-US" altLang="ja-JP" dirty="0" smtClean="0">
                <a:latin typeface="HGP創英角ﾎﾟｯﾌﾟ体" panose="040B0A00000000000000" pitchFamily="50" charset="-128"/>
                <a:ea typeface="HGP創英角ﾎﾟｯﾌﾟ体" panose="040B0A00000000000000" pitchFamily="50" charset="-128"/>
              </a:rPr>
            </a:br>
            <a:r>
              <a:rPr kumimoji="1" lang="en-US" altLang="ja-JP" dirty="0" smtClean="0">
                <a:latin typeface="HGP創英角ﾎﾟｯﾌﾟ体" panose="040B0A00000000000000" pitchFamily="50" charset="-128"/>
                <a:ea typeface="HGP創英角ﾎﾟｯﾌﾟ体" panose="040B0A00000000000000" pitchFamily="50" charset="-128"/>
              </a:rPr>
              <a:t>form</a:t>
            </a:r>
            <a:r>
              <a:rPr kumimoji="1" lang="ja-JP" altLang="en-US" dirty="0" smtClean="0">
                <a:latin typeface="HGP創英角ﾎﾟｯﾌﾟ体" panose="040B0A00000000000000" pitchFamily="50" charset="-128"/>
                <a:ea typeface="HGP創英角ﾎﾟｯﾌﾟ体" panose="040B0A00000000000000" pitchFamily="50" charset="-128"/>
              </a:rPr>
              <a:t>タグの演習</a:t>
            </a: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90898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437621" y="268827"/>
            <a:ext cx="8229600" cy="814906"/>
          </a:xfrm>
        </p:spPr>
        <p:txBody>
          <a:bodyPr/>
          <a:lstStyle/>
          <a:p>
            <a:r>
              <a:rPr kumimoji="1" lang="en-US" altLang="ja-JP"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form</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タグ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とは</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4" name="タイトル 2"/>
          <p:cNvSpPr txBox="1">
            <a:spLocks/>
          </p:cNvSpPr>
          <p:nvPr/>
        </p:nvSpPr>
        <p:spPr>
          <a:xfrm>
            <a:off x="556154" y="1209099"/>
            <a:ext cx="8229600" cy="11430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en-US" altLang="ja-JP" dirty="0" smtClean="0">
                <a:latin typeface="HGP創英角ﾎﾟｯﾌﾟ体" panose="040B0A00000000000000" pitchFamily="50" charset="-128"/>
                <a:ea typeface="HGP創英角ﾎﾟｯﾌﾟ体" panose="040B0A00000000000000" pitchFamily="50" charset="-128"/>
              </a:rPr>
              <a:t>Web</a:t>
            </a:r>
            <a:r>
              <a:rPr kumimoji="1" lang="ja-JP" altLang="en-US" dirty="0" err="1" smtClean="0">
                <a:latin typeface="HGP創英角ﾎﾟｯﾌﾟ体" panose="040B0A00000000000000" pitchFamily="50" charset="-128"/>
                <a:ea typeface="HGP創英角ﾎﾟｯﾌﾟ体" panose="040B0A00000000000000" pitchFamily="50" charset="-128"/>
              </a:rPr>
              <a:t>で</a:t>
            </a:r>
            <a:r>
              <a:rPr kumimoji="1" lang="ja-JP" altLang="en-US" dirty="0" smtClean="0">
                <a:latin typeface="HGP創英角ﾎﾟｯﾌﾟ体" panose="040B0A00000000000000" pitchFamily="50" charset="-128"/>
                <a:ea typeface="HGP創英角ﾎﾟｯﾌﾟ体" panose="040B0A00000000000000" pitchFamily="50" charset="-128"/>
              </a:rPr>
              <a:t>よく見る↓です</a:t>
            </a:r>
            <a:endParaRPr kumimoji="1" lang="ja-JP" altLang="en-US" dirty="0">
              <a:latin typeface="HGP創英角ﾎﾟｯﾌﾟ体" panose="040B0A00000000000000" pitchFamily="50" charset="-128"/>
              <a:ea typeface="HGP創英角ﾎﾟｯﾌﾟ体" panose="040B0A00000000000000" pitchFamily="50" charset="-128"/>
            </a:endParaRPr>
          </a:p>
        </p:txBody>
      </p:sp>
      <p:pic>
        <p:nvPicPr>
          <p:cNvPr id="7" name="図 6"/>
          <p:cNvPicPr>
            <a:picLocks noChangeAspect="1"/>
          </p:cNvPicPr>
          <p:nvPr/>
        </p:nvPicPr>
        <p:blipFill>
          <a:blip r:embed="rId4"/>
          <a:stretch>
            <a:fillRect/>
          </a:stretch>
        </p:blipFill>
        <p:spPr>
          <a:xfrm>
            <a:off x="211570" y="2477465"/>
            <a:ext cx="8681702" cy="3110535"/>
          </a:xfrm>
          <a:prstGeom prst="rect">
            <a:avLst/>
          </a:prstGeom>
          <a:ln>
            <a:solidFill>
              <a:schemeClr val="accent1">
                <a:shade val="50000"/>
              </a:schemeClr>
            </a:solidFill>
          </a:ln>
        </p:spPr>
      </p:pic>
      <p:sp>
        <p:nvSpPr>
          <p:cNvPr id="5" name="角丸四角形 4"/>
          <p:cNvSpPr/>
          <p:nvPr/>
        </p:nvSpPr>
        <p:spPr>
          <a:xfrm>
            <a:off x="211570" y="4032732"/>
            <a:ext cx="8455651" cy="64086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 name="角丸四角形 8"/>
          <p:cNvSpPr/>
          <p:nvPr/>
        </p:nvSpPr>
        <p:spPr>
          <a:xfrm>
            <a:off x="829733" y="5029200"/>
            <a:ext cx="7416800" cy="1424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何</a:t>
            </a:r>
            <a:r>
              <a:rPr kumimoji="1" lang="ja-JP" altLang="en-US" sz="3200" dirty="0" smtClean="0"/>
              <a:t>かを</a:t>
            </a:r>
            <a:r>
              <a:rPr kumimoji="1" lang="ja-JP" altLang="en-US" sz="3200" dirty="0"/>
              <a:t>入力</a:t>
            </a:r>
            <a:r>
              <a:rPr kumimoji="1" lang="ja-JP" altLang="en-US" sz="3200" dirty="0" smtClean="0"/>
              <a:t>して、ボタンをクリックすると</a:t>
            </a:r>
            <a:endParaRPr kumimoji="1" lang="en-US" altLang="ja-JP" sz="3200" dirty="0" smtClean="0"/>
          </a:p>
          <a:p>
            <a:pPr algn="ctr"/>
            <a:r>
              <a:rPr kumimoji="1" lang="ja-JP" altLang="en-US" sz="3200" dirty="0" smtClean="0"/>
              <a:t>画面遷移する</a:t>
            </a:r>
            <a:endParaRPr kumimoji="1" lang="ja-JP" altLang="en-US" sz="3200" dirty="0"/>
          </a:p>
        </p:txBody>
      </p:sp>
    </p:spTree>
    <p:extLst>
      <p:ext uri="{BB962C8B-B14F-4D97-AF65-F5344CB8AC3E}">
        <p14:creationId xmlns:p14="http://schemas.microsoft.com/office/powerpoint/2010/main" val="148649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437621" y="268827"/>
            <a:ext cx="8229600" cy="814906"/>
          </a:xfrm>
        </p:spPr>
        <p:txBody>
          <a:bodyPr/>
          <a:lstStyle/>
          <a:p>
            <a:r>
              <a:rPr kumimoji="1" lang="en-US" altLang="ja-JP"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form</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タグ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とは</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4" name="タイトル 2"/>
          <p:cNvSpPr txBox="1">
            <a:spLocks/>
          </p:cNvSpPr>
          <p:nvPr/>
        </p:nvSpPr>
        <p:spPr>
          <a:xfrm>
            <a:off x="537812" y="978717"/>
            <a:ext cx="8229600" cy="11430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en-US" altLang="ja-JP" sz="3600" dirty="0" smtClean="0">
                <a:latin typeface="HGP創英角ﾎﾟｯﾌﾟ体" panose="040B0A00000000000000" pitchFamily="50" charset="-128"/>
                <a:ea typeface="HGP創英角ﾎﾟｯﾌﾟ体" panose="040B0A00000000000000" pitchFamily="50" charset="-128"/>
              </a:rPr>
              <a:t>form</a:t>
            </a:r>
            <a:r>
              <a:rPr kumimoji="1" lang="ja-JP" altLang="en-US" sz="3600" dirty="0" smtClean="0">
                <a:latin typeface="HGP創英角ﾎﾟｯﾌﾟ体" panose="040B0A00000000000000" pitchFamily="50" charset="-128"/>
                <a:ea typeface="HGP創英角ﾎﾟｯﾌﾟ体" panose="040B0A00000000000000" pitchFamily="50" charset="-128"/>
              </a:rPr>
              <a:t>タグを良く見るのは何の画面？</a:t>
            </a:r>
            <a:endParaRPr kumimoji="1" lang="ja-JP" altLang="en-US" sz="3600" dirty="0">
              <a:latin typeface="HGP創英角ﾎﾟｯﾌﾟ体" panose="040B0A00000000000000" pitchFamily="50" charset="-128"/>
              <a:ea typeface="HGP創英角ﾎﾟｯﾌﾟ体" panose="040B0A00000000000000" pitchFamily="50" charset="-128"/>
            </a:endParaRPr>
          </a:p>
        </p:txBody>
      </p:sp>
      <p:pic>
        <p:nvPicPr>
          <p:cNvPr id="2" name="図 1"/>
          <p:cNvPicPr>
            <a:picLocks noChangeAspect="1"/>
          </p:cNvPicPr>
          <p:nvPr/>
        </p:nvPicPr>
        <p:blipFill rotWithShape="1">
          <a:blip r:embed="rId4"/>
          <a:srcRect l="33000" r="32736" b="22478"/>
          <a:stretch/>
        </p:blipFill>
        <p:spPr>
          <a:xfrm>
            <a:off x="550691" y="2121717"/>
            <a:ext cx="3403430" cy="4332418"/>
          </a:xfrm>
          <a:prstGeom prst="rect">
            <a:avLst/>
          </a:prstGeom>
          <a:ln>
            <a:solidFill>
              <a:schemeClr val="tx1"/>
            </a:solidFill>
          </a:ln>
        </p:spPr>
      </p:pic>
      <p:sp>
        <p:nvSpPr>
          <p:cNvPr id="6" name="角丸四角形吹き出し 5"/>
          <p:cNvSpPr/>
          <p:nvPr/>
        </p:nvSpPr>
        <p:spPr>
          <a:xfrm>
            <a:off x="4114801" y="2121717"/>
            <a:ext cx="4922310" cy="4109750"/>
          </a:xfrm>
          <a:prstGeom prst="wedgeRoundRectCallout">
            <a:avLst>
              <a:gd name="adj1" fmla="val -61770"/>
              <a:gd name="adj2" fmla="val 18413"/>
              <a:gd name="adj3" fmla="val 16667"/>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000" dirty="0" smtClean="0"/>
              <a:t>ソースの表示をすると・・・</a:t>
            </a:r>
            <a:endParaRPr kumimoji="1" lang="ja-JP" altLang="en-US" sz="2000" dirty="0"/>
          </a:p>
        </p:txBody>
      </p:sp>
      <p:pic>
        <p:nvPicPr>
          <p:cNvPr id="8" name="図 7"/>
          <p:cNvPicPr>
            <a:picLocks noChangeAspect="1"/>
          </p:cNvPicPr>
          <p:nvPr/>
        </p:nvPicPr>
        <p:blipFill>
          <a:blip r:embed="rId5"/>
          <a:stretch>
            <a:fillRect/>
          </a:stretch>
        </p:blipFill>
        <p:spPr>
          <a:xfrm>
            <a:off x="4165706" y="2831606"/>
            <a:ext cx="4742816" cy="2587061"/>
          </a:xfrm>
          <a:prstGeom prst="rect">
            <a:avLst/>
          </a:prstGeom>
        </p:spPr>
      </p:pic>
      <p:sp>
        <p:nvSpPr>
          <p:cNvPr id="10" name="角丸四角形 9"/>
          <p:cNvSpPr/>
          <p:nvPr/>
        </p:nvSpPr>
        <p:spPr>
          <a:xfrm>
            <a:off x="4588933" y="3877733"/>
            <a:ext cx="829734" cy="44026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7656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graphicFrame>
        <p:nvGraphicFramePr>
          <p:cNvPr id="7" name="表 6"/>
          <p:cNvGraphicFramePr>
            <a:graphicFrameLocks noGrp="1"/>
          </p:cNvGraphicFramePr>
          <p:nvPr>
            <p:extLst>
              <p:ext uri="{D42A27DB-BD31-4B8C-83A1-F6EECF244321}">
                <p14:modId xmlns:p14="http://schemas.microsoft.com/office/powerpoint/2010/main" val="3402518105"/>
              </p:ext>
            </p:extLst>
          </p:nvPr>
        </p:nvGraphicFramePr>
        <p:xfrm>
          <a:off x="271995" y="1018006"/>
          <a:ext cx="8714317" cy="2011680"/>
        </p:xfrm>
        <a:graphic>
          <a:graphicData uri="http://schemas.openxmlformats.org/drawingml/2006/table">
            <a:tbl>
              <a:tblPr firstCol="1" bandRow="1">
                <a:tableStyleId>{F5AB1C69-6EDB-4FF4-983F-18BD219EF322}</a:tableStyleId>
              </a:tblPr>
              <a:tblGrid>
                <a:gridCol w="1621869"/>
                <a:gridCol w="7092448"/>
              </a:tblGrid>
              <a:tr h="370840">
                <a:tc>
                  <a:txBody>
                    <a:bodyPr/>
                    <a:lstStyle/>
                    <a:p>
                      <a:r>
                        <a:rPr kumimoji="1" lang="ja-JP" altLang="en-US" sz="2400" dirty="0" smtClean="0"/>
                        <a:t>読み方</a:t>
                      </a:r>
                      <a:endParaRPr kumimoji="1" lang="ja-JP" altLang="en-US" sz="2400" dirty="0"/>
                    </a:p>
                  </a:txBody>
                  <a:tcPr/>
                </a:tc>
                <a:tc>
                  <a:txBody>
                    <a:bodyPr/>
                    <a:lstStyle/>
                    <a:p>
                      <a:r>
                        <a:rPr kumimoji="1" lang="ja-JP" altLang="en-US" sz="2400" dirty="0" smtClean="0"/>
                        <a:t>ふぉー</a:t>
                      </a:r>
                      <a:r>
                        <a:rPr kumimoji="1" lang="ja-JP" altLang="en-US" sz="2400" dirty="0" err="1" smtClean="0"/>
                        <a:t>むたぐ</a:t>
                      </a:r>
                      <a:endParaRPr kumimoji="1" lang="ja-JP" altLang="en-US" sz="2400" dirty="0"/>
                    </a:p>
                  </a:txBody>
                  <a:tcPr/>
                </a:tc>
              </a:tr>
              <a:tr h="370840">
                <a:tc>
                  <a:txBody>
                    <a:bodyPr/>
                    <a:lstStyle/>
                    <a:p>
                      <a:r>
                        <a:rPr kumimoji="1" lang="ja-JP" altLang="en-US" sz="2400" dirty="0" smtClean="0"/>
                        <a:t>主な属性</a:t>
                      </a:r>
                      <a:endParaRPr kumimoji="1" lang="ja-JP" altLang="en-US" sz="2400" dirty="0"/>
                    </a:p>
                  </a:txBody>
                  <a:tcPr/>
                </a:tc>
                <a:tc>
                  <a:txBody>
                    <a:bodyPr/>
                    <a:lstStyle/>
                    <a:p>
                      <a:r>
                        <a:rPr kumimoji="1" lang="en-US" altLang="ja-JP" sz="2400" dirty="0" smtClean="0"/>
                        <a:t>action</a:t>
                      </a:r>
                      <a:r>
                        <a:rPr kumimoji="1" lang="ja-JP" altLang="en-US" sz="2400" dirty="0" smtClean="0"/>
                        <a:t>・・・</a:t>
                      </a:r>
                      <a:r>
                        <a:rPr kumimoji="1" lang="en-US" altLang="ja-JP" sz="2400" dirty="0" smtClean="0"/>
                        <a:t>from</a:t>
                      </a:r>
                      <a:r>
                        <a:rPr kumimoji="1" lang="ja-JP" altLang="en-US" sz="2400" dirty="0" smtClean="0"/>
                        <a:t>タグ内の</a:t>
                      </a:r>
                      <a:r>
                        <a:rPr kumimoji="1" lang="ja-JP" altLang="en-US" sz="2400" dirty="0" smtClean="0">
                          <a:solidFill>
                            <a:srgbClr val="FF0000"/>
                          </a:solidFill>
                        </a:rPr>
                        <a:t>サブミットボタン</a:t>
                      </a:r>
                      <a:r>
                        <a:rPr kumimoji="1" lang="ja-JP" altLang="en-US" sz="2400" dirty="0" smtClean="0"/>
                        <a:t>をクリックした時に遷移する遷移先を指定する</a:t>
                      </a:r>
                      <a:endParaRPr kumimoji="1" lang="en-US" altLang="ja-JP" sz="2400" dirty="0" smtClean="0"/>
                    </a:p>
                    <a:p>
                      <a:r>
                        <a:rPr kumimoji="1" lang="en-US" altLang="ja-JP" sz="2400" dirty="0" smtClean="0"/>
                        <a:t>method</a:t>
                      </a:r>
                      <a:r>
                        <a:rPr kumimoji="1" lang="ja-JP" altLang="en-US" sz="2400" dirty="0" smtClean="0"/>
                        <a:t>・・・画面遷移の方法を指定する（</a:t>
                      </a:r>
                      <a:r>
                        <a:rPr kumimoji="1" lang="ja-JP" altLang="en-US" sz="2400" dirty="0" smtClean="0">
                          <a:solidFill>
                            <a:srgbClr val="FF0000"/>
                          </a:solidFill>
                        </a:rPr>
                        <a:t>サーブレットのときに詳しくやるので、今はわからなくて</a:t>
                      </a:r>
                      <a:r>
                        <a:rPr kumimoji="1" lang="en-US" altLang="ja-JP" sz="2400" dirty="0" smtClean="0">
                          <a:solidFill>
                            <a:srgbClr val="FF0000"/>
                          </a:solidFill>
                        </a:rPr>
                        <a:t>OK</a:t>
                      </a:r>
                      <a:r>
                        <a:rPr kumimoji="1" lang="ja-JP" altLang="en-US" sz="2400" dirty="0" smtClean="0"/>
                        <a:t>）</a:t>
                      </a:r>
                      <a:endParaRPr kumimoji="1" lang="ja-JP" altLang="en-US" sz="2400" dirty="0"/>
                    </a:p>
                  </a:txBody>
                  <a:tcPr/>
                </a:tc>
              </a:tr>
            </a:tbl>
          </a:graphicData>
        </a:graphic>
      </p:graphicFrame>
      <p:sp>
        <p:nvSpPr>
          <p:cNvPr id="17" name="タイトル 2"/>
          <p:cNvSpPr>
            <a:spLocks noGrp="1"/>
          </p:cNvSpPr>
          <p:nvPr>
            <p:ph type="title"/>
          </p:nvPr>
        </p:nvSpPr>
        <p:spPr>
          <a:xfrm>
            <a:off x="437621" y="268827"/>
            <a:ext cx="8229600" cy="814906"/>
          </a:xfrm>
        </p:spPr>
        <p:txBody>
          <a:bodyPr/>
          <a:lstStyle/>
          <a:p>
            <a:r>
              <a:rPr kumimoji="1" lang="en-US" altLang="ja-JP"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form</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タグ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とは</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18" name="タイトル 2"/>
          <p:cNvSpPr txBox="1">
            <a:spLocks/>
          </p:cNvSpPr>
          <p:nvPr/>
        </p:nvSpPr>
        <p:spPr>
          <a:xfrm>
            <a:off x="271994" y="2640711"/>
            <a:ext cx="8714317" cy="2240444"/>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kumimoji="1" lang="en-US" altLang="ja-JP" sz="3200" dirty="0" smtClean="0">
                <a:solidFill>
                  <a:schemeClr val="tx1"/>
                </a:solidFill>
                <a:latin typeface="HGP創英角ﾎﾟｯﾌﾟ体" panose="040B0A00000000000000" pitchFamily="50" charset="-128"/>
                <a:ea typeface="HGP創英角ﾎﾟｯﾌﾟ体" panose="040B0A00000000000000" pitchFamily="50" charset="-128"/>
              </a:rPr>
              <a:t>&lt;form action=“test.html” method=“GET”&gt;</a:t>
            </a:r>
          </a:p>
          <a:p>
            <a:pPr algn="l"/>
            <a:r>
              <a:rPr kumimoji="1" lang="en-US" altLang="ja-JP" sz="3200" dirty="0">
                <a:solidFill>
                  <a:schemeClr val="tx1"/>
                </a:solidFill>
                <a:latin typeface="HGP創英角ﾎﾟｯﾌﾟ体" panose="040B0A00000000000000" pitchFamily="50" charset="-128"/>
                <a:ea typeface="HGP創英角ﾎﾟｯﾌﾟ体" panose="040B0A00000000000000" pitchFamily="50" charset="-128"/>
              </a:rPr>
              <a:t> </a:t>
            </a:r>
            <a:r>
              <a:rPr kumimoji="1" lang="en-US" altLang="ja-JP" sz="3200" dirty="0" smtClean="0">
                <a:solidFill>
                  <a:schemeClr val="tx1"/>
                </a:solidFill>
                <a:latin typeface="HGP創英角ﾎﾟｯﾌﾟ体" panose="040B0A00000000000000" pitchFamily="50" charset="-128"/>
                <a:ea typeface="HGP創英角ﾎﾟｯﾌﾟ体" panose="040B0A00000000000000" pitchFamily="50" charset="-128"/>
              </a:rPr>
              <a:t>  &lt;input type=“submit” value=“</a:t>
            </a:r>
            <a:r>
              <a:rPr kumimoji="1" lang="ja-JP" altLang="en-US" sz="3200" dirty="0" smtClean="0">
                <a:solidFill>
                  <a:schemeClr val="tx1"/>
                </a:solidFill>
                <a:latin typeface="HGP創英角ﾎﾟｯﾌﾟ体" panose="040B0A00000000000000" pitchFamily="50" charset="-128"/>
                <a:ea typeface="HGP創英角ﾎﾟｯﾌﾟ体" panose="040B0A00000000000000" pitchFamily="50" charset="-128"/>
              </a:rPr>
              <a:t>ボタン</a:t>
            </a:r>
            <a:r>
              <a:rPr kumimoji="1" lang="en-US" altLang="ja-JP" sz="3200" dirty="0" smtClean="0">
                <a:solidFill>
                  <a:schemeClr val="tx1"/>
                </a:solidFill>
                <a:latin typeface="HGP創英角ﾎﾟｯﾌﾟ体" panose="040B0A00000000000000" pitchFamily="50" charset="-128"/>
                <a:ea typeface="HGP創英角ﾎﾟｯﾌﾟ体" panose="040B0A00000000000000" pitchFamily="50" charset="-128"/>
              </a:rPr>
              <a:t>”&gt;</a:t>
            </a:r>
          </a:p>
          <a:p>
            <a:pPr algn="l"/>
            <a:r>
              <a:rPr kumimoji="1" lang="en-US" altLang="ja-JP" sz="3200" dirty="0" smtClean="0">
                <a:solidFill>
                  <a:schemeClr val="tx1"/>
                </a:solidFill>
                <a:latin typeface="HGP創英角ﾎﾟｯﾌﾟ体" panose="040B0A00000000000000" pitchFamily="50" charset="-128"/>
                <a:ea typeface="HGP創英角ﾎﾟｯﾌﾟ体" panose="040B0A00000000000000" pitchFamily="50" charset="-128"/>
              </a:rPr>
              <a:t>&lt;/form&gt;</a:t>
            </a:r>
            <a:endParaRPr kumimoji="1" lang="ja-JP" altLang="en-US" sz="3200" dirty="0">
              <a:solidFill>
                <a:schemeClr val="tx1"/>
              </a:solidFill>
              <a:latin typeface="HGP創英角ﾎﾟｯﾌﾟ体" panose="040B0A00000000000000" pitchFamily="50" charset="-128"/>
              <a:ea typeface="HGP創英角ﾎﾟｯﾌﾟ体" panose="040B0A00000000000000" pitchFamily="50" charset="-128"/>
            </a:endParaRPr>
          </a:p>
        </p:txBody>
      </p:sp>
      <p:pic>
        <p:nvPicPr>
          <p:cNvPr id="4" name="図 3"/>
          <p:cNvPicPr>
            <a:picLocks noChangeAspect="1"/>
          </p:cNvPicPr>
          <p:nvPr/>
        </p:nvPicPr>
        <p:blipFill>
          <a:blip r:embed="rId4"/>
          <a:stretch>
            <a:fillRect/>
          </a:stretch>
        </p:blipFill>
        <p:spPr>
          <a:xfrm>
            <a:off x="3205653" y="4999688"/>
            <a:ext cx="2846998" cy="1688942"/>
          </a:xfrm>
          <a:prstGeom prst="rect">
            <a:avLst/>
          </a:prstGeom>
        </p:spPr>
      </p:pic>
      <p:sp>
        <p:nvSpPr>
          <p:cNvPr id="19" name="下矢印 18"/>
          <p:cNvSpPr/>
          <p:nvPr/>
        </p:nvSpPr>
        <p:spPr>
          <a:xfrm>
            <a:off x="4256618" y="4234771"/>
            <a:ext cx="745067" cy="83524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0" name="角丸四角形吹き出し 19"/>
          <p:cNvSpPr/>
          <p:nvPr/>
        </p:nvSpPr>
        <p:spPr>
          <a:xfrm>
            <a:off x="149735" y="4999688"/>
            <a:ext cx="2906183" cy="1286934"/>
          </a:xfrm>
          <a:prstGeom prst="wedgeRoundRectCallout">
            <a:avLst>
              <a:gd name="adj1" fmla="val 67733"/>
              <a:gd name="adj2" fmla="val -328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クリックすると</a:t>
            </a:r>
            <a:r>
              <a:rPr kumimoji="1" lang="en-US" altLang="ja-JP" sz="2400" dirty="0" smtClean="0"/>
              <a:t>test.html</a:t>
            </a:r>
            <a:r>
              <a:rPr kumimoji="1" lang="ja-JP" altLang="en-US" sz="2400" dirty="0" smtClean="0"/>
              <a:t>　に飛ぶ</a:t>
            </a:r>
            <a:endParaRPr kumimoji="1" lang="ja-JP" altLang="en-US" sz="2400" dirty="0"/>
          </a:p>
        </p:txBody>
      </p:sp>
      <p:sp>
        <p:nvSpPr>
          <p:cNvPr id="21" name="正方形/長方形 20"/>
          <p:cNvSpPr/>
          <p:nvPr/>
        </p:nvSpPr>
        <p:spPr>
          <a:xfrm>
            <a:off x="709327" y="3563022"/>
            <a:ext cx="7418673" cy="50630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2" name="正方形/長方形 21"/>
          <p:cNvSpPr/>
          <p:nvPr/>
        </p:nvSpPr>
        <p:spPr>
          <a:xfrm>
            <a:off x="3467406" y="5199249"/>
            <a:ext cx="2103661" cy="94755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3" name="正方形/長方形 22"/>
          <p:cNvSpPr/>
          <p:nvPr/>
        </p:nvSpPr>
        <p:spPr>
          <a:xfrm>
            <a:off x="3205653" y="3091067"/>
            <a:ext cx="1986492" cy="471956"/>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正方形/長方形 23"/>
          <p:cNvSpPr/>
          <p:nvPr/>
        </p:nvSpPr>
        <p:spPr>
          <a:xfrm>
            <a:off x="403755" y="5598894"/>
            <a:ext cx="1272646" cy="429373"/>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0447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437621" y="268827"/>
            <a:ext cx="8229600" cy="814906"/>
          </a:xfrm>
        </p:spPr>
        <p:txBody>
          <a:bodyPr/>
          <a:lstStyle/>
          <a:p>
            <a:r>
              <a:rPr kumimoji="1" lang="en-US" altLang="ja-JP"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form</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タグ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とは</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4" name="タイトル 2"/>
          <p:cNvSpPr txBox="1">
            <a:spLocks/>
          </p:cNvSpPr>
          <p:nvPr/>
        </p:nvSpPr>
        <p:spPr>
          <a:xfrm>
            <a:off x="537812" y="978717"/>
            <a:ext cx="8229600" cy="174755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600" dirty="0">
                <a:latin typeface="HGP創英角ﾎﾟｯﾌﾟ体" panose="040B0A00000000000000" pitchFamily="50" charset="-128"/>
                <a:ea typeface="HGP創英角ﾎﾟｯﾌﾟ体" panose="040B0A00000000000000" pitchFamily="50" charset="-128"/>
              </a:rPr>
              <a:t>新</a:t>
            </a:r>
            <a:r>
              <a:rPr kumimoji="1" lang="ja-JP" altLang="en-US" sz="3600" dirty="0" smtClean="0">
                <a:latin typeface="HGP創英角ﾎﾟｯﾌﾟ体" panose="040B0A00000000000000" pitchFamily="50" charset="-128"/>
                <a:ea typeface="HGP創英角ﾎﾟｯﾌﾟ体" panose="040B0A00000000000000" pitchFamily="50" charset="-128"/>
              </a:rPr>
              <a:t>たに</a:t>
            </a:r>
            <a:r>
              <a:rPr kumimoji="1" lang="ja-JP" altLang="en-US" sz="3600" dirty="0">
                <a:latin typeface="HGP創英角ﾎﾟｯﾌﾟ体" panose="040B0A00000000000000" pitchFamily="50" charset="-128"/>
                <a:ea typeface="HGP創英角ﾎﾟｯﾌﾟ体" panose="040B0A00000000000000" pitchFamily="50" charset="-128"/>
              </a:rPr>
              <a:t>出</a:t>
            </a:r>
            <a:r>
              <a:rPr kumimoji="1" lang="ja-JP" altLang="en-US" sz="3600" dirty="0" smtClean="0">
                <a:latin typeface="HGP創英角ﾎﾟｯﾌﾟ体" panose="040B0A00000000000000" pitchFamily="50" charset="-128"/>
                <a:ea typeface="HGP創英角ﾎﾟｯﾌﾟ体" panose="040B0A00000000000000" pitchFamily="50" charset="-128"/>
              </a:rPr>
              <a:t>てきた重要なタグ・・・</a:t>
            </a:r>
            <a:endParaRPr kumimoji="1" lang="en-US" altLang="ja-JP" sz="3600" dirty="0" smtClean="0">
              <a:latin typeface="HGP創英角ﾎﾟｯﾌﾟ体" panose="040B0A00000000000000" pitchFamily="50" charset="-128"/>
              <a:ea typeface="HGP創英角ﾎﾟｯﾌﾟ体" panose="040B0A00000000000000" pitchFamily="50" charset="-128"/>
            </a:endParaRPr>
          </a:p>
          <a:p>
            <a:r>
              <a:rPr kumimoji="1" lang="en-US" altLang="ja-JP" sz="3600" dirty="0" smtClean="0">
                <a:solidFill>
                  <a:srgbClr val="FF0000"/>
                </a:solidFill>
                <a:latin typeface="HGP創英角ﾎﾟｯﾌﾟ体" panose="040B0A00000000000000" pitchFamily="50" charset="-128"/>
                <a:ea typeface="HGP創英角ﾎﾟｯﾌﾟ体" panose="040B0A00000000000000" pitchFamily="50" charset="-128"/>
              </a:rPr>
              <a:t>input</a:t>
            </a:r>
            <a:r>
              <a:rPr kumimoji="1" lang="ja-JP" altLang="en-US" sz="3600" dirty="0" smtClean="0">
                <a:solidFill>
                  <a:srgbClr val="FF0000"/>
                </a:solidFill>
                <a:latin typeface="HGP創英角ﾎﾟｯﾌﾟ体" panose="040B0A00000000000000" pitchFamily="50" charset="-128"/>
                <a:ea typeface="HGP創英角ﾎﾟｯﾌﾟ体" panose="040B0A00000000000000" pitchFamily="50" charset="-128"/>
              </a:rPr>
              <a:t>タグ</a:t>
            </a:r>
            <a:endParaRPr kumimoji="1" lang="en-US" altLang="ja-JP" sz="3600" dirty="0" smtClean="0">
              <a:solidFill>
                <a:srgbClr val="FF0000"/>
              </a:solidFill>
              <a:latin typeface="HGP創英角ﾎﾟｯﾌﾟ体" panose="040B0A00000000000000" pitchFamily="50" charset="-128"/>
              <a:ea typeface="HGP創英角ﾎﾟｯﾌﾟ体" panose="040B0A00000000000000" pitchFamily="50" charset="-128"/>
            </a:endParaRPr>
          </a:p>
          <a:p>
            <a:r>
              <a:rPr kumimoji="1" lang="en-US" altLang="ja-JP" sz="3600" dirty="0" smtClean="0">
                <a:latin typeface="HGP創英角ﾎﾟｯﾌﾟ体" panose="040B0A00000000000000" pitchFamily="50" charset="-128"/>
                <a:ea typeface="HGP創英角ﾎﾟｯﾌﾟ体" panose="040B0A00000000000000" pitchFamily="50" charset="-128"/>
              </a:rPr>
              <a:t>&lt;input </a:t>
            </a:r>
            <a:r>
              <a:rPr kumimoji="1" lang="en-US" altLang="ja-JP" sz="3600" dirty="0" smtClean="0">
                <a:solidFill>
                  <a:srgbClr val="FF0000"/>
                </a:solidFill>
                <a:latin typeface="HGP創英角ﾎﾟｯﾌﾟ体" panose="040B0A00000000000000" pitchFamily="50" charset="-128"/>
                <a:ea typeface="HGP創英角ﾎﾟｯﾌﾟ体" panose="040B0A00000000000000" pitchFamily="50" charset="-128"/>
              </a:rPr>
              <a:t>type=“XXXX”</a:t>
            </a:r>
            <a:r>
              <a:rPr kumimoji="1" lang="en-US" altLang="ja-JP" sz="3600" dirty="0" smtClean="0">
                <a:latin typeface="HGP創英角ﾎﾟｯﾌﾟ体" panose="040B0A00000000000000" pitchFamily="50" charset="-128"/>
                <a:ea typeface="HGP創英角ﾎﾟｯﾌﾟ体" panose="040B0A00000000000000" pitchFamily="50" charset="-128"/>
              </a:rPr>
              <a:t> &gt;</a:t>
            </a:r>
            <a:endParaRPr kumimoji="1" lang="ja-JP" altLang="en-US" sz="3600" dirty="0">
              <a:latin typeface="HGP創英角ﾎﾟｯﾌﾟ体" panose="040B0A00000000000000" pitchFamily="50" charset="-128"/>
              <a:ea typeface="HGP創英角ﾎﾟｯﾌﾟ体" panose="040B0A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030586959"/>
              </p:ext>
            </p:extLst>
          </p:nvPr>
        </p:nvGraphicFramePr>
        <p:xfrm>
          <a:off x="437621" y="2726267"/>
          <a:ext cx="8229600" cy="3596640"/>
        </p:xfrm>
        <a:graphic>
          <a:graphicData uri="http://schemas.openxmlformats.org/drawingml/2006/table">
            <a:tbl>
              <a:tblPr firstRow="1" bandRow="1">
                <a:tableStyleId>{5C22544A-7EE6-4342-B048-85BDC9FD1C3A}</a:tableStyleId>
              </a:tblPr>
              <a:tblGrid>
                <a:gridCol w="1814512"/>
                <a:gridCol w="3671888"/>
                <a:gridCol w="2743200"/>
              </a:tblGrid>
              <a:tr h="370840">
                <a:tc>
                  <a:txBody>
                    <a:bodyPr/>
                    <a:lstStyle/>
                    <a:p>
                      <a:r>
                        <a:rPr kumimoji="1" lang="en-US" altLang="ja-JP" sz="2000" dirty="0" smtClean="0"/>
                        <a:t>type</a:t>
                      </a:r>
                      <a:r>
                        <a:rPr kumimoji="1" lang="ja-JP" altLang="en-US" sz="2000" dirty="0" smtClean="0"/>
                        <a:t>属性</a:t>
                      </a:r>
                      <a:endParaRPr kumimoji="1" lang="ja-JP" altLang="en-US" sz="2000" dirty="0"/>
                    </a:p>
                  </a:txBody>
                  <a:tcPr/>
                </a:tc>
                <a:tc>
                  <a:txBody>
                    <a:bodyPr/>
                    <a:lstStyle/>
                    <a:p>
                      <a:r>
                        <a:rPr kumimoji="1" lang="ja-JP" altLang="en-US" sz="2000" dirty="0" smtClean="0"/>
                        <a:t>コントロール名</a:t>
                      </a:r>
                      <a:endParaRPr kumimoji="1" lang="ja-JP" altLang="en-US" sz="2000" dirty="0"/>
                    </a:p>
                  </a:txBody>
                  <a:tcPr/>
                </a:tc>
                <a:tc>
                  <a:txBody>
                    <a:bodyPr/>
                    <a:lstStyle/>
                    <a:p>
                      <a:r>
                        <a:rPr kumimoji="1" lang="ja-JP" altLang="en-US" sz="2000" dirty="0" smtClean="0"/>
                        <a:t>見た目</a:t>
                      </a:r>
                      <a:endParaRPr kumimoji="1" lang="ja-JP" altLang="en-US" sz="2000" dirty="0"/>
                    </a:p>
                  </a:txBody>
                  <a:tcPr/>
                </a:tc>
              </a:tr>
              <a:tr h="370840">
                <a:tc>
                  <a:txBody>
                    <a:bodyPr/>
                    <a:lstStyle/>
                    <a:p>
                      <a:r>
                        <a:rPr kumimoji="1" lang="en-US" altLang="ja-JP" sz="2000" dirty="0" smtClean="0"/>
                        <a:t>button</a:t>
                      </a:r>
                      <a:endParaRPr kumimoji="1" lang="ja-JP" altLang="en-US" sz="2000" dirty="0"/>
                    </a:p>
                  </a:txBody>
                  <a:tcPr/>
                </a:tc>
                <a:tc>
                  <a:txBody>
                    <a:bodyPr/>
                    <a:lstStyle/>
                    <a:p>
                      <a:r>
                        <a:rPr kumimoji="1" lang="ja-JP" altLang="en-US" sz="2000" dirty="0" smtClean="0"/>
                        <a:t>ボタンを表示する</a:t>
                      </a:r>
                      <a:endParaRPr kumimoji="1" lang="ja-JP" altLang="en-US" sz="2000" dirty="0"/>
                    </a:p>
                  </a:txBody>
                  <a:tcPr/>
                </a:tc>
                <a:tc>
                  <a:txBody>
                    <a:bodyPr/>
                    <a:lstStyle/>
                    <a:p>
                      <a:endParaRPr kumimoji="1" lang="en-US" altLang="ja-JP" sz="2000" dirty="0" smtClean="0"/>
                    </a:p>
                    <a:p>
                      <a:endParaRPr kumimoji="1" lang="ja-JP" altLang="en-US" sz="2000" dirty="0"/>
                    </a:p>
                  </a:txBody>
                  <a:tcPr/>
                </a:tc>
              </a:tr>
              <a:tr h="370840">
                <a:tc>
                  <a:txBody>
                    <a:bodyPr/>
                    <a:lstStyle/>
                    <a:p>
                      <a:r>
                        <a:rPr kumimoji="1" lang="en-US" altLang="ja-JP" sz="2000" dirty="0" smtClean="0"/>
                        <a:t>submit</a:t>
                      </a:r>
                      <a:endParaRPr kumimoji="1" lang="ja-JP" altLang="en-US" sz="2000" dirty="0"/>
                    </a:p>
                  </a:txBody>
                  <a:tcPr/>
                </a:tc>
                <a:tc>
                  <a:txBody>
                    <a:bodyPr/>
                    <a:lstStyle/>
                    <a:p>
                      <a:r>
                        <a:rPr kumimoji="1" lang="ja-JP" altLang="en-US" sz="2000" dirty="0" smtClean="0"/>
                        <a:t>サブミットボタンを表示する</a:t>
                      </a:r>
                      <a:endParaRPr kumimoji="1" lang="ja-JP" altLang="en-US" sz="2000" dirty="0"/>
                    </a:p>
                  </a:txBody>
                  <a:tcPr/>
                </a:tc>
                <a:tc>
                  <a:txBody>
                    <a:bodyPr/>
                    <a:lstStyle/>
                    <a:p>
                      <a:endParaRPr kumimoji="1" lang="en-US" altLang="ja-JP" sz="2000" dirty="0" smtClean="0"/>
                    </a:p>
                    <a:p>
                      <a:endParaRPr kumimoji="1" lang="ja-JP" altLang="en-US" sz="2000" dirty="0"/>
                    </a:p>
                  </a:txBody>
                  <a:tcPr/>
                </a:tc>
              </a:tr>
              <a:tr h="370840">
                <a:tc>
                  <a:txBody>
                    <a:bodyPr/>
                    <a:lstStyle/>
                    <a:p>
                      <a:r>
                        <a:rPr kumimoji="1" lang="en-US" altLang="ja-JP" sz="2000" dirty="0" smtClean="0"/>
                        <a:t>text</a:t>
                      </a:r>
                      <a:endParaRPr kumimoji="1" lang="ja-JP" altLang="en-US" sz="2000" dirty="0"/>
                    </a:p>
                  </a:txBody>
                  <a:tcPr/>
                </a:tc>
                <a:tc>
                  <a:txBody>
                    <a:bodyPr/>
                    <a:lstStyle/>
                    <a:p>
                      <a:r>
                        <a:rPr kumimoji="1" lang="ja-JP" altLang="en-US" sz="2000" dirty="0" smtClean="0"/>
                        <a:t>テキストエリアを表示する</a:t>
                      </a:r>
                      <a:endParaRPr kumimoji="1" lang="ja-JP" altLang="en-US" sz="2000" dirty="0"/>
                    </a:p>
                  </a:txBody>
                  <a:tcPr/>
                </a:tc>
                <a:tc>
                  <a:txBody>
                    <a:bodyPr/>
                    <a:lstStyle/>
                    <a:p>
                      <a:endParaRPr kumimoji="1" lang="en-US" altLang="ja-JP" sz="2000" dirty="0" smtClean="0"/>
                    </a:p>
                    <a:p>
                      <a:endParaRPr kumimoji="1" lang="ja-JP" altLang="en-US" sz="2000" dirty="0"/>
                    </a:p>
                  </a:txBody>
                  <a:tcPr/>
                </a:tc>
              </a:tr>
              <a:tr h="370840">
                <a:tc>
                  <a:txBody>
                    <a:bodyPr/>
                    <a:lstStyle/>
                    <a:p>
                      <a:r>
                        <a:rPr kumimoji="1" lang="en-US" altLang="ja-JP" sz="2000" dirty="0" smtClean="0"/>
                        <a:t>checkbox</a:t>
                      </a:r>
                      <a:endParaRPr kumimoji="1" lang="ja-JP" altLang="en-US" sz="2000" dirty="0"/>
                    </a:p>
                  </a:txBody>
                  <a:tcPr/>
                </a:tc>
                <a:tc>
                  <a:txBody>
                    <a:bodyPr/>
                    <a:lstStyle/>
                    <a:p>
                      <a:r>
                        <a:rPr kumimoji="1" lang="ja-JP" altLang="en-US" sz="2000" dirty="0" smtClean="0"/>
                        <a:t>チェックボックスを表示する</a:t>
                      </a:r>
                      <a:endParaRPr kumimoji="1" lang="ja-JP" altLang="en-US" sz="2000" dirty="0"/>
                    </a:p>
                  </a:txBody>
                  <a:tcPr/>
                </a:tc>
                <a:tc>
                  <a:txBody>
                    <a:bodyPr/>
                    <a:lstStyle/>
                    <a:p>
                      <a:endParaRPr kumimoji="1" lang="en-US" altLang="ja-JP" sz="2000" dirty="0" smtClean="0"/>
                    </a:p>
                    <a:p>
                      <a:endParaRPr kumimoji="1" lang="ja-JP" altLang="en-US" sz="2000" dirty="0"/>
                    </a:p>
                  </a:txBody>
                  <a:tcPr/>
                </a:tc>
              </a:tr>
              <a:tr h="370840">
                <a:tc>
                  <a:txBody>
                    <a:bodyPr/>
                    <a:lstStyle/>
                    <a:p>
                      <a:r>
                        <a:rPr kumimoji="1" lang="ja-JP" altLang="en-US" sz="2000" dirty="0" smtClean="0"/>
                        <a:t>他にも色々・・・</a:t>
                      </a: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r>
            </a:tbl>
          </a:graphicData>
        </a:graphic>
      </p:graphicFrame>
      <p:pic>
        <p:nvPicPr>
          <p:cNvPr id="7" name="図 6"/>
          <p:cNvPicPr>
            <a:picLocks noChangeAspect="1"/>
          </p:cNvPicPr>
          <p:nvPr/>
        </p:nvPicPr>
        <p:blipFill>
          <a:blip r:embed="rId4"/>
          <a:stretch>
            <a:fillRect/>
          </a:stretch>
        </p:blipFill>
        <p:spPr>
          <a:xfrm>
            <a:off x="6250409" y="3182094"/>
            <a:ext cx="1962257" cy="509692"/>
          </a:xfrm>
          <a:prstGeom prst="rect">
            <a:avLst/>
          </a:prstGeom>
        </p:spPr>
      </p:pic>
      <p:pic>
        <p:nvPicPr>
          <p:cNvPr id="9" name="図 8"/>
          <p:cNvPicPr>
            <a:picLocks noChangeAspect="1"/>
          </p:cNvPicPr>
          <p:nvPr/>
        </p:nvPicPr>
        <p:blipFill>
          <a:blip r:embed="rId5"/>
          <a:stretch>
            <a:fillRect/>
          </a:stretch>
        </p:blipFill>
        <p:spPr>
          <a:xfrm>
            <a:off x="6621803" y="3914796"/>
            <a:ext cx="1184464" cy="493541"/>
          </a:xfrm>
          <a:prstGeom prst="rect">
            <a:avLst/>
          </a:prstGeom>
        </p:spPr>
      </p:pic>
      <p:pic>
        <p:nvPicPr>
          <p:cNvPr id="11" name="図 10"/>
          <p:cNvPicPr>
            <a:picLocks noChangeAspect="1"/>
          </p:cNvPicPr>
          <p:nvPr/>
        </p:nvPicPr>
        <p:blipFill>
          <a:blip r:embed="rId6"/>
          <a:stretch>
            <a:fillRect/>
          </a:stretch>
        </p:blipFill>
        <p:spPr>
          <a:xfrm>
            <a:off x="6081076" y="4631347"/>
            <a:ext cx="2327866" cy="465586"/>
          </a:xfrm>
          <a:prstGeom prst="rect">
            <a:avLst/>
          </a:prstGeom>
        </p:spPr>
      </p:pic>
      <p:pic>
        <p:nvPicPr>
          <p:cNvPr id="12" name="図 11"/>
          <p:cNvPicPr>
            <a:picLocks noChangeAspect="1"/>
          </p:cNvPicPr>
          <p:nvPr/>
        </p:nvPicPr>
        <p:blipFill>
          <a:blip r:embed="rId7"/>
          <a:stretch>
            <a:fillRect/>
          </a:stretch>
        </p:blipFill>
        <p:spPr>
          <a:xfrm>
            <a:off x="6475955" y="5355507"/>
            <a:ext cx="1736711" cy="523783"/>
          </a:xfrm>
          <a:prstGeom prst="rect">
            <a:avLst/>
          </a:prstGeom>
        </p:spPr>
      </p:pic>
    </p:spTree>
    <p:extLst>
      <p:ext uri="{BB962C8B-B14F-4D97-AF65-F5344CB8AC3E}">
        <p14:creationId xmlns:p14="http://schemas.microsoft.com/office/powerpoint/2010/main" val="2740404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437621" y="268827"/>
            <a:ext cx="8229600" cy="814906"/>
          </a:xfrm>
        </p:spPr>
        <p:txBody>
          <a:bodyPr/>
          <a:lstStyle/>
          <a:p>
            <a:r>
              <a:rPr kumimoji="1" lang="en-US" altLang="ja-JP"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form</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タグ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とは</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964347205"/>
              </p:ext>
            </p:extLst>
          </p:nvPr>
        </p:nvGraphicFramePr>
        <p:xfrm>
          <a:off x="437621" y="1574801"/>
          <a:ext cx="8229600" cy="3596640"/>
        </p:xfrm>
        <a:graphic>
          <a:graphicData uri="http://schemas.openxmlformats.org/drawingml/2006/table">
            <a:tbl>
              <a:tblPr firstRow="1" bandRow="1">
                <a:tableStyleId>{5C22544A-7EE6-4342-B048-85BDC9FD1C3A}</a:tableStyleId>
              </a:tblPr>
              <a:tblGrid>
                <a:gridCol w="1814512"/>
                <a:gridCol w="3671888"/>
                <a:gridCol w="2743200"/>
              </a:tblGrid>
              <a:tr h="370840">
                <a:tc>
                  <a:txBody>
                    <a:bodyPr/>
                    <a:lstStyle/>
                    <a:p>
                      <a:r>
                        <a:rPr kumimoji="1" lang="en-US" altLang="ja-JP" sz="2000" dirty="0" smtClean="0"/>
                        <a:t>type</a:t>
                      </a:r>
                      <a:r>
                        <a:rPr kumimoji="1" lang="ja-JP" altLang="en-US" sz="2000" dirty="0" smtClean="0"/>
                        <a:t>属性</a:t>
                      </a:r>
                      <a:endParaRPr kumimoji="1" lang="ja-JP" altLang="en-US" sz="2000" dirty="0"/>
                    </a:p>
                  </a:txBody>
                  <a:tcPr/>
                </a:tc>
                <a:tc>
                  <a:txBody>
                    <a:bodyPr/>
                    <a:lstStyle/>
                    <a:p>
                      <a:r>
                        <a:rPr kumimoji="1" lang="ja-JP" altLang="en-US" sz="2000" dirty="0" smtClean="0"/>
                        <a:t>コントロール名</a:t>
                      </a:r>
                      <a:endParaRPr kumimoji="1" lang="ja-JP" altLang="en-US" sz="2000" dirty="0"/>
                    </a:p>
                  </a:txBody>
                  <a:tcPr/>
                </a:tc>
                <a:tc>
                  <a:txBody>
                    <a:bodyPr/>
                    <a:lstStyle/>
                    <a:p>
                      <a:r>
                        <a:rPr kumimoji="1" lang="ja-JP" altLang="en-US" sz="2000" dirty="0" smtClean="0"/>
                        <a:t>見た目</a:t>
                      </a:r>
                      <a:endParaRPr kumimoji="1" lang="ja-JP" altLang="en-US" sz="2000" dirty="0"/>
                    </a:p>
                  </a:txBody>
                  <a:tcPr/>
                </a:tc>
              </a:tr>
              <a:tr h="370840">
                <a:tc>
                  <a:txBody>
                    <a:bodyPr/>
                    <a:lstStyle/>
                    <a:p>
                      <a:r>
                        <a:rPr kumimoji="1" lang="en-US" altLang="ja-JP" sz="2000" dirty="0" smtClean="0"/>
                        <a:t>button</a:t>
                      </a:r>
                      <a:endParaRPr kumimoji="1" lang="ja-JP" altLang="en-US" sz="2000" dirty="0"/>
                    </a:p>
                  </a:txBody>
                  <a:tcPr/>
                </a:tc>
                <a:tc>
                  <a:txBody>
                    <a:bodyPr/>
                    <a:lstStyle/>
                    <a:p>
                      <a:r>
                        <a:rPr kumimoji="1" lang="ja-JP" altLang="en-US" sz="2000" dirty="0" smtClean="0"/>
                        <a:t>ボタンを表示する</a:t>
                      </a:r>
                      <a:endParaRPr kumimoji="1" lang="ja-JP" altLang="en-US" sz="2000" dirty="0"/>
                    </a:p>
                  </a:txBody>
                  <a:tcPr/>
                </a:tc>
                <a:tc>
                  <a:txBody>
                    <a:bodyPr/>
                    <a:lstStyle/>
                    <a:p>
                      <a:endParaRPr kumimoji="1" lang="en-US" altLang="ja-JP" sz="2000" dirty="0" smtClean="0"/>
                    </a:p>
                    <a:p>
                      <a:endParaRPr kumimoji="1" lang="ja-JP" altLang="en-US" sz="2000" dirty="0"/>
                    </a:p>
                  </a:txBody>
                  <a:tcPr/>
                </a:tc>
              </a:tr>
              <a:tr h="370840">
                <a:tc>
                  <a:txBody>
                    <a:bodyPr/>
                    <a:lstStyle/>
                    <a:p>
                      <a:r>
                        <a:rPr kumimoji="1" lang="en-US" altLang="ja-JP" sz="2000" dirty="0" smtClean="0"/>
                        <a:t>submit</a:t>
                      </a:r>
                      <a:endParaRPr kumimoji="1" lang="ja-JP" altLang="en-US" sz="2000" dirty="0"/>
                    </a:p>
                  </a:txBody>
                  <a:tcPr/>
                </a:tc>
                <a:tc>
                  <a:txBody>
                    <a:bodyPr/>
                    <a:lstStyle/>
                    <a:p>
                      <a:r>
                        <a:rPr kumimoji="1" lang="ja-JP" altLang="en-US" sz="2000" dirty="0" smtClean="0"/>
                        <a:t>サブミットボタンを表示する</a:t>
                      </a:r>
                      <a:endParaRPr kumimoji="1" lang="ja-JP" altLang="en-US" sz="2000" dirty="0"/>
                    </a:p>
                  </a:txBody>
                  <a:tcPr/>
                </a:tc>
                <a:tc>
                  <a:txBody>
                    <a:bodyPr/>
                    <a:lstStyle/>
                    <a:p>
                      <a:endParaRPr kumimoji="1" lang="en-US" altLang="ja-JP" sz="2000" dirty="0" smtClean="0"/>
                    </a:p>
                    <a:p>
                      <a:endParaRPr kumimoji="1" lang="ja-JP" altLang="en-US" sz="2000" dirty="0"/>
                    </a:p>
                  </a:txBody>
                  <a:tcPr/>
                </a:tc>
              </a:tr>
              <a:tr h="370840">
                <a:tc>
                  <a:txBody>
                    <a:bodyPr/>
                    <a:lstStyle/>
                    <a:p>
                      <a:r>
                        <a:rPr kumimoji="1" lang="en-US" altLang="ja-JP" sz="2000" dirty="0" smtClean="0"/>
                        <a:t>text</a:t>
                      </a:r>
                      <a:endParaRPr kumimoji="1" lang="ja-JP" altLang="en-US" sz="2000" dirty="0"/>
                    </a:p>
                  </a:txBody>
                  <a:tcPr/>
                </a:tc>
                <a:tc>
                  <a:txBody>
                    <a:bodyPr/>
                    <a:lstStyle/>
                    <a:p>
                      <a:r>
                        <a:rPr kumimoji="1" lang="ja-JP" altLang="en-US" sz="2000" dirty="0" smtClean="0"/>
                        <a:t>テキストエリアを表示する</a:t>
                      </a:r>
                      <a:endParaRPr kumimoji="1" lang="ja-JP" altLang="en-US" sz="2000" dirty="0"/>
                    </a:p>
                  </a:txBody>
                  <a:tcPr/>
                </a:tc>
                <a:tc>
                  <a:txBody>
                    <a:bodyPr/>
                    <a:lstStyle/>
                    <a:p>
                      <a:endParaRPr kumimoji="1" lang="en-US" altLang="ja-JP" sz="2000" dirty="0" smtClean="0"/>
                    </a:p>
                    <a:p>
                      <a:endParaRPr kumimoji="1" lang="ja-JP" altLang="en-US" sz="2000" dirty="0"/>
                    </a:p>
                  </a:txBody>
                  <a:tcPr/>
                </a:tc>
              </a:tr>
              <a:tr h="370840">
                <a:tc>
                  <a:txBody>
                    <a:bodyPr/>
                    <a:lstStyle/>
                    <a:p>
                      <a:r>
                        <a:rPr kumimoji="1" lang="en-US" altLang="ja-JP" sz="2000" dirty="0" smtClean="0"/>
                        <a:t>checkbox</a:t>
                      </a:r>
                      <a:endParaRPr kumimoji="1" lang="ja-JP" altLang="en-US" sz="2000" dirty="0"/>
                    </a:p>
                  </a:txBody>
                  <a:tcPr/>
                </a:tc>
                <a:tc>
                  <a:txBody>
                    <a:bodyPr/>
                    <a:lstStyle/>
                    <a:p>
                      <a:r>
                        <a:rPr kumimoji="1" lang="ja-JP" altLang="en-US" sz="2000" dirty="0" smtClean="0"/>
                        <a:t>チェックボックスを表示する</a:t>
                      </a:r>
                      <a:endParaRPr kumimoji="1" lang="ja-JP" altLang="en-US" sz="2000" dirty="0"/>
                    </a:p>
                  </a:txBody>
                  <a:tcPr/>
                </a:tc>
                <a:tc>
                  <a:txBody>
                    <a:bodyPr/>
                    <a:lstStyle/>
                    <a:p>
                      <a:endParaRPr kumimoji="1" lang="en-US" altLang="ja-JP" sz="2000" dirty="0" smtClean="0"/>
                    </a:p>
                    <a:p>
                      <a:endParaRPr kumimoji="1" lang="ja-JP" altLang="en-US" sz="2000" dirty="0"/>
                    </a:p>
                  </a:txBody>
                  <a:tcPr/>
                </a:tc>
              </a:tr>
              <a:tr h="370840">
                <a:tc>
                  <a:txBody>
                    <a:bodyPr/>
                    <a:lstStyle/>
                    <a:p>
                      <a:r>
                        <a:rPr kumimoji="1" lang="ja-JP" altLang="en-US" sz="2000" dirty="0" smtClean="0"/>
                        <a:t>他にも色々・・・</a:t>
                      </a: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r>
            </a:tbl>
          </a:graphicData>
        </a:graphic>
      </p:graphicFrame>
      <p:pic>
        <p:nvPicPr>
          <p:cNvPr id="7" name="図 6"/>
          <p:cNvPicPr>
            <a:picLocks noChangeAspect="1"/>
          </p:cNvPicPr>
          <p:nvPr/>
        </p:nvPicPr>
        <p:blipFill>
          <a:blip r:embed="rId4"/>
          <a:stretch>
            <a:fillRect/>
          </a:stretch>
        </p:blipFill>
        <p:spPr>
          <a:xfrm>
            <a:off x="6250409" y="2030628"/>
            <a:ext cx="1962257" cy="509692"/>
          </a:xfrm>
          <a:prstGeom prst="rect">
            <a:avLst/>
          </a:prstGeom>
        </p:spPr>
      </p:pic>
      <p:pic>
        <p:nvPicPr>
          <p:cNvPr id="9" name="図 8"/>
          <p:cNvPicPr>
            <a:picLocks noChangeAspect="1"/>
          </p:cNvPicPr>
          <p:nvPr/>
        </p:nvPicPr>
        <p:blipFill>
          <a:blip r:embed="rId5"/>
          <a:stretch>
            <a:fillRect/>
          </a:stretch>
        </p:blipFill>
        <p:spPr>
          <a:xfrm>
            <a:off x="6621803" y="2763330"/>
            <a:ext cx="1184464" cy="493541"/>
          </a:xfrm>
          <a:prstGeom prst="rect">
            <a:avLst/>
          </a:prstGeom>
        </p:spPr>
      </p:pic>
      <p:pic>
        <p:nvPicPr>
          <p:cNvPr id="11" name="図 10"/>
          <p:cNvPicPr>
            <a:picLocks noChangeAspect="1"/>
          </p:cNvPicPr>
          <p:nvPr/>
        </p:nvPicPr>
        <p:blipFill>
          <a:blip r:embed="rId6"/>
          <a:stretch>
            <a:fillRect/>
          </a:stretch>
        </p:blipFill>
        <p:spPr>
          <a:xfrm>
            <a:off x="6081076" y="3479881"/>
            <a:ext cx="2327866" cy="465586"/>
          </a:xfrm>
          <a:prstGeom prst="rect">
            <a:avLst/>
          </a:prstGeom>
        </p:spPr>
      </p:pic>
      <p:pic>
        <p:nvPicPr>
          <p:cNvPr id="12" name="図 11"/>
          <p:cNvPicPr>
            <a:picLocks noChangeAspect="1"/>
          </p:cNvPicPr>
          <p:nvPr/>
        </p:nvPicPr>
        <p:blipFill>
          <a:blip r:embed="rId7"/>
          <a:stretch>
            <a:fillRect/>
          </a:stretch>
        </p:blipFill>
        <p:spPr>
          <a:xfrm>
            <a:off x="6475955" y="4204041"/>
            <a:ext cx="1736711" cy="523783"/>
          </a:xfrm>
          <a:prstGeom prst="rect">
            <a:avLst/>
          </a:prstGeom>
        </p:spPr>
      </p:pic>
      <p:sp>
        <p:nvSpPr>
          <p:cNvPr id="2" name="角丸四角形 1"/>
          <p:cNvSpPr/>
          <p:nvPr/>
        </p:nvSpPr>
        <p:spPr>
          <a:xfrm>
            <a:off x="287867" y="1862667"/>
            <a:ext cx="8551333" cy="1617214"/>
          </a:xfrm>
          <a:prstGeom prst="roundRect">
            <a:avLst>
              <a:gd name="adj" fmla="val 11432"/>
            </a:avLst>
          </a:prstGeom>
          <a:noFill/>
          <a:ln w="508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6" name="角丸四角形吹き出し 5"/>
          <p:cNvSpPr/>
          <p:nvPr/>
        </p:nvSpPr>
        <p:spPr>
          <a:xfrm>
            <a:off x="505789" y="4334632"/>
            <a:ext cx="5014478" cy="1481748"/>
          </a:xfrm>
          <a:prstGeom prst="wedgeRoundRectCallout">
            <a:avLst>
              <a:gd name="adj1" fmla="val 28470"/>
              <a:gd name="adj2" fmla="val -11806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t>どっちも見た目はボタン</a:t>
            </a:r>
            <a:endParaRPr kumimoji="1" lang="en-US" altLang="ja-JP" sz="2800" dirty="0" smtClean="0"/>
          </a:p>
          <a:p>
            <a:pPr algn="ctr"/>
            <a:r>
              <a:rPr kumimoji="1" lang="ja-JP" altLang="en-US" sz="2800" dirty="0"/>
              <a:t>違</a:t>
            </a:r>
            <a:r>
              <a:rPr kumimoji="1" lang="ja-JP" altLang="en-US" sz="2800" dirty="0" smtClean="0"/>
              <a:t>いは何だ？！</a:t>
            </a:r>
            <a:endParaRPr kumimoji="1" lang="ja-JP" altLang="en-US" sz="2800" dirty="0"/>
          </a:p>
        </p:txBody>
      </p:sp>
      <p:pic>
        <p:nvPicPr>
          <p:cNvPr id="8" name="図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05048" y="4214696"/>
            <a:ext cx="1833509" cy="2260103"/>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7621" y="345548"/>
            <a:ext cx="2235200" cy="801878"/>
          </a:xfrm>
          <a:prstGeom prst="rect">
            <a:avLst/>
          </a:prstGeom>
        </p:spPr>
      </p:pic>
    </p:spTree>
    <p:extLst>
      <p:ext uri="{BB962C8B-B14F-4D97-AF65-F5344CB8AC3E}">
        <p14:creationId xmlns:p14="http://schemas.microsoft.com/office/powerpoint/2010/main" val="1222372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7" name="タイトル 2"/>
          <p:cNvSpPr txBox="1">
            <a:spLocks/>
          </p:cNvSpPr>
          <p:nvPr/>
        </p:nvSpPr>
        <p:spPr>
          <a:xfrm>
            <a:off x="437621" y="286871"/>
            <a:ext cx="8229600" cy="950258"/>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en-US" altLang="ja-JP"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form</a:t>
            </a:r>
            <a:r>
              <a:rPr kumimoji="1" lang="ja-JP" altLang="en-US"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タグ</a:t>
            </a:r>
            <a:r>
              <a:rPr kumimoji="1" lang="ja-JP" altLang="en-US"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を使ってみよう！</a:t>
            </a:r>
            <a:endParaRPr kumimoji="1" lang="ja-JP" altLang="en-US" sz="3200" dirty="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endParaRP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887" y="286871"/>
            <a:ext cx="1237333" cy="924906"/>
          </a:xfrm>
          <a:prstGeom prst="rect">
            <a:avLst/>
          </a:prstGeom>
        </p:spPr>
      </p:pic>
      <p:sp>
        <p:nvSpPr>
          <p:cNvPr id="9" name="タイトル 2"/>
          <p:cNvSpPr txBox="1">
            <a:spLocks/>
          </p:cNvSpPr>
          <p:nvPr/>
        </p:nvSpPr>
        <p:spPr>
          <a:xfrm>
            <a:off x="82021" y="2299450"/>
            <a:ext cx="9061979" cy="1546182"/>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その違いを知る意味でも、</a:t>
            </a:r>
            <a:r>
              <a:rPr kumimoji="1" lang="en-US" altLang="ja-JP"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form</a:t>
            </a:r>
            <a:r>
              <a:rPr kumimoji="1" lang="ja-JP" altLang="en-US" sz="32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タグを使ってみよう</a:t>
            </a:r>
            <a:endParaRPr kumimoji="1" lang="ja-JP" altLang="en-US" sz="3200" dirty="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endParaRPr>
          </a:p>
        </p:txBody>
      </p:sp>
      <p:sp>
        <p:nvSpPr>
          <p:cNvPr id="8" name="タイトル 2"/>
          <p:cNvSpPr txBox="1">
            <a:spLocks/>
          </p:cNvSpPr>
          <p:nvPr/>
        </p:nvSpPr>
        <p:spPr>
          <a:xfrm>
            <a:off x="82021" y="3845632"/>
            <a:ext cx="9061979" cy="1546182"/>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en-US" altLang="ja-JP" sz="2800" dirty="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https://github.com/nishino-naoyuki/2018Web</a:t>
            </a:r>
            <a:r>
              <a:rPr kumimoji="1" lang="en-US" altLang="ja-JP" sz="2800" dirty="0" smtClean="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a:t>
            </a:r>
          </a:p>
          <a:p>
            <a:r>
              <a:rPr kumimoji="1" lang="en-US" altLang="ja-JP" sz="2800" dirty="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form</a:t>
            </a:r>
            <a:r>
              <a:rPr kumimoji="1" lang="ja-JP" altLang="en-US" sz="2800" dirty="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タグの演習</a:t>
            </a:r>
            <a:r>
              <a:rPr kumimoji="1" lang="en-US" altLang="ja-JP" sz="2800" dirty="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rPr>
              <a:t>.pdf</a:t>
            </a:r>
            <a:endParaRPr kumimoji="1" lang="ja-JP" altLang="en-US" sz="2800" dirty="0">
              <a:ln>
                <a:solidFill>
                  <a:schemeClr val="tx1"/>
                </a:solidFill>
              </a:ln>
              <a:solidFill>
                <a:schemeClr val="bg1">
                  <a:lumMod val="9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2232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437621" y="268827"/>
            <a:ext cx="8229600" cy="814906"/>
          </a:xfrm>
        </p:spPr>
        <p:txBody>
          <a:bodyPr/>
          <a:lstStyle/>
          <a:p>
            <a:r>
              <a:rPr kumimoji="1" lang="en-US" altLang="ja-JP"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form</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タグ</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とは</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pic>
        <p:nvPicPr>
          <p:cNvPr id="2" name="図 1"/>
          <p:cNvPicPr>
            <a:picLocks noChangeAspect="1"/>
          </p:cNvPicPr>
          <p:nvPr/>
        </p:nvPicPr>
        <p:blipFill rotWithShape="1">
          <a:blip r:embed="rId4"/>
          <a:srcRect t="31220" r="24236" b="27206"/>
          <a:stretch/>
        </p:blipFill>
        <p:spPr>
          <a:xfrm>
            <a:off x="1485568" y="1303865"/>
            <a:ext cx="5761897" cy="2404535"/>
          </a:xfrm>
          <a:prstGeom prst="rect">
            <a:avLst/>
          </a:prstGeom>
          <a:ln>
            <a:solidFill>
              <a:schemeClr val="dk1"/>
            </a:solidFill>
          </a:ln>
        </p:spPr>
      </p:pic>
      <p:sp>
        <p:nvSpPr>
          <p:cNvPr id="6" name="角丸四角形吹き出し 5"/>
          <p:cNvSpPr/>
          <p:nvPr/>
        </p:nvSpPr>
        <p:spPr>
          <a:xfrm>
            <a:off x="437621" y="3318932"/>
            <a:ext cx="3843867" cy="1219200"/>
          </a:xfrm>
          <a:prstGeom prst="wedgeRoundRectCallout">
            <a:avLst>
              <a:gd name="adj1" fmla="val -4093"/>
              <a:gd name="adj2" fmla="val -7916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dirty="0" smtClean="0"/>
              <a:t>こっちのボタンをクリックしても</a:t>
            </a:r>
            <a:endParaRPr kumimoji="1" lang="en-US" altLang="ja-JP" sz="2000" dirty="0" smtClean="0"/>
          </a:p>
          <a:p>
            <a:pPr algn="ctr"/>
            <a:r>
              <a:rPr kumimoji="1" lang="ja-JP" altLang="en-US" sz="2000" dirty="0"/>
              <a:t>反応</a:t>
            </a:r>
            <a:r>
              <a:rPr kumimoji="1" lang="ja-JP" altLang="en-US" sz="2000" dirty="0" smtClean="0"/>
              <a:t>が</a:t>
            </a:r>
            <a:r>
              <a:rPr kumimoji="1" lang="ja-JP" altLang="en-US" sz="2000" dirty="0"/>
              <a:t>無</a:t>
            </a:r>
            <a:r>
              <a:rPr kumimoji="1" lang="ja-JP" altLang="en-US" sz="2000" dirty="0" smtClean="0"/>
              <a:t>い</a:t>
            </a:r>
            <a:endParaRPr kumimoji="1" lang="en-US" altLang="ja-JP" sz="2000" dirty="0" smtClean="0"/>
          </a:p>
        </p:txBody>
      </p:sp>
      <p:sp>
        <p:nvSpPr>
          <p:cNvPr id="13" name="角丸四角形吹き出し 12"/>
          <p:cNvSpPr/>
          <p:nvPr/>
        </p:nvSpPr>
        <p:spPr>
          <a:xfrm>
            <a:off x="4451545" y="3318932"/>
            <a:ext cx="3843867" cy="1219200"/>
          </a:xfrm>
          <a:prstGeom prst="wedgeRoundRectCallout">
            <a:avLst>
              <a:gd name="adj1" fmla="val -32287"/>
              <a:gd name="adj2" fmla="val -8194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dirty="0" smtClean="0"/>
              <a:t>こっちのボタンをクリックすると</a:t>
            </a:r>
            <a:endParaRPr kumimoji="1" lang="en-US" altLang="ja-JP" sz="2000" dirty="0" smtClean="0"/>
          </a:p>
          <a:p>
            <a:pPr algn="ctr"/>
            <a:r>
              <a:rPr kumimoji="1" lang="ja-JP" altLang="en-US" sz="2000" dirty="0" smtClean="0"/>
              <a:t>画面</a:t>
            </a:r>
            <a:r>
              <a:rPr kumimoji="1" lang="ja-JP" altLang="en-US" sz="2000" dirty="0"/>
              <a:t>遷移</a:t>
            </a:r>
            <a:r>
              <a:rPr kumimoji="1" lang="ja-JP" altLang="en-US" sz="2000" dirty="0" smtClean="0"/>
              <a:t>する</a:t>
            </a:r>
            <a:endParaRPr kumimoji="1" lang="en-US" altLang="ja-JP" sz="2000" dirty="0" smtClean="0"/>
          </a:p>
        </p:txBody>
      </p:sp>
      <p:sp>
        <p:nvSpPr>
          <p:cNvPr id="8" name="角丸四角形 7"/>
          <p:cNvSpPr/>
          <p:nvPr/>
        </p:nvSpPr>
        <p:spPr>
          <a:xfrm>
            <a:off x="270933" y="4707467"/>
            <a:ext cx="8396288" cy="1746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t>form</a:t>
            </a:r>
            <a:r>
              <a:rPr kumimoji="1" lang="ja-JP" altLang="en-US" sz="3200" dirty="0" smtClean="0"/>
              <a:t>タグの中ではサブミットボタンをクリックしないと画面遷移しないことを覚えておこう！</a:t>
            </a:r>
            <a:endParaRPr kumimoji="1" lang="ja-JP" altLang="en-US" sz="3200" dirty="0"/>
          </a:p>
        </p:txBody>
      </p:sp>
    </p:spTree>
    <p:extLst>
      <p:ext uri="{BB962C8B-B14F-4D97-AF65-F5344CB8AC3E}">
        <p14:creationId xmlns:p14="http://schemas.microsoft.com/office/powerpoint/2010/main" val="3988073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989" y="125942"/>
            <a:ext cx="1611462" cy="1061500"/>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59343" y="414346"/>
            <a:ext cx="1657553" cy="447539"/>
          </a:xfrm>
          <a:prstGeom prst="rect">
            <a:avLst/>
          </a:prstGeom>
        </p:spPr>
      </p:pic>
      <p:sp>
        <p:nvSpPr>
          <p:cNvPr id="12" name="本文"/>
          <p:cNvSpPr txBox="1"/>
          <p:nvPr/>
        </p:nvSpPr>
        <p:spPr>
          <a:xfrm>
            <a:off x="4045437" y="314949"/>
            <a:ext cx="3651962" cy="646331"/>
          </a:xfrm>
          <a:prstGeom prst="rect">
            <a:avLst/>
          </a:prstGeom>
          <a:noFill/>
        </p:spPr>
        <p:txBody>
          <a:bodyPr wrap="none" rtlCol="0">
            <a:spAutoFit/>
          </a:bodyPr>
          <a:lstStyle/>
          <a:p>
            <a:pPr algn="ctr"/>
            <a:r>
              <a:rPr lang="ja-JP" altLang="en-US" sz="3600" dirty="0" smtClean="0">
                <a:latin typeface="HGP創英角ﾎﾟｯﾌﾟ体" panose="040B0A00000000000000" pitchFamily="50" charset="-128"/>
                <a:ea typeface="HGP創英角ﾎﾟｯﾌﾟ体" panose="040B0A00000000000000" pitchFamily="50" charset="-128"/>
              </a:rPr>
              <a:t>画面遷移をしよう</a:t>
            </a:r>
            <a:endParaRPr lang="ja-JP" altLang="en-US" sz="3600" dirty="0">
              <a:latin typeface="HGP創英角ﾎﾟｯﾌﾟ体" panose="040B0A00000000000000" pitchFamily="50" charset="-128"/>
              <a:ea typeface="HGP創英角ﾎﾟｯﾌﾟ体" panose="040B0A00000000000000" pitchFamily="50" charset="-128"/>
            </a:endParaRPr>
          </a:p>
        </p:txBody>
      </p:sp>
      <p:sp>
        <p:nvSpPr>
          <p:cNvPr id="13" name="本文"/>
          <p:cNvSpPr txBox="1"/>
          <p:nvPr/>
        </p:nvSpPr>
        <p:spPr>
          <a:xfrm>
            <a:off x="1050720" y="1175482"/>
            <a:ext cx="6726521" cy="646331"/>
          </a:xfrm>
          <a:prstGeom prst="rect">
            <a:avLst/>
          </a:prstGeom>
          <a:noFill/>
        </p:spPr>
        <p:txBody>
          <a:bodyPr wrap="none" rtlCol="0">
            <a:spAutoFit/>
          </a:bodyPr>
          <a:lstStyle/>
          <a:p>
            <a:pPr algn="ctr"/>
            <a:r>
              <a:rPr lang="ja-JP" altLang="en-US" sz="3600" dirty="0" smtClean="0">
                <a:latin typeface="HGP創英角ﾎﾟｯﾌﾟ体" panose="040B0A00000000000000" pitchFamily="50" charset="-128"/>
                <a:ea typeface="HGP創英角ﾎﾟｯﾌﾟ体" panose="040B0A00000000000000" pitchFamily="50" charset="-128"/>
              </a:rPr>
              <a:t>画面遷移の方法を２つ学びました</a:t>
            </a:r>
            <a:endParaRPr lang="ja-JP" altLang="en-US" sz="3600" dirty="0">
              <a:latin typeface="HGP創英角ﾎﾟｯﾌﾟ体" panose="040B0A00000000000000" pitchFamily="50" charset="-128"/>
              <a:ea typeface="HGP創英角ﾎﾟｯﾌﾟ体" panose="040B0A00000000000000" pitchFamily="50" charset="-128"/>
            </a:endParaRPr>
          </a:p>
        </p:txBody>
      </p:sp>
      <p:sp>
        <p:nvSpPr>
          <p:cNvPr id="15" name="タイトル 2"/>
          <p:cNvSpPr txBox="1">
            <a:spLocks/>
          </p:cNvSpPr>
          <p:nvPr/>
        </p:nvSpPr>
        <p:spPr>
          <a:xfrm>
            <a:off x="299180" y="2555656"/>
            <a:ext cx="8229600" cy="11430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kumimoji="1" lang="ja-JP" altLang="en-US" sz="3200" dirty="0" smtClean="0">
                <a:latin typeface="HGP創英角ﾎﾟｯﾌﾟ体" panose="040B0A00000000000000" pitchFamily="50" charset="-128"/>
                <a:ea typeface="HGP創英角ﾎﾟｯﾌﾟ体" panose="040B0A00000000000000" pitchFamily="50" charset="-128"/>
              </a:rPr>
              <a:t>●アンカータグ（エータグ）</a:t>
            </a:r>
            <a:endParaRPr kumimoji="1" lang="en-US" altLang="ja-JP" sz="3200" dirty="0" smtClean="0">
              <a:latin typeface="HGP創英角ﾎﾟｯﾌﾟ体" panose="040B0A00000000000000" pitchFamily="50" charset="-128"/>
              <a:ea typeface="HGP創英角ﾎﾟｯﾌﾟ体" panose="040B0A00000000000000" pitchFamily="50" charset="-128"/>
            </a:endParaRPr>
          </a:p>
          <a:p>
            <a:pPr algn="l"/>
            <a:r>
              <a:rPr kumimoji="1" lang="ja-JP" altLang="en-US" sz="3200" dirty="0">
                <a:latin typeface="HGP創英角ﾎﾟｯﾌﾟ体" panose="040B0A00000000000000" pitchFamily="50" charset="-128"/>
                <a:ea typeface="HGP創英角ﾎﾟｯﾌﾟ体" panose="040B0A00000000000000" pitchFamily="50" charset="-128"/>
              </a:rPr>
              <a:t>　</a:t>
            </a:r>
            <a:r>
              <a:rPr kumimoji="1" lang="en-US" altLang="ja-JP" sz="3200" dirty="0" smtClean="0">
                <a:latin typeface="HGP創英角ﾎﾟｯﾌﾟ体" panose="040B0A00000000000000" pitchFamily="50" charset="-128"/>
                <a:ea typeface="HGP創英角ﾎﾟｯﾌﾟ体" panose="040B0A00000000000000" pitchFamily="50" charset="-128"/>
              </a:rPr>
              <a:t>&lt;a </a:t>
            </a:r>
            <a:r>
              <a:rPr kumimoji="1" lang="en-US" altLang="ja-JP" sz="3200" dirty="0" err="1" smtClean="0">
                <a:latin typeface="HGP創英角ﾎﾟｯﾌﾟ体" panose="040B0A00000000000000" pitchFamily="50" charset="-128"/>
                <a:ea typeface="HGP創英角ﾎﾟｯﾌﾟ体" panose="040B0A00000000000000" pitchFamily="50" charset="-128"/>
              </a:rPr>
              <a:t>href</a:t>
            </a:r>
            <a:r>
              <a:rPr kumimoji="1" lang="en-US" altLang="ja-JP" sz="3200" dirty="0" smtClean="0">
                <a:latin typeface="HGP創英角ﾎﾟｯﾌﾟ体" panose="040B0A00000000000000" pitchFamily="50" charset="-128"/>
                <a:ea typeface="HGP創英角ﾎﾟｯﾌﾟ体" panose="040B0A00000000000000" pitchFamily="50" charset="-128"/>
              </a:rPr>
              <a:t>=“test.html”&gt;</a:t>
            </a:r>
            <a:r>
              <a:rPr kumimoji="1" lang="ja-JP" altLang="en-US" sz="3200" dirty="0" smtClean="0">
                <a:latin typeface="HGP創英角ﾎﾟｯﾌﾟ体" panose="040B0A00000000000000" pitchFamily="50" charset="-128"/>
                <a:ea typeface="HGP創英角ﾎﾟｯﾌﾟ体" panose="040B0A00000000000000" pitchFamily="50" charset="-128"/>
              </a:rPr>
              <a:t>ここをクリック</a:t>
            </a:r>
            <a:r>
              <a:rPr kumimoji="1" lang="en-US" altLang="ja-JP" sz="3200" dirty="0" smtClean="0">
                <a:latin typeface="HGP創英角ﾎﾟｯﾌﾟ体" panose="040B0A00000000000000" pitchFamily="50" charset="-128"/>
                <a:ea typeface="HGP創英角ﾎﾟｯﾌﾟ体" panose="040B0A00000000000000" pitchFamily="50" charset="-128"/>
              </a:rPr>
              <a:t>&lt;/a&gt;</a:t>
            </a:r>
            <a:endParaRPr kumimoji="1" lang="ja-JP" altLang="en-US" sz="3200" dirty="0">
              <a:latin typeface="HGP創英角ﾎﾟｯﾌﾟ体" panose="040B0A00000000000000" pitchFamily="50" charset="-128"/>
              <a:ea typeface="HGP創英角ﾎﾟｯﾌﾟ体" panose="040B0A00000000000000" pitchFamily="50" charset="-128"/>
            </a:endParaRPr>
          </a:p>
        </p:txBody>
      </p:sp>
      <p:sp>
        <p:nvSpPr>
          <p:cNvPr id="17" name="タイトル 2"/>
          <p:cNvSpPr txBox="1">
            <a:spLocks/>
          </p:cNvSpPr>
          <p:nvPr/>
        </p:nvSpPr>
        <p:spPr>
          <a:xfrm>
            <a:off x="299180" y="3777576"/>
            <a:ext cx="8714317" cy="2240444"/>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kumimoji="1" lang="ja-JP" altLang="en-US" sz="3200" dirty="0" smtClean="0">
                <a:solidFill>
                  <a:schemeClr val="tx1"/>
                </a:solidFill>
                <a:latin typeface="HGP創英角ﾎﾟｯﾌﾟ体" panose="040B0A00000000000000" pitchFamily="50" charset="-128"/>
                <a:ea typeface="HGP創英角ﾎﾟｯﾌﾟ体" panose="040B0A00000000000000" pitchFamily="50" charset="-128"/>
              </a:rPr>
              <a:t>●フォームタグ</a:t>
            </a:r>
            <a:endParaRPr kumimoji="1" lang="en-US" altLang="ja-JP" sz="3200" dirty="0" smtClean="0">
              <a:solidFill>
                <a:schemeClr val="tx1"/>
              </a:solidFill>
              <a:latin typeface="HGP創英角ﾎﾟｯﾌﾟ体" panose="040B0A00000000000000" pitchFamily="50" charset="-128"/>
              <a:ea typeface="HGP創英角ﾎﾟｯﾌﾟ体" panose="040B0A00000000000000" pitchFamily="50" charset="-128"/>
            </a:endParaRPr>
          </a:p>
          <a:p>
            <a:pPr algn="l"/>
            <a:r>
              <a:rPr kumimoji="1" lang="en-US" altLang="ja-JP" sz="3200" dirty="0" smtClean="0">
                <a:solidFill>
                  <a:schemeClr val="tx1"/>
                </a:solidFill>
                <a:latin typeface="HGP創英角ﾎﾟｯﾌﾟ体" panose="040B0A00000000000000" pitchFamily="50" charset="-128"/>
                <a:ea typeface="HGP創英角ﾎﾟｯﾌﾟ体" panose="040B0A00000000000000" pitchFamily="50" charset="-128"/>
              </a:rPr>
              <a:t>&lt;form action=“test.html” method=“GET”&gt;</a:t>
            </a:r>
          </a:p>
          <a:p>
            <a:pPr algn="l"/>
            <a:r>
              <a:rPr kumimoji="1" lang="en-US" altLang="ja-JP" sz="3200" dirty="0">
                <a:solidFill>
                  <a:schemeClr val="tx1"/>
                </a:solidFill>
                <a:latin typeface="HGP創英角ﾎﾟｯﾌﾟ体" panose="040B0A00000000000000" pitchFamily="50" charset="-128"/>
                <a:ea typeface="HGP創英角ﾎﾟｯﾌﾟ体" panose="040B0A00000000000000" pitchFamily="50" charset="-128"/>
              </a:rPr>
              <a:t> </a:t>
            </a:r>
            <a:r>
              <a:rPr kumimoji="1" lang="en-US" altLang="ja-JP" sz="3200" dirty="0" smtClean="0">
                <a:solidFill>
                  <a:schemeClr val="tx1"/>
                </a:solidFill>
                <a:latin typeface="HGP創英角ﾎﾟｯﾌﾟ体" panose="040B0A00000000000000" pitchFamily="50" charset="-128"/>
                <a:ea typeface="HGP創英角ﾎﾟｯﾌﾟ体" panose="040B0A00000000000000" pitchFamily="50" charset="-128"/>
              </a:rPr>
              <a:t>  &lt;input type=“submit” value=“</a:t>
            </a:r>
            <a:r>
              <a:rPr kumimoji="1" lang="ja-JP" altLang="en-US" sz="3200" dirty="0" smtClean="0">
                <a:solidFill>
                  <a:schemeClr val="tx1"/>
                </a:solidFill>
                <a:latin typeface="HGP創英角ﾎﾟｯﾌﾟ体" panose="040B0A00000000000000" pitchFamily="50" charset="-128"/>
                <a:ea typeface="HGP創英角ﾎﾟｯﾌﾟ体" panose="040B0A00000000000000" pitchFamily="50" charset="-128"/>
              </a:rPr>
              <a:t>ボタン</a:t>
            </a:r>
            <a:r>
              <a:rPr kumimoji="1" lang="en-US" altLang="ja-JP" sz="3200" dirty="0" smtClean="0">
                <a:solidFill>
                  <a:schemeClr val="tx1"/>
                </a:solidFill>
                <a:latin typeface="HGP創英角ﾎﾟｯﾌﾟ体" panose="040B0A00000000000000" pitchFamily="50" charset="-128"/>
                <a:ea typeface="HGP創英角ﾎﾟｯﾌﾟ体" panose="040B0A00000000000000" pitchFamily="50" charset="-128"/>
              </a:rPr>
              <a:t>”&gt;</a:t>
            </a:r>
          </a:p>
          <a:p>
            <a:pPr algn="l"/>
            <a:r>
              <a:rPr kumimoji="1" lang="en-US" altLang="ja-JP" sz="3200" dirty="0" smtClean="0">
                <a:solidFill>
                  <a:schemeClr val="tx1"/>
                </a:solidFill>
                <a:latin typeface="HGP創英角ﾎﾟｯﾌﾟ体" panose="040B0A00000000000000" pitchFamily="50" charset="-128"/>
                <a:ea typeface="HGP創英角ﾎﾟｯﾌﾟ体" panose="040B0A00000000000000" pitchFamily="50" charset="-128"/>
              </a:rPr>
              <a:t>&lt;/form&gt;</a:t>
            </a:r>
            <a:endParaRPr kumimoji="1" lang="ja-JP" altLang="en-US" sz="3200" dirty="0">
              <a:solidFill>
                <a:schemeClr val="tx1"/>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777302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4" name="タイトル 1"/>
          <p:cNvSpPr txBox="1">
            <a:spLocks/>
          </p:cNvSpPr>
          <p:nvPr/>
        </p:nvSpPr>
        <p:spPr>
          <a:xfrm>
            <a:off x="276257" y="240896"/>
            <a:ext cx="8229600" cy="1264023"/>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t>前回の復習</a:t>
            </a:r>
            <a:r>
              <a:rPr kumimoji="1" lang="en-US" altLang="ja-JP"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t/>
            </a:r>
            <a:br>
              <a:rPr kumimoji="1" lang="en-US" altLang="ja-JP"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br>
            <a:endParaRPr kumimoji="1" lang="ja-JP" altLang="en-US" dirty="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145444" y="2541757"/>
            <a:ext cx="8491226" cy="3564203"/>
          </a:xfrm>
        </p:spPr>
        <p:txBody>
          <a:bodyPr/>
          <a:lstStyle/>
          <a:p>
            <a:pPr algn="l"/>
            <a:r>
              <a:rPr kumimoji="1" lang="en-US" altLang="ja-JP" dirty="0" smtClean="0">
                <a:latin typeface="HGP創英角ﾎﾟｯﾌﾟ体" panose="040B0A00000000000000" pitchFamily="50" charset="-128"/>
                <a:ea typeface="HGP創英角ﾎﾟｯﾌﾟ体" panose="040B0A00000000000000" pitchFamily="50" charset="-128"/>
              </a:rPr>
              <a:t>table</a:t>
            </a:r>
            <a:r>
              <a:rPr kumimoji="1" lang="ja-JP" altLang="en-US" dirty="0" smtClean="0">
                <a:latin typeface="HGP創英角ﾎﾟｯﾌﾟ体" panose="040B0A00000000000000" pitchFamily="50" charset="-128"/>
                <a:ea typeface="HGP創英角ﾎﾟｯﾌﾟ体" panose="040B0A00000000000000" pitchFamily="50" charset="-128"/>
              </a:rPr>
              <a:t>タグについて学びました！</a:t>
            </a:r>
            <a:r>
              <a:rPr kumimoji="1" lang="en-US" altLang="ja-JP" dirty="0" smtClean="0">
                <a:latin typeface="HGP創英角ﾎﾟｯﾌﾟ体" panose="040B0A00000000000000" pitchFamily="50" charset="-128"/>
                <a:ea typeface="HGP創英角ﾎﾟｯﾌﾟ体" panose="040B0A00000000000000" pitchFamily="50" charset="-128"/>
              </a:rPr>
              <a:t/>
            </a:r>
            <a:br>
              <a:rPr kumimoji="1" lang="en-US" altLang="ja-JP" dirty="0" smtClean="0">
                <a:latin typeface="HGP創英角ﾎﾟｯﾌﾟ体" panose="040B0A00000000000000" pitchFamily="50" charset="-128"/>
                <a:ea typeface="HGP創英角ﾎﾟｯﾌﾟ体" panose="040B0A00000000000000" pitchFamily="50" charset="-128"/>
              </a:rPr>
            </a:br>
            <a:r>
              <a:rPr kumimoji="1" lang="ja-JP" altLang="en-US" dirty="0" smtClean="0">
                <a:latin typeface="HGP創英角ﾎﾟｯﾌﾟ体" panose="040B0A00000000000000" pitchFamily="50" charset="-128"/>
                <a:ea typeface="HGP創英角ﾎﾟｯﾌﾟ体" panose="040B0A00000000000000" pitchFamily="50" charset="-128"/>
              </a:rPr>
              <a:t>テーブルタグの構造は</a:t>
            </a:r>
            <a:r>
              <a:rPr kumimoji="1" lang="en-US" altLang="ja-JP" dirty="0" smtClean="0">
                <a:latin typeface="HGP創英角ﾎﾟｯﾌﾟ体" panose="040B0A00000000000000" pitchFamily="50" charset="-128"/>
                <a:ea typeface="HGP創英角ﾎﾟｯﾌﾟ体" panose="040B0A00000000000000" pitchFamily="50" charset="-128"/>
              </a:rPr>
              <a:t/>
            </a:r>
            <a:br>
              <a:rPr kumimoji="1" lang="en-US" altLang="ja-JP" dirty="0" smtClean="0">
                <a:latin typeface="HGP創英角ﾎﾟｯﾌﾟ体" panose="040B0A00000000000000" pitchFamily="50" charset="-128"/>
                <a:ea typeface="HGP創英角ﾎﾟｯﾌﾟ体" panose="040B0A00000000000000" pitchFamily="50" charset="-128"/>
              </a:rPr>
            </a:br>
            <a:r>
              <a:rPr kumimoji="1" lang="en-US" altLang="ja-JP" dirty="0">
                <a:latin typeface="HGP創英角ﾎﾟｯﾌﾟ体" panose="040B0A00000000000000" pitchFamily="50" charset="-128"/>
                <a:ea typeface="HGP創英角ﾎﾟｯﾌﾟ体" panose="040B0A00000000000000" pitchFamily="50" charset="-128"/>
              </a:rPr>
              <a:t> </a:t>
            </a:r>
            <a:r>
              <a:rPr kumimoji="1" lang="en-US" altLang="ja-JP" sz="2400" dirty="0" smtClean="0">
                <a:latin typeface="HGP創英角ﾎﾟｯﾌﾟ体" panose="040B0A00000000000000" pitchFamily="50" charset="-128"/>
                <a:ea typeface="HGP創英角ﾎﾟｯﾌﾟ体" panose="040B0A00000000000000" pitchFamily="50" charset="-128"/>
              </a:rPr>
              <a:t>&lt;table&gt;</a:t>
            </a:r>
            <a:br>
              <a:rPr kumimoji="1" lang="en-US" altLang="ja-JP" sz="2400" dirty="0" smtClean="0">
                <a:latin typeface="HGP創英角ﾎﾟｯﾌﾟ体" panose="040B0A00000000000000" pitchFamily="50" charset="-128"/>
                <a:ea typeface="HGP創英角ﾎﾟｯﾌﾟ体" panose="040B0A00000000000000" pitchFamily="50" charset="-128"/>
              </a:rPr>
            </a:br>
            <a:r>
              <a:rPr kumimoji="1" lang="en-US" altLang="ja-JP" sz="2400" dirty="0">
                <a:latin typeface="HGP創英角ﾎﾟｯﾌﾟ体" panose="040B0A00000000000000" pitchFamily="50" charset="-128"/>
                <a:ea typeface="HGP創英角ﾎﾟｯﾌﾟ体" panose="040B0A00000000000000" pitchFamily="50" charset="-128"/>
              </a:rPr>
              <a:t> </a:t>
            </a:r>
            <a:r>
              <a:rPr kumimoji="1" lang="en-US" altLang="ja-JP" sz="2400" dirty="0" smtClean="0">
                <a:latin typeface="HGP創英角ﾎﾟｯﾌﾟ体" panose="040B0A00000000000000" pitchFamily="50" charset="-128"/>
                <a:ea typeface="HGP創英角ﾎﾟｯﾌﾟ体" panose="040B0A00000000000000" pitchFamily="50" charset="-128"/>
              </a:rPr>
              <a:t>   &lt;</a:t>
            </a:r>
            <a:r>
              <a:rPr kumimoji="1" lang="en-US" altLang="ja-JP" sz="2400" dirty="0" err="1" smtClean="0">
                <a:latin typeface="HGP創英角ﾎﾟｯﾌﾟ体" panose="040B0A00000000000000" pitchFamily="50" charset="-128"/>
                <a:ea typeface="HGP創英角ﾎﾟｯﾌﾟ体" panose="040B0A00000000000000" pitchFamily="50" charset="-128"/>
              </a:rPr>
              <a:t>tr</a:t>
            </a:r>
            <a:r>
              <a:rPr kumimoji="1" lang="en-US" altLang="ja-JP" sz="2400" dirty="0" smtClean="0">
                <a:latin typeface="HGP創英角ﾎﾟｯﾌﾟ体" panose="040B0A00000000000000" pitchFamily="50" charset="-128"/>
                <a:ea typeface="HGP創英角ﾎﾟｯﾌﾟ体" panose="040B0A00000000000000" pitchFamily="50" charset="-128"/>
              </a:rPr>
              <a:t>&gt;</a:t>
            </a:r>
            <a:br>
              <a:rPr kumimoji="1" lang="en-US" altLang="ja-JP" sz="2400" dirty="0" smtClean="0">
                <a:latin typeface="HGP創英角ﾎﾟｯﾌﾟ体" panose="040B0A00000000000000" pitchFamily="50" charset="-128"/>
                <a:ea typeface="HGP創英角ﾎﾟｯﾌﾟ体" panose="040B0A00000000000000" pitchFamily="50" charset="-128"/>
              </a:rPr>
            </a:br>
            <a:r>
              <a:rPr kumimoji="1" lang="en-US" altLang="ja-JP" sz="2400" dirty="0">
                <a:latin typeface="HGP創英角ﾎﾟｯﾌﾟ体" panose="040B0A00000000000000" pitchFamily="50" charset="-128"/>
                <a:ea typeface="HGP創英角ﾎﾟｯﾌﾟ体" panose="040B0A00000000000000" pitchFamily="50" charset="-128"/>
              </a:rPr>
              <a:t>	</a:t>
            </a:r>
            <a:r>
              <a:rPr kumimoji="1" lang="en-US" altLang="ja-JP" sz="2400" dirty="0" smtClean="0">
                <a:latin typeface="HGP創英角ﾎﾟｯﾌﾟ体" panose="040B0A00000000000000" pitchFamily="50" charset="-128"/>
                <a:ea typeface="HGP創英角ﾎﾟｯﾌﾟ体" panose="040B0A00000000000000" pitchFamily="50" charset="-128"/>
              </a:rPr>
              <a:t>&lt;</a:t>
            </a:r>
            <a:r>
              <a:rPr kumimoji="1" lang="en-US" altLang="ja-JP" sz="2400" dirty="0" err="1" smtClean="0">
                <a:latin typeface="HGP創英角ﾎﾟｯﾌﾟ体" panose="040B0A00000000000000" pitchFamily="50" charset="-128"/>
                <a:ea typeface="HGP創英角ﾎﾟｯﾌﾟ体" panose="040B0A00000000000000" pitchFamily="50" charset="-128"/>
              </a:rPr>
              <a:t>th</a:t>
            </a:r>
            <a:r>
              <a:rPr kumimoji="1" lang="en-US" altLang="ja-JP" sz="2400" dirty="0" smtClean="0">
                <a:latin typeface="HGP創英角ﾎﾟｯﾌﾟ体" panose="040B0A00000000000000" pitchFamily="50" charset="-128"/>
                <a:ea typeface="HGP創英角ﾎﾟｯﾌﾟ体" panose="040B0A00000000000000" pitchFamily="50" charset="-128"/>
              </a:rPr>
              <a:t>&gt;</a:t>
            </a:r>
            <a:r>
              <a:rPr kumimoji="1" lang="ja-JP" altLang="en-US" sz="2400" dirty="0" smtClean="0">
                <a:latin typeface="HGP創英角ﾎﾟｯﾌﾟ体" panose="040B0A00000000000000" pitchFamily="50" charset="-128"/>
                <a:ea typeface="HGP創英角ﾎﾟｯﾌﾟ体" panose="040B0A00000000000000" pitchFamily="50" charset="-128"/>
              </a:rPr>
              <a:t>列</a:t>
            </a:r>
            <a:r>
              <a:rPr kumimoji="1" lang="ja-JP" altLang="en-US" sz="2400" dirty="0">
                <a:latin typeface="HGP創英角ﾎﾟｯﾌﾟ体" panose="040B0A00000000000000" pitchFamily="50" charset="-128"/>
                <a:ea typeface="HGP創英角ﾎﾟｯﾌﾟ体" panose="040B0A00000000000000" pitchFamily="50" charset="-128"/>
              </a:rPr>
              <a:t>名</a:t>
            </a:r>
            <a:r>
              <a:rPr kumimoji="1" lang="ja-JP" altLang="en-US" sz="2400" dirty="0" smtClean="0">
                <a:latin typeface="HGP創英角ﾎﾟｯﾌﾟ体" panose="040B0A00000000000000" pitchFamily="50" charset="-128"/>
                <a:ea typeface="HGP創英角ﾎﾟｯﾌﾟ体" panose="040B0A00000000000000" pitchFamily="50" charset="-128"/>
              </a:rPr>
              <a:t>１</a:t>
            </a:r>
            <a:r>
              <a:rPr kumimoji="1" lang="en-US" altLang="ja-JP" sz="2400" dirty="0" smtClean="0">
                <a:latin typeface="HGP創英角ﾎﾟｯﾌﾟ体" panose="040B0A00000000000000" pitchFamily="50" charset="-128"/>
                <a:ea typeface="HGP創英角ﾎﾟｯﾌﾟ体" panose="040B0A00000000000000" pitchFamily="50" charset="-128"/>
              </a:rPr>
              <a:t>&lt;/</a:t>
            </a:r>
            <a:r>
              <a:rPr kumimoji="1" lang="en-US" altLang="ja-JP" sz="2400" dirty="0" err="1" smtClean="0">
                <a:latin typeface="HGP創英角ﾎﾟｯﾌﾟ体" panose="040B0A00000000000000" pitchFamily="50" charset="-128"/>
                <a:ea typeface="HGP創英角ﾎﾟｯﾌﾟ体" panose="040B0A00000000000000" pitchFamily="50" charset="-128"/>
              </a:rPr>
              <a:t>th</a:t>
            </a:r>
            <a:r>
              <a:rPr kumimoji="1" lang="en-US" altLang="ja-JP" sz="2400" dirty="0" smtClean="0">
                <a:latin typeface="HGP創英角ﾎﾟｯﾌﾟ体" panose="040B0A00000000000000" pitchFamily="50" charset="-128"/>
                <a:ea typeface="HGP創英角ﾎﾟｯﾌﾟ体" panose="040B0A00000000000000" pitchFamily="50" charset="-128"/>
              </a:rPr>
              <a:t>&gt;</a:t>
            </a:r>
            <a:r>
              <a:rPr kumimoji="1" lang="en-US" altLang="ja-JP" sz="2400" dirty="0">
                <a:latin typeface="HGP創英角ﾎﾟｯﾌﾟ体" panose="040B0A00000000000000" pitchFamily="50" charset="-128"/>
                <a:ea typeface="HGP創英角ﾎﾟｯﾌﾟ体" panose="040B0A00000000000000" pitchFamily="50" charset="-128"/>
              </a:rPr>
              <a:t/>
            </a:r>
            <a:br>
              <a:rPr kumimoji="1" lang="en-US" altLang="ja-JP" sz="2400" dirty="0">
                <a:latin typeface="HGP創英角ﾎﾟｯﾌﾟ体" panose="040B0A00000000000000" pitchFamily="50" charset="-128"/>
                <a:ea typeface="HGP創英角ﾎﾟｯﾌﾟ体" panose="040B0A00000000000000" pitchFamily="50" charset="-128"/>
              </a:rPr>
            </a:br>
            <a:r>
              <a:rPr kumimoji="1" lang="en-US" altLang="ja-JP" sz="2400" dirty="0">
                <a:latin typeface="HGP創英角ﾎﾟｯﾌﾟ体" panose="040B0A00000000000000" pitchFamily="50" charset="-128"/>
                <a:ea typeface="HGP創英角ﾎﾟｯﾌﾟ体" panose="040B0A00000000000000" pitchFamily="50" charset="-128"/>
              </a:rPr>
              <a:t>	</a:t>
            </a:r>
            <a:r>
              <a:rPr kumimoji="1" lang="en-US" altLang="ja-JP" sz="2400" dirty="0" smtClean="0">
                <a:latin typeface="HGP創英角ﾎﾟｯﾌﾟ体" panose="040B0A00000000000000" pitchFamily="50" charset="-128"/>
                <a:ea typeface="HGP創英角ﾎﾟｯﾌﾟ体" panose="040B0A00000000000000" pitchFamily="50" charset="-128"/>
              </a:rPr>
              <a:t>&lt;</a:t>
            </a:r>
            <a:r>
              <a:rPr kumimoji="1" lang="en-US" altLang="ja-JP" sz="2400" dirty="0" err="1">
                <a:latin typeface="HGP創英角ﾎﾟｯﾌﾟ体" panose="040B0A00000000000000" pitchFamily="50" charset="-128"/>
                <a:ea typeface="HGP創英角ﾎﾟｯﾌﾟ体" panose="040B0A00000000000000" pitchFamily="50" charset="-128"/>
              </a:rPr>
              <a:t>th</a:t>
            </a:r>
            <a:r>
              <a:rPr kumimoji="1" lang="en-US" altLang="ja-JP" sz="2400" dirty="0" smtClean="0">
                <a:latin typeface="HGP創英角ﾎﾟｯﾌﾟ体" panose="040B0A00000000000000" pitchFamily="50" charset="-128"/>
                <a:ea typeface="HGP創英角ﾎﾟｯﾌﾟ体" panose="040B0A00000000000000" pitchFamily="50" charset="-128"/>
              </a:rPr>
              <a:t>&gt;</a:t>
            </a:r>
            <a:r>
              <a:rPr kumimoji="1" lang="ja-JP" altLang="en-US" sz="2400" dirty="0">
                <a:latin typeface="HGP創英角ﾎﾟｯﾌﾟ体" panose="040B0A00000000000000" pitchFamily="50" charset="-128"/>
                <a:ea typeface="HGP創英角ﾎﾟｯﾌﾟ体" panose="040B0A00000000000000" pitchFamily="50" charset="-128"/>
              </a:rPr>
              <a:t>列名</a:t>
            </a:r>
            <a:r>
              <a:rPr kumimoji="1" lang="ja-JP" altLang="en-US" sz="2400" dirty="0" smtClean="0">
                <a:latin typeface="HGP創英角ﾎﾟｯﾌﾟ体" panose="040B0A00000000000000" pitchFamily="50" charset="-128"/>
                <a:ea typeface="HGP創英角ﾎﾟｯﾌﾟ体" panose="040B0A00000000000000" pitchFamily="50" charset="-128"/>
              </a:rPr>
              <a:t>２</a:t>
            </a:r>
            <a:r>
              <a:rPr kumimoji="1" lang="en-US" altLang="ja-JP" sz="2400" dirty="0" smtClean="0">
                <a:latin typeface="HGP創英角ﾎﾟｯﾌﾟ体" panose="040B0A00000000000000" pitchFamily="50" charset="-128"/>
                <a:ea typeface="HGP創英角ﾎﾟｯﾌﾟ体" panose="040B0A00000000000000" pitchFamily="50" charset="-128"/>
              </a:rPr>
              <a:t>&lt;/</a:t>
            </a:r>
            <a:r>
              <a:rPr kumimoji="1" lang="en-US" altLang="ja-JP" sz="2400" dirty="0" err="1">
                <a:latin typeface="HGP創英角ﾎﾟｯﾌﾟ体" panose="040B0A00000000000000" pitchFamily="50" charset="-128"/>
                <a:ea typeface="HGP創英角ﾎﾟｯﾌﾟ体" panose="040B0A00000000000000" pitchFamily="50" charset="-128"/>
              </a:rPr>
              <a:t>th</a:t>
            </a:r>
            <a:r>
              <a:rPr kumimoji="1" lang="en-US" altLang="ja-JP" sz="2400" dirty="0">
                <a:latin typeface="HGP創英角ﾎﾟｯﾌﾟ体" panose="040B0A00000000000000" pitchFamily="50" charset="-128"/>
                <a:ea typeface="HGP創英角ﾎﾟｯﾌﾟ体" panose="040B0A00000000000000" pitchFamily="50" charset="-128"/>
              </a:rPr>
              <a:t>&gt;</a:t>
            </a:r>
            <a:r>
              <a:rPr kumimoji="1" lang="en-US" altLang="ja-JP" sz="2400" dirty="0" smtClean="0">
                <a:latin typeface="HGP創英角ﾎﾟｯﾌﾟ体" panose="040B0A00000000000000" pitchFamily="50" charset="-128"/>
                <a:ea typeface="HGP創英角ﾎﾟｯﾌﾟ体" panose="040B0A00000000000000" pitchFamily="50" charset="-128"/>
              </a:rPr>
              <a:t/>
            </a:r>
            <a:br>
              <a:rPr kumimoji="1" lang="en-US" altLang="ja-JP" sz="2400" dirty="0" smtClean="0">
                <a:latin typeface="HGP創英角ﾎﾟｯﾌﾟ体" panose="040B0A00000000000000" pitchFamily="50" charset="-128"/>
                <a:ea typeface="HGP創英角ﾎﾟｯﾌﾟ体" panose="040B0A00000000000000" pitchFamily="50" charset="-128"/>
              </a:rPr>
            </a:br>
            <a:r>
              <a:rPr kumimoji="1" lang="en-US" altLang="ja-JP" sz="2400" dirty="0">
                <a:latin typeface="HGP創英角ﾎﾟｯﾌﾟ体" panose="040B0A00000000000000" pitchFamily="50" charset="-128"/>
                <a:ea typeface="HGP創英角ﾎﾟｯﾌﾟ体" panose="040B0A00000000000000" pitchFamily="50" charset="-128"/>
              </a:rPr>
              <a:t> </a:t>
            </a:r>
            <a:r>
              <a:rPr kumimoji="1" lang="en-US" altLang="ja-JP" sz="2400" dirty="0" smtClean="0">
                <a:latin typeface="HGP創英角ﾎﾟｯﾌﾟ体" panose="040B0A00000000000000" pitchFamily="50" charset="-128"/>
                <a:ea typeface="HGP創英角ﾎﾟｯﾌﾟ体" panose="040B0A00000000000000" pitchFamily="50" charset="-128"/>
              </a:rPr>
              <a:t>   &lt;/</a:t>
            </a:r>
            <a:r>
              <a:rPr kumimoji="1" lang="en-US" altLang="ja-JP" sz="2400" dirty="0" err="1" smtClean="0">
                <a:latin typeface="HGP創英角ﾎﾟｯﾌﾟ体" panose="040B0A00000000000000" pitchFamily="50" charset="-128"/>
                <a:ea typeface="HGP創英角ﾎﾟｯﾌﾟ体" panose="040B0A00000000000000" pitchFamily="50" charset="-128"/>
              </a:rPr>
              <a:t>tr</a:t>
            </a:r>
            <a:r>
              <a:rPr kumimoji="1" lang="en-US" altLang="ja-JP" sz="2400" dirty="0" smtClean="0">
                <a:latin typeface="HGP創英角ﾎﾟｯﾌﾟ体" panose="040B0A00000000000000" pitchFamily="50" charset="-128"/>
                <a:ea typeface="HGP創英角ﾎﾟｯﾌﾟ体" panose="040B0A00000000000000" pitchFamily="50" charset="-128"/>
              </a:rPr>
              <a:t>&gt;</a:t>
            </a:r>
            <a:r>
              <a:rPr kumimoji="1" lang="en-US" altLang="ja-JP" sz="2400" dirty="0">
                <a:latin typeface="HGP創英角ﾎﾟｯﾌﾟ体" panose="040B0A00000000000000" pitchFamily="50" charset="-128"/>
                <a:ea typeface="HGP創英角ﾎﾟｯﾌﾟ体" panose="040B0A00000000000000" pitchFamily="50" charset="-128"/>
              </a:rPr>
              <a:t/>
            </a:r>
            <a:br>
              <a:rPr kumimoji="1" lang="en-US" altLang="ja-JP" sz="2400" dirty="0">
                <a:latin typeface="HGP創英角ﾎﾟｯﾌﾟ体" panose="040B0A00000000000000" pitchFamily="50" charset="-128"/>
                <a:ea typeface="HGP創英角ﾎﾟｯﾌﾟ体" panose="040B0A00000000000000" pitchFamily="50" charset="-128"/>
              </a:rPr>
            </a:br>
            <a:r>
              <a:rPr kumimoji="1" lang="en-US" altLang="ja-JP" sz="2400" dirty="0">
                <a:latin typeface="HGP創英角ﾎﾟｯﾌﾟ体" panose="040B0A00000000000000" pitchFamily="50" charset="-128"/>
                <a:ea typeface="HGP創英角ﾎﾟｯﾌﾟ体" panose="040B0A00000000000000" pitchFamily="50" charset="-128"/>
              </a:rPr>
              <a:t>    &lt;</a:t>
            </a:r>
            <a:r>
              <a:rPr kumimoji="1" lang="en-US" altLang="ja-JP" sz="2400" dirty="0" err="1">
                <a:latin typeface="HGP創英角ﾎﾟｯﾌﾟ体" panose="040B0A00000000000000" pitchFamily="50" charset="-128"/>
                <a:ea typeface="HGP創英角ﾎﾟｯﾌﾟ体" panose="040B0A00000000000000" pitchFamily="50" charset="-128"/>
              </a:rPr>
              <a:t>tr</a:t>
            </a:r>
            <a:r>
              <a:rPr kumimoji="1" lang="en-US" altLang="ja-JP" sz="2400" dirty="0">
                <a:latin typeface="HGP創英角ﾎﾟｯﾌﾟ体" panose="040B0A00000000000000" pitchFamily="50" charset="-128"/>
                <a:ea typeface="HGP創英角ﾎﾟｯﾌﾟ体" panose="040B0A00000000000000" pitchFamily="50" charset="-128"/>
              </a:rPr>
              <a:t>&gt;</a:t>
            </a:r>
            <a:br>
              <a:rPr kumimoji="1" lang="en-US" altLang="ja-JP" sz="2400" dirty="0">
                <a:latin typeface="HGP創英角ﾎﾟｯﾌﾟ体" panose="040B0A00000000000000" pitchFamily="50" charset="-128"/>
                <a:ea typeface="HGP創英角ﾎﾟｯﾌﾟ体" panose="040B0A00000000000000" pitchFamily="50" charset="-128"/>
              </a:rPr>
            </a:br>
            <a:r>
              <a:rPr kumimoji="1" lang="en-US" altLang="ja-JP" sz="2400" dirty="0">
                <a:latin typeface="HGP創英角ﾎﾟｯﾌﾟ体" panose="040B0A00000000000000" pitchFamily="50" charset="-128"/>
                <a:ea typeface="HGP創英角ﾎﾟｯﾌﾟ体" panose="040B0A00000000000000" pitchFamily="50" charset="-128"/>
              </a:rPr>
              <a:t>	</a:t>
            </a:r>
            <a:r>
              <a:rPr kumimoji="1" lang="en-US" altLang="ja-JP" sz="2400" dirty="0" smtClean="0">
                <a:latin typeface="HGP創英角ﾎﾟｯﾌﾟ体" panose="040B0A00000000000000" pitchFamily="50" charset="-128"/>
                <a:ea typeface="HGP創英角ﾎﾟｯﾌﾟ体" panose="040B0A00000000000000" pitchFamily="50" charset="-128"/>
              </a:rPr>
              <a:t>&lt;td&gt;</a:t>
            </a:r>
            <a:r>
              <a:rPr kumimoji="1" lang="ja-JP" altLang="en-US" sz="2400" dirty="0" smtClean="0">
                <a:latin typeface="HGP創英角ﾎﾟｯﾌﾟ体" panose="040B0A00000000000000" pitchFamily="50" charset="-128"/>
                <a:ea typeface="HGP創英角ﾎﾟｯﾌﾟ体" panose="040B0A00000000000000" pitchFamily="50" charset="-128"/>
              </a:rPr>
              <a:t>データ１</a:t>
            </a:r>
            <a:r>
              <a:rPr kumimoji="1" lang="en-US" altLang="ja-JP" sz="2400" dirty="0">
                <a:latin typeface="HGP創英角ﾎﾟｯﾌﾟ体" panose="040B0A00000000000000" pitchFamily="50" charset="-128"/>
                <a:ea typeface="HGP創英角ﾎﾟｯﾌﾟ体" panose="040B0A00000000000000" pitchFamily="50" charset="-128"/>
              </a:rPr>
              <a:t>&lt;/</a:t>
            </a:r>
            <a:r>
              <a:rPr kumimoji="1" lang="en-US" altLang="ja-JP" sz="2400" dirty="0" smtClean="0">
                <a:latin typeface="HGP創英角ﾎﾟｯﾌﾟ体" panose="040B0A00000000000000" pitchFamily="50" charset="-128"/>
                <a:ea typeface="HGP創英角ﾎﾟｯﾌﾟ体" panose="040B0A00000000000000" pitchFamily="50" charset="-128"/>
              </a:rPr>
              <a:t>td&gt;</a:t>
            </a:r>
            <a:r>
              <a:rPr kumimoji="1" lang="en-US" altLang="ja-JP" sz="2400" dirty="0">
                <a:latin typeface="HGP創英角ﾎﾟｯﾌﾟ体" panose="040B0A00000000000000" pitchFamily="50" charset="-128"/>
                <a:ea typeface="HGP創英角ﾎﾟｯﾌﾟ体" panose="040B0A00000000000000" pitchFamily="50" charset="-128"/>
              </a:rPr>
              <a:t/>
            </a:r>
            <a:br>
              <a:rPr kumimoji="1" lang="en-US" altLang="ja-JP" sz="2400" dirty="0">
                <a:latin typeface="HGP創英角ﾎﾟｯﾌﾟ体" panose="040B0A00000000000000" pitchFamily="50" charset="-128"/>
                <a:ea typeface="HGP創英角ﾎﾟｯﾌﾟ体" panose="040B0A00000000000000" pitchFamily="50" charset="-128"/>
              </a:rPr>
            </a:br>
            <a:r>
              <a:rPr kumimoji="1" lang="en-US" altLang="ja-JP" sz="2400" dirty="0">
                <a:latin typeface="HGP創英角ﾎﾟｯﾌﾟ体" panose="040B0A00000000000000" pitchFamily="50" charset="-128"/>
                <a:ea typeface="HGP創英角ﾎﾟｯﾌﾟ体" panose="040B0A00000000000000" pitchFamily="50" charset="-128"/>
              </a:rPr>
              <a:t>	</a:t>
            </a:r>
            <a:r>
              <a:rPr kumimoji="1" lang="en-US" altLang="ja-JP" sz="2400" dirty="0" smtClean="0">
                <a:latin typeface="HGP創英角ﾎﾟｯﾌﾟ体" panose="040B0A00000000000000" pitchFamily="50" charset="-128"/>
                <a:ea typeface="HGP創英角ﾎﾟｯﾌﾟ体" panose="040B0A00000000000000" pitchFamily="50" charset="-128"/>
              </a:rPr>
              <a:t>&lt;td&gt;</a:t>
            </a:r>
            <a:r>
              <a:rPr kumimoji="1" lang="ja-JP" altLang="en-US" sz="2400" dirty="0" smtClean="0">
                <a:latin typeface="HGP創英角ﾎﾟｯﾌﾟ体" panose="040B0A00000000000000" pitchFamily="50" charset="-128"/>
                <a:ea typeface="HGP創英角ﾎﾟｯﾌﾟ体" panose="040B0A00000000000000" pitchFamily="50" charset="-128"/>
              </a:rPr>
              <a:t>データ２</a:t>
            </a:r>
            <a:r>
              <a:rPr kumimoji="1" lang="en-US" altLang="ja-JP" sz="2400" dirty="0">
                <a:latin typeface="HGP創英角ﾎﾟｯﾌﾟ体" panose="040B0A00000000000000" pitchFamily="50" charset="-128"/>
                <a:ea typeface="HGP創英角ﾎﾟｯﾌﾟ体" panose="040B0A00000000000000" pitchFamily="50" charset="-128"/>
              </a:rPr>
              <a:t>&lt;/</a:t>
            </a:r>
            <a:r>
              <a:rPr kumimoji="1" lang="en-US" altLang="ja-JP" sz="2400" dirty="0" smtClean="0">
                <a:latin typeface="HGP創英角ﾎﾟｯﾌﾟ体" panose="040B0A00000000000000" pitchFamily="50" charset="-128"/>
                <a:ea typeface="HGP創英角ﾎﾟｯﾌﾟ体" panose="040B0A00000000000000" pitchFamily="50" charset="-128"/>
              </a:rPr>
              <a:t>td&gt;</a:t>
            </a:r>
            <a:r>
              <a:rPr kumimoji="1" lang="en-US" altLang="ja-JP" sz="2400" dirty="0">
                <a:latin typeface="HGP創英角ﾎﾟｯﾌﾟ体" panose="040B0A00000000000000" pitchFamily="50" charset="-128"/>
                <a:ea typeface="HGP創英角ﾎﾟｯﾌﾟ体" panose="040B0A00000000000000" pitchFamily="50" charset="-128"/>
              </a:rPr>
              <a:t/>
            </a:r>
            <a:br>
              <a:rPr kumimoji="1" lang="en-US" altLang="ja-JP" sz="2400" dirty="0">
                <a:latin typeface="HGP創英角ﾎﾟｯﾌﾟ体" panose="040B0A00000000000000" pitchFamily="50" charset="-128"/>
                <a:ea typeface="HGP創英角ﾎﾟｯﾌﾟ体" panose="040B0A00000000000000" pitchFamily="50" charset="-128"/>
              </a:rPr>
            </a:br>
            <a:r>
              <a:rPr kumimoji="1" lang="en-US" altLang="ja-JP" sz="2400" dirty="0">
                <a:latin typeface="HGP創英角ﾎﾟｯﾌﾟ体" panose="040B0A00000000000000" pitchFamily="50" charset="-128"/>
                <a:ea typeface="HGP創英角ﾎﾟｯﾌﾟ体" panose="040B0A00000000000000" pitchFamily="50" charset="-128"/>
              </a:rPr>
              <a:t>    &lt;/</a:t>
            </a:r>
            <a:r>
              <a:rPr kumimoji="1" lang="en-US" altLang="ja-JP" sz="2400" dirty="0" err="1">
                <a:latin typeface="HGP創英角ﾎﾟｯﾌﾟ体" panose="040B0A00000000000000" pitchFamily="50" charset="-128"/>
                <a:ea typeface="HGP創英角ﾎﾟｯﾌﾟ体" panose="040B0A00000000000000" pitchFamily="50" charset="-128"/>
              </a:rPr>
              <a:t>tr</a:t>
            </a:r>
            <a:r>
              <a:rPr kumimoji="1" lang="en-US" altLang="ja-JP" sz="2400" dirty="0" smtClean="0">
                <a:latin typeface="HGP創英角ﾎﾟｯﾌﾟ体" panose="040B0A00000000000000" pitchFamily="50" charset="-128"/>
                <a:ea typeface="HGP創英角ﾎﾟｯﾌﾟ体" panose="040B0A00000000000000" pitchFamily="50" charset="-128"/>
              </a:rPr>
              <a:t>&gt;</a:t>
            </a:r>
            <a:br>
              <a:rPr kumimoji="1" lang="en-US" altLang="ja-JP" sz="2400" dirty="0" smtClean="0">
                <a:latin typeface="HGP創英角ﾎﾟｯﾌﾟ体" panose="040B0A00000000000000" pitchFamily="50" charset="-128"/>
                <a:ea typeface="HGP創英角ﾎﾟｯﾌﾟ体" panose="040B0A00000000000000" pitchFamily="50" charset="-128"/>
              </a:rPr>
            </a:br>
            <a:r>
              <a:rPr kumimoji="1" lang="en-US" altLang="ja-JP" sz="2400" dirty="0" smtClean="0">
                <a:latin typeface="HGP創英角ﾎﾟｯﾌﾟ体" panose="040B0A00000000000000" pitchFamily="50" charset="-128"/>
                <a:ea typeface="HGP創英角ﾎﾟｯﾌﾟ体" panose="040B0A00000000000000" pitchFamily="50" charset="-128"/>
              </a:rPr>
              <a:t>&lt;/table&gt;</a:t>
            </a:r>
            <a:r>
              <a:rPr kumimoji="1" lang="en-US" altLang="ja-JP" dirty="0" smtClean="0">
                <a:latin typeface="HGP創英角ﾎﾟｯﾌﾟ体" panose="040B0A00000000000000" pitchFamily="50" charset="-128"/>
                <a:ea typeface="HGP創英角ﾎﾟｯﾌﾟ体" panose="040B0A00000000000000" pitchFamily="50" charset="-128"/>
              </a:rPr>
              <a:t/>
            </a:r>
            <a:br>
              <a:rPr kumimoji="1" lang="en-US" altLang="ja-JP" dirty="0" smtClean="0">
                <a:latin typeface="HGP創英角ﾎﾟｯﾌﾟ体" panose="040B0A00000000000000" pitchFamily="50" charset="-128"/>
                <a:ea typeface="HGP創英角ﾎﾟｯﾌﾟ体" panose="040B0A00000000000000" pitchFamily="50" charset="-128"/>
              </a:rPr>
            </a:b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812560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437621" y="2585585"/>
            <a:ext cx="8229600" cy="1143000"/>
          </a:xfrm>
        </p:spPr>
        <p:txBody>
          <a:bodyPr/>
          <a:lstStyle/>
          <a:p>
            <a:r>
              <a:rPr kumimoji="1" lang="ja-JP" altLang="en-US" dirty="0" smtClean="0">
                <a:latin typeface="HGP創英角ﾎﾟｯﾌﾟ体" panose="040B0A00000000000000" pitchFamily="50" charset="-128"/>
                <a:ea typeface="HGP創英角ﾎﾟｯﾌﾟ体" panose="040B0A00000000000000" pitchFamily="50" charset="-128"/>
              </a:rPr>
              <a:t>画面遷移をしよう</a:t>
            </a:r>
            <a:endParaRPr kumimoji="1" lang="ja-JP" altLang="en-US" dirty="0">
              <a:latin typeface="HGP創英角ﾎﾟｯﾌﾟ体" panose="040B0A00000000000000" pitchFamily="50" charset="-128"/>
              <a:ea typeface="HGP創英角ﾎﾟｯﾌﾟ体" panose="040B0A00000000000000" pitchFamily="50"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019" y="4809251"/>
            <a:ext cx="829918" cy="829918"/>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9923" y="4274920"/>
            <a:ext cx="1127125" cy="949290"/>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3427937" y="5905104"/>
            <a:ext cx="2696135" cy="94365"/>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1220" y="4571496"/>
            <a:ext cx="1175687" cy="1067673"/>
          </a:xfrm>
          <a:prstGeom prst="rect">
            <a:avLst/>
          </a:prstGeom>
        </p:spPr>
      </p:pic>
      <p:pic>
        <p:nvPicPr>
          <p:cNvPr id="9" name="図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1220" y="409066"/>
            <a:ext cx="3810000" cy="1028700"/>
          </a:xfrm>
          <a:prstGeom prst="rect">
            <a:avLst/>
          </a:prstGeom>
        </p:spPr>
      </p:pic>
    </p:spTree>
    <p:extLst>
      <p:ext uri="{BB962C8B-B14F-4D97-AF65-F5344CB8AC3E}">
        <p14:creationId xmlns:p14="http://schemas.microsoft.com/office/powerpoint/2010/main" val="1318943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4" name="タイトル 1"/>
          <p:cNvSpPr txBox="1">
            <a:spLocks/>
          </p:cNvSpPr>
          <p:nvPr/>
        </p:nvSpPr>
        <p:spPr>
          <a:xfrm>
            <a:off x="563128" y="366402"/>
            <a:ext cx="8229600" cy="1264023"/>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t>目次</a:t>
            </a:r>
            <a:r>
              <a:rPr kumimoji="1" lang="en-US" altLang="ja-JP"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t/>
            </a:r>
            <a:br>
              <a:rPr kumimoji="1" lang="en-US" altLang="ja-JP"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br>
            <a:endParaRPr kumimoji="1" lang="ja-JP" altLang="en-US" dirty="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437621" y="2537894"/>
            <a:ext cx="8229600" cy="2240444"/>
          </a:xfrm>
        </p:spPr>
        <p:txBody>
          <a:bodyPr/>
          <a:lstStyle/>
          <a:p>
            <a:r>
              <a:rPr kumimoji="1" lang="en-US" altLang="ja-JP" dirty="0" smtClean="0">
                <a:latin typeface="HGP創英角ﾎﾟｯﾌﾟ体" panose="040B0A00000000000000" pitchFamily="50" charset="-128"/>
                <a:ea typeface="HGP創英角ﾎﾟｯﾌﾟ体" panose="040B0A00000000000000" pitchFamily="50" charset="-128"/>
              </a:rPr>
              <a:t>a</a:t>
            </a:r>
            <a:r>
              <a:rPr kumimoji="1" lang="ja-JP" altLang="en-US" dirty="0" smtClean="0">
                <a:latin typeface="HGP創英角ﾎﾟｯﾌﾟ体" panose="040B0A00000000000000" pitchFamily="50" charset="-128"/>
                <a:ea typeface="HGP創英角ﾎﾟｯﾌﾟ体" panose="040B0A00000000000000" pitchFamily="50" charset="-128"/>
              </a:rPr>
              <a:t>タグとは</a:t>
            </a:r>
            <a:r>
              <a:rPr kumimoji="1" lang="en-US" altLang="ja-JP" dirty="0" smtClean="0">
                <a:latin typeface="HGP創英角ﾎﾟｯﾌﾟ体" panose="040B0A00000000000000" pitchFamily="50" charset="-128"/>
                <a:ea typeface="HGP創英角ﾎﾟｯﾌﾟ体" panose="040B0A00000000000000" pitchFamily="50" charset="-128"/>
              </a:rPr>
              <a:t/>
            </a:r>
            <a:br>
              <a:rPr kumimoji="1" lang="en-US" altLang="ja-JP" dirty="0" smtClean="0">
                <a:latin typeface="HGP創英角ﾎﾟｯﾌﾟ体" panose="040B0A00000000000000" pitchFamily="50" charset="-128"/>
                <a:ea typeface="HGP創英角ﾎﾟｯﾌﾟ体" panose="040B0A00000000000000" pitchFamily="50" charset="-128"/>
              </a:rPr>
            </a:br>
            <a:r>
              <a:rPr kumimoji="1" lang="en-US" altLang="ja-JP" dirty="0" smtClean="0">
                <a:latin typeface="HGP創英角ﾎﾟｯﾌﾟ体" panose="040B0A00000000000000" pitchFamily="50" charset="-128"/>
                <a:ea typeface="HGP創英角ﾎﾟｯﾌﾟ体" panose="040B0A00000000000000" pitchFamily="50" charset="-128"/>
              </a:rPr>
              <a:t/>
            </a:r>
            <a:br>
              <a:rPr kumimoji="1" lang="en-US" altLang="ja-JP" dirty="0" smtClean="0">
                <a:latin typeface="HGP創英角ﾎﾟｯﾌﾟ体" panose="040B0A00000000000000" pitchFamily="50" charset="-128"/>
                <a:ea typeface="HGP創英角ﾎﾟｯﾌﾟ体" panose="040B0A00000000000000" pitchFamily="50" charset="-128"/>
              </a:rPr>
            </a:br>
            <a:r>
              <a:rPr kumimoji="1" lang="en-US" altLang="ja-JP" dirty="0" smtClean="0">
                <a:latin typeface="HGP創英角ﾎﾟｯﾌﾟ体" panose="040B0A00000000000000" pitchFamily="50" charset="-128"/>
                <a:ea typeface="HGP創英角ﾎﾟｯﾌﾟ体" panose="040B0A00000000000000" pitchFamily="50" charset="-128"/>
              </a:rPr>
              <a:t>form</a:t>
            </a:r>
            <a:r>
              <a:rPr kumimoji="1" lang="ja-JP" altLang="en-US" dirty="0" smtClean="0">
                <a:latin typeface="HGP創英角ﾎﾟｯﾌﾟ体" panose="040B0A00000000000000" pitchFamily="50" charset="-128"/>
                <a:ea typeface="HGP創英角ﾎﾟｯﾌﾟ体" panose="040B0A00000000000000" pitchFamily="50" charset="-128"/>
              </a:rPr>
              <a:t>タグの演習</a:t>
            </a:r>
            <a:endParaRPr kumimoji="1" lang="ja-JP" altLang="en-US"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282103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4" name="タイトル 1"/>
          <p:cNvSpPr txBox="1">
            <a:spLocks/>
          </p:cNvSpPr>
          <p:nvPr/>
        </p:nvSpPr>
        <p:spPr>
          <a:xfrm>
            <a:off x="563128" y="366402"/>
            <a:ext cx="8229600" cy="1264023"/>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t>目次</a:t>
            </a:r>
            <a:r>
              <a:rPr kumimoji="1" lang="en-US" altLang="ja-JP"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t/>
            </a:r>
            <a:br>
              <a:rPr kumimoji="1" lang="en-US" altLang="ja-JP" dirty="0" smtClean="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rPr>
            </a:br>
            <a:endParaRPr kumimoji="1" lang="ja-JP" altLang="en-US" dirty="0">
              <a:solidFill>
                <a:srgbClr val="FF0000"/>
              </a:solidFill>
              <a:effectLst>
                <a:outerShdw blurRad="38100" dist="38100" dir="2700000" algn="tl">
                  <a:srgbClr val="000000">
                    <a:alpha val="43137"/>
                  </a:srgbClr>
                </a:outerShdw>
              </a:effectLst>
              <a:latin typeface="HGS創英角ﾎﾟｯﾌﾟ体" panose="040B0A00000000000000" pitchFamily="50" charset="-128"/>
              <a:ea typeface="HGS創英角ﾎﾟｯﾌﾟ体" panose="040B0A00000000000000" pitchFamily="50" charset="-128"/>
            </a:endParaRPr>
          </a:p>
        </p:txBody>
      </p:sp>
      <p:sp>
        <p:nvSpPr>
          <p:cNvPr id="3" name="タイトル 2"/>
          <p:cNvSpPr>
            <a:spLocks noGrp="1"/>
          </p:cNvSpPr>
          <p:nvPr>
            <p:ph type="title"/>
          </p:nvPr>
        </p:nvSpPr>
        <p:spPr>
          <a:xfrm>
            <a:off x="437621" y="2537894"/>
            <a:ext cx="8229600" cy="2240444"/>
          </a:xfrm>
        </p:spPr>
        <p:txBody>
          <a:bodyPr/>
          <a:lstStyle/>
          <a:p>
            <a:r>
              <a:rPr kumimoji="1" lang="en-US" altLang="ja-JP" dirty="0" smtClean="0">
                <a:latin typeface="HGP創英角ﾎﾟｯﾌﾟ体" panose="040B0A00000000000000" pitchFamily="50" charset="-128"/>
                <a:ea typeface="HGP創英角ﾎﾟｯﾌﾟ体" panose="040B0A00000000000000" pitchFamily="50" charset="-128"/>
              </a:rPr>
              <a:t>a</a:t>
            </a:r>
            <a:r>
              <a:rPr kumimoji="1" lang="ja-JP" altLang="en-US" dirty="0" smtClean="0">
                <a:latin typeface="HGP創英角ﾎﾟｯﾌﾟ体" panose="040B0A00000000000000" pitchFamily="50" charset="-128"/>
                <a:ea typeface="HGP創英角ﾎﾟｯﾌﾟ体" panose="040B0A00000000000000" pitchFamily="50" charset="-128"/>
              </a:rPr>
              <a:t>タグとは</a:t>
            </a:r>
            <a:r>
              <a:rPr kumimoji="1" lang="en-US" altLang="ja-JP" dirty="0" smtClean="0">
                <a:latin typeface="HGP創英角ﾎﾟｯﾌﾟ体" panose="040B0A00000000000000" pitchFamily="50" charset="-128"/>
                <a:ea typeface="HGP創英角ﾎﾟｯﾌﾟ体" panose="040B0A00000000000000" pitchFamily="50" charset="-128"/>
              </a:rPr>
              <a:t/>
            </a:r>
            <a:br>
              <a:rPr kumimoji="1" lang="en-US" altLang="ja-JP" dirty="0" smtClean="0">
                <a:latin typeface="HGP創英角ﾎﾟｯﾌﾟ体" panose="040B0A00000000000000" pitchFamily="50" charset="-128"/>
                <a:ea typeface="HGP創英角ﾎﾟｯﾌﾟ体" panose="040B0A00000000000000" pitchFamily="50" charset="-128"/>
              </a:rPr>
            </a:br>
            <a:r>
              <a:rPr kumimoji="1" lang="en-US" altLang="ja-JP" dirty="0" smtClean="0">
                <a:latin typeface="HGP創英角ﾎﾟｯﾌﾟ体" panose="040B0A00000000000000" pitchFamily="50" charset="-128"/>
                <a:ea typeface="HGP創英角ﾎﾟｯﾌﾟ体" panose="040B0A00000000000000" pitchFamily="50" charset="-128"/>
              </a:rPr>
              <a:t/>
            </a:r>
            <a:br>
              <a:rPr kumimoji="1" lang="en-US" altLang="ja-JP" dirty="0" smtClean="0">
                <a:latin typeface="HGP創英角ﾎﾟｯﾌﾟ体" panose="040B0A00000000000000" pitchFamily="50" charset="-128"/>
                <a:ea typeface="HGP創英角ﾎﾟｯﾌﾟ体" panose="040B0A00000000000000" pitchFamily="50" charset="-128"/>
              </a:rPr>
            </a:br>
            <a:r>
              <a:rPr kumimoji="1" lang="en-US" altLang="ja-JP" dirty="0" smtClean="0">
                <a:solidFill>
                  <a:schemeClr val="bg1">
                    <a:lumMod val="65000"/>
                  </a:schemeClr>
                </a:solidFill>
                <a:latin typeface="HGP創英角ﾎﾟｯﾌﾟ体" panose="040B0A00000000000000" pitchFamily="50" charset="-128"/>
                <a:ea typeface="HGP創英角ﾎﾟｯﾌﾟ体" panose="040B0A00000000000000" pitchFamily="50" charset="-128"/>
              </a:rPr>
              <a:t>form</a:t>
            </a:r>
            <a:r>
              <a:rPr kumimoji="1" lang="ja-JP" altLang="en-US" dirty="0" smtClean="0">
                <a:solidFill>
                  <a:schemeClr val="bg1">
                    <a:lumMod val="65000"/>
                  </a:schemeClr>
                </a:solidFill>
                <a:latin typeface="HGP創英角ﾎﾟｯﾌﾟ体" panose="040B0A00000000000000" pitchFamily="50" charset="-128"/>
                <a:ea typeface="HGP創英角ﾎﾟｯﾌﾟ体" panose="040B0A00000000000000" pitchFamily="50" charset="-128"/>
              </a:rPr>
              <a:t>タグの演習</a:t>
            </a:r>
            <a:endParaRPr kumimoji="1" lang="ja-JP" altLang="en-US" dirty="0">
              <a:solidFill>
                <a:schemeClr val="bg1">
                  <a:lumMod val="6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4264583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437621" y="268827"/>
            <a:ext cx="8229600" cy="814906"/>
          </a:xfrm>
        </p:spPr>
        <p:txBody>
          <a:bodyPr/>
          <a:lstStyle/>
          <a:p>
            <a:r>
              <a:rPr kumimoji="1" lang="en-US" altLang="ja-JP"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a</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タグとは</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4" name="タイトル 2"/>
          <p:cNvSpPr txBox="1">
            <a:spLocks/>
          </p:cNvSpPr>
          <p:nvPr/>
        </p:nvSpPr>
        <p:spPr>
          <a:xfrm>
            <a:off x="556154" y="1209099"/>
            <a:ext cx="8229600" cy="11430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en-US" altLang="ja-JP" dirty="0" smtClean="0">
                <a:latin typeface="HGP創英角ﾎﾟｯﾌﾟ体" panose="040B0A00000000000000" pitchFamily="50" charset="-128"/>
                <a:ea typeface="HGP創英角ﾎﾟｯﾌﾟ体" panose="040B0A00000000000000" pitchFamily="50" charset="-128"/>
              </a:rPr>
              <a:t>Web</a:t>
            </a:r>
            <a:r>
              <a:rPr kumimoji="1" lang="ja-JP" altLang="en-US" dirty="0" err="1" smtClean="0">
                <a:latin typeface="HGP創英角ﾎﾟｯﾌﾟ体" panose="040B0A00000000000000" pitchFamily="50" charset="-128"/>
                <a:ea typeface="HGP創英角ﾎﾟｯﾌﾟ体" panose="040B0A00000000000000" pitchFamily="50" charset="-128"/>
              </a:rPr>
              <a:t>で</a:t>
            </a:r>
            <a:r>
              <a:rPr kumimoji="1" lang="ja-JP" altLang="en-US" dirty="0" smtClean="0">
                <a:latin typeface="HGP創英角ﾎﾟｯﾌﾟ体" panose="040B0A00000000000000" pitchFamily="50" charset="-128"/>
                <a:ea typeface="HGP創英角ﾎﾟｯﾌﾟ体" panose="040B0A00000000000000" pitchFamily="50" charset="-128"/>
              </a:rPr>
              <a:t>よく見る↓です</a:t>
            </a:r>
            <a:endParaRPr kumimoji="1" lang="ja-JP" altLang="en-US" dirty="0">
              <a:latin typeface="HGP創英角ﾎﾟｯﾌﾟ体" panose="040B0A00000000000000" pitchFamily="50" charset="-128"/>
              <a:ea typeface="HGP創英角ﾎﾟｯﾌﾟ体" panose="040B0A00000000000000" pitchFamily="50" charset="-128"/>
            </a:endParaRPr>
          </a:p>
        </p:txBody>
      </p:sp>
      <p:pic>
        <p:nvPicPr>
          <p:cNvPr id="2" name="図 1"/>
          <p:cNvPicPr>
            <a:picLocks noChangeAspect="1"/>
          </p:cNvPicPr>
          <p:nvPr/>
        </p:nvPicPr>
        <p:blipFill>
          <a:blip r:embed="rId4"/>
          <a:stretch>
            <a:fillRect/>
          </a:stretch>
        </p:blipFill>
        <p:spPr>
          <a:xfrm>
            <a:off x="1460061" y="2352099"/>
            <a:ext cx="6921937" cy="4673536"/>
          </a:xfrm>
          <a:prstGeom prst="rect">
            <a:avLst/>
          </a:prstGeom>
        </p:spPr>
      </p:pic>
      <p:sp>
        <p:nvSpPr>
          <p:cNvPr id="5" name="角丸四角形 4"/>
          <p:cNvSpPr/>
          <p:nvPr/>
        </p:nvSpPr>
        <p:spPr>
          <a:xfrm>
            <a:off x="1460061" y="3200400"/>
            <a:ext cx="3092360" cy="3556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6" name="角丸四角形 5"/>
          <p:cNvSpPr/>
          <p:nvPr/>
        </p:nvSpPr>
        <p:spPr>
          <a:xfrm>
            <a:off x="829733" y="5029200"/>
            <a:ext cx="7416800" cy="1424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文字をクリックすると画面が切り替わる（画面遷移する）</a:t>
            </a:r>
            <a:endParaRPr kumimoji="1" lang="ja-JP" altLang="en-US" sz="3200" dirty="0"/>
          </a:p>
        </p:txBody>
      </p:sp>
    </p:spTree>
    <p:extLst>
      <p:ext uri="{BB962C8B-B14F-4D97-AF65-F5344CB8AC3E}">
        <p14:creationId xmlns:p14="http://schemas.microsoft.com/office/powerpoint/2010/main" val="215095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437621" y="268827"/>
            <a:ext cx="8229600" cy="814906"/>
          </a:xfrm>
        </p:spPr>
        <p:txBody>
          <a:bodyPr/>
          <a:lstStyle/>
          <a:p>
            <a:r>
              <a:rPr kumimoji="1" lang="en-US" altLang="ja-JP"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a</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タグとは</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2454913537"/>
              </p:ext>
            </p:extLst>
          </p:nvPr>
        </p:nvGraphicFramePr>
        <p:xfrm>
          <a:off x="272783" y="1468102"/>
          <a:ext cx="8714317" cy="914400"/>
        </p:xfrm>
        <a:graphic>
          <a:graphicData uri="http://schemas.openxmlformats.org/drawingml/2006/table">
            <a:tbl>
              <a:tblPr firstCol="1" bandRow="1">
                <a:tableStyleId>{F5AB1C69-6EDB-4FF4-983F-18BD219EF322}</a:tableStyleId>
              </a:tblPr>
              <a:tblGrid>
                <a:gridCol w="1621869"/>
                <a:gridCol w="7092448"/>
              </a:tblGrid>
              <a:tr h="370840">
                <a:tc>
                  <a:txBody>
                    <a:bodyPr/>
                    <a:lstStyle/>
                    <a:p>
                      <a:r>
                        <a:rPr kumimoji="1" lang="ja-JP" altLang="en-US" sz="2400" dirty="0" smtClean="0"/>
                        <a:t>読み方</a:t>
                      </a:r>
                      <a:endParaRPr kumimoji="1" lang="ja-JP" altLang="en-US" sz="2400" dirty="0"/>
                    </a:p>
                  </a:txBody>
                  <a:tcPr/>
                </a:tc>
                <a:tc>
                  <a:txBody>
                    <a:bodyPr/>
                    <a:lstStyle/>
                    <a:p>
                      <a:r>
                        <a:rPr kumimoji="1" lang="ja-JP" altLang="en-US" sz="2400" dirty="0" smtClean="0"/>
                        <a:t>え～たぐ、あんかー</a:t>
                      </a:r>
                      <a:r>
                        <a:rPr kumimoji="1" lang="ja-JP" altLang="en-US" sz="2400" dirty="0" err="1" smtClean="0"/>
                        <a:t>たぐ</a:t>
                      </a:r>
                      <a:endParaRPr kumimoji="1" lang="ja-JP" altLang="en-US" sz="2400" dirty="0"/>
                    </a:p>
                  </a:txBody>
                  <a:tcPr/>
                </a:tc>
              </a:tr>
              <a:tr h="370840">
                <a:tc>
                  <a:txBody>
                    <a:bodyPr/>
                    <a:lstStyle/>
                    <a:p>
                      <a:r>
                        <a:rPr kumimoji="1" lang="ja-JP" altLang="en-US" sz="2400" dirty="0" smtClean="0"/>
                        <a:t>主な属性</a:t>
                      </a:r>
                      <a:endParaRPr kumimoji="1" lang="ja-JP" altLang="en-US" sz="2400" dirty="0"/>
                    </a:p>
                  </a:txBody>
                  <a:tcPr/>
                </a:tc>
                <a:tc>
                  <a:txBody>
                    <a:bodyPr/>
                    <a:lstStyle/>
                    <a:p>
                      <a:r>
                        <a:rPr kumimoji="1" lang="en-US" altLang="ja-JP" sz="2400" dirty="0" err="1" smtClean="0"/>
                        <a:t>href</a:t>
                      </a:r>
                      <a:r>
                        <a:rPr kumimoji="1" lang="ja-JP" altLang="en-US" sz="2400" dirty="0" smtClean="0"/>
                        <a:t>・・・クリックされた時に遷移する遷移先を指定する</a:t>
                      </a:r>
                      <a:endParaRPr kumimoji="1" lang="ja-JP" altLang="en-US" sz="2400" dirty="0"/>
                    </a:p>
                  </a:txBody>
                  <a:tcPr/>
                </a:tc>
              </a:tr>
            </a:tbl>
          </a:graphicData>
        </a:graphic>
      </p:graphicFrame>
      <p:sp>
        <p:nvSpPr>
          <p:cNvPr id="9" name="タイトル 2"/>
          <p:cNvSpPr txBox="1">
            <a:spLocks/>
          </p:cNvSpPr>
          <p:nvPr/>
        </p:nvSpPr>
        <p:spPr>
          <a:xfrm>
            <a:off x="515141" y="2650469"/>
            <a:ext cx="8229600" cy="11430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dirty="0" smtClean="0">
                <a:latin typeface="HGP創英角ﾎﾟｯﾌﾟ体" panose="040B0A00000000000000" pitchFamily="50" charset="-128"/>
                <a:ea typeface="HGP創英角ﾎﾟｯﾌﾟ体" panose="040B0A00000000000000" pitchFamily="50" charset="-128"/>
              </a:rPr>
              <a:t>よくある書き方</a:t>
            </a:r>
            <a:endParaRPr kumimoji="1" lang="en-US" altLang="ja-JP" dirty="0" smtClean="0">
              <a:latin typeface="HGP創英角ﾎﾟｯﾌﾟ体" panose="040B0A00000000000000" pitchFamily="50" charset="-128"/>
              <a:ea typeface="HGP創英角ﾎﾟｯﾌﾟ体" panose="040B0A00000000000000" pitchFamily="50" charset="-128"/>
            </a:endParaRPr>
          </a:p>
          <a:p>
            <a:r>
              <a:rPr kumimoji="1" lang="en-US" altLang="ja-JP" sz="3200" dirty="0" smtClean="0">
                <a:latin typeface="HGP創英角ﾎﾟｯﾌﾟ体" panose="040B0A00000000000000" pitchFamily="50" charset="-128"/>
                <a:ea typeface="HGP創英角ﾎﾟｯﾌﾟ体" panose="040B0A00000000000000" pitchFamily="50" charset="-128"/>
              </a:rPr>
              <a:t>&lt;a </a:t>
            </a:r>
            <a:r>
              <a:rPr kumimoji="1" lang="en-US" altLang="ja-JP" sz="3200" dirty="0" err="1" smtClean="0">
                <a:latin typeface="HGP創英角ﾎﾟｯﾌﾟ体" panose="040B0A00000000000000" pitchFamily="50" charset="-128"/>
                <a:ea typeface="HGP創英角ﾎﾟｯﾌﾟ体" panose="040B0A00000000000000" pitchFamily="50" charset="-128"/>
              </a:rPr>
              <a:t>href</a:t>
            </a:r>
            <a:r>
              <a:rPr kumimoji="1" lang="en-US" altLang="ja-JP" sz="3200" dirty="0" smtClean="0">
                <a:latin typeface="HGP創英角ﾎﾟｯﾌﾟ体" panose="040B0A00000000000000" pitchFamily="50" charset="-128"/>
                <a:ea typeface="HGP創英角ﾎﾟｯﾌﾟ体" panose="040B0A00000000000000" pitchFamily="50" charset="-128"/>
              </a:rPr>
              <a:t>=“test.html”&gt;</a:t>
            </a:r>
            <a:r>
              <a:rPr kumimoji="1" lang="ja-JP" altLang="en-US" sz="3200" dirty="0" smtClean="0">
                <a:latin typeface="HGP創英角ﾎﾟｯﾌﾟ体" panose="040B0A00000000000000" pitchFamily="50" charset="-128"/>
                <a:ea typeface="HGP創英角ﾎﾟｯﾌﾟ体" panose="040B0A00000000000000" pitchFamily="50" charset="-128"/>
              </a:rPr>
              <a:t>ここをクリック</a:t>
            </a:r>
            <a:r>
              <a:rPr kumimoji="1" lang="en-US" altLang="ja-JP" sz="3200" dirty="0" smtClean="0">
                <a:latin typeface="HGP創英角ﾎﾟｯﾌﾟ体" panose="040B0A00000000000000" pitchFamily="50" charset="-128"/>
                <a:ea typeface="HGP創英角ﾎﾟｯﾌﾟ体" panose="040B0A00000000000000" pitchFamily="50" charset="-128"/>
              </a:rPr>
              <a:t>&lt;/a&gt;</a:t>
            </a:r>
            <a:endParaRPr kumimoji="1" lang="ja-JP" altLang="en-US" sz="3200" dirty="0">
              <a:latin typeface="HGP創英角ﾎﾟｯﾌﾟ体" panose="040B0A00000000000000" pitchFamily="50" charset="-128"/>
              <a:ea typeface="HGP創英角ﾎﾟｯﾌﾟ体" panose="040B0A00000000000000" pitchFamily="50" charset="-128"/>
            </a:endParaRPr>
          </a:p>
        </p:txBody>
      </p:sp>
      <p:pic>
        <p:nvPicPr>
          <p:cNvPr id="8" name="図 7"/>
          <p:cNvPicPr>
            <a:picLocks noChangeAspect="1"/>
          </p:cNvPicPr>
          <p:nvPr/>
        </p:nvPicPr>
        <p:blipFill rotWithShape="1">
          <a:blip r:embed="rId4"/>
          <a:srcRect r="91646" b="90283"/>
          <a:stretch/>
        </p:blipFill>
        <p:spPr>
          <a:xfrm>
            <a:off x="3172089" y="5125945"/>
            <a:ext cx="2915709" cy="1484824"/>
          </a:xfrm>
          <a:prstGeom prst="rect">
            <a:avLst/>
          </a:prstGeom>
          <a:ln>
            <a:solidFill>
              <a:schemeClr val="tx1"/>
            </a:solidFill>
          </a:ln>
        </p:spPr>
      </p:pic>
      <p:sp>
        <p:nvSpPr>
          <p:cNvPr id="10" name="下矢印 9"/>
          <p:cNvSpPr/>
          <p:nvPr/>
        </p:nvSpPr>
        <p:spPr>
          <a:xfrm>
            <a:off x="4269841" y="4029826"/>
            <a:ext cx="745067" cy="83524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正方形/長方形 11"/>
          <p:cNvSpPr/>
          <p:nvPr/>
        </p:nvSpPr>
        <p:spPr>
          <a:xfrm>
            <a:off x="5002473" y="3328432"/>
            <a:ext cx="2346591" cy="50630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正方形/長方形 13"/>
          <p:cNvSpPr/>
          <p:nvPr/>
        </p:nvSpPr>
        <p:spPr>
          <a:xfrm>
            <a:off x="3239822" y="5262244"/>
            <a:ext cx="2585245" cy="56282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角丸四角形吹き出し 10"/>
          <p:cNvSpPr/>
          <p:nvPr/>
        </p:nvSpPr>
        <p:spPr>
          <a:xfrm>
            <a:off x="107950" y="4975640"/>
            <a:ext cx="2906183" cy="1286934"/>
          </a:xfrm>
          <a:prstGeom prst="wedgeRoundRectCallout">
            <a:avLst>
              <a:gd name="adj1" fmla="val 60158"/>
              <a:gd name="adj2" fmla="val -328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クリックすると</a:t>
            </a:r>
            <a:r>
              <a:rPr kumimoji="1" lang="en-US" altLang="ja-JP" sz="2400" dirty="0" smtClean="0"/>
              <a:t>test.html</a:t>
            </a:r>
            <a:r>
              <a:rPr kumimoji="1" lang="ja-JP" altLang="en-US" sz="2400" dirty="0" smtClean="0"/>
              <a:t>　に飛ぶ</a:t>
            </a:r>
            <a:endParaRPr kumimoji="1" lang="ja-JP" altLang="en-US" sz="2400" dirty="0"/>
          </a:p>
        </p:txBody>
      </p:sp>
      <p:sp>
        <p:nvSpPr>
          <p:cNvPr id="15" name="正方形/長方形 14"/>
          <p:cNvSpPr/>
          <p:nvPr/>
        </p:nvSpPr>
        <p:spPr>
          <a:xfrm>
            <a:off x="2655883" y="3328432"/>
            <a:ext cx="1986492" cy="506307"/>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6" name="正方形/長方形 15"/>
          <p:cNvSpPr/>
          <p:nvPr/>
        </p:nvSpPr>
        <p:spPr>
          <a:xfrm>
            <a:off x="403755" y="5598894"/>
            <a:ext cx="1272646" cy="429373"/>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76811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1"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437621" y="268827"/>
            <a:ext cx="8229600" cy="814906"/>
          </a:xfrm>
        </p:spPr>
        <p:txBody>
          <a:bodyPr/>
          <a:lstStyle/>
          <a:p>
            <a:r>
              <a:rPr kumimoji="1" lang="en-US" altLang="ja-JP"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a</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タグとは</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4" name="タイトル 2"/>
          <p:cNvSpPr txBox="1">
            <a:spLocks/>
          </p:cNvSpPr>
          <p:nvPr/>
        </p:nvSpPr>
        <p:spPr>
          <a:xfrm>
            <a:off x="437621" y="1836312"/>
            <a:ext cx="8229600" cy="1500234"/>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dirty="0" smtClean="0">
                <a:latin typeface="HGP創英角ﾎﾟｯﾌﾟ体" panose="040B0A00000000000000" pitchFamily="50" charset="-128"/>
                <a:ea typeface="HGP創英角ﾎﾟｯﾌﾟ体" panose="040B0A00000000000000" pitchFamily="50" charset="-128"/>
              </a:rPr>
              <a:t>では、よくある画像をクリックするとページ遷移するのはどうする？</a:t>
            </a:r>
            <a:endParaRPr kumimoji="1" lang="ja-JP" altLang="en-US" dirty="0">
              <a:latin typeface="HGP創英角ﾎﾟｯﾌﾟ体" panose="040B0A00000000000000" pitchFamily="50" charset="-128"/>
              <a:ea typeface="HGP創英角ﾎﾟｯﾌﾟ体" panose="040B0A00000000000000" pitchFamily="50" charset="-128"/>
            </a:endParaRP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8396" y="4274498"/>
            <a:ext cx="1414164" cy="1908704"/>
          </a:xfrm>
          <a:prstGeom prst="rect">
            <a:avLst/>
          </a:prstGeom>
        </p:spPr>
      </p:pic>
    </p:spTree>
    <p:extLst>
      <p:ext uri="{BB962C8B-B14F-4D97-AF65-F5344CB8AC3E}">
        <p14:creationId xmlns:p14="http://schemas.microsoft.com/office/powerpoint/2010/main" val="2260419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a:stretch/>
        </p:blipFill>
        <p:spPr>
          <a:xfrm>
            <a:off x="0" y="-2781511"/>
            <a:ext cx="9104843" cy="9235646"/>
          </a:xfrm>
          <a:prstGeom prst="rect">
            <a:avLst/>
          </a:prstGeom>
          <a:noFill/>
          <a:ln>
            <a:noFill/>
          </a:ln>
        </p:spPr>
      </p:pic>
      <p:sp>
        <p:nvSpPr>
          <p:cNvPr id="3" name="タイトル 2"/>
          <p:cNvSpPr>
            <a:spLocks noGrp="1"/>
          </p:cNvSpPr>
          <p:nvPr>
            <p:ph type="title"/>
          </p:nvPr>
        </p:nvSpPr>
        <p:spPr>
          <a:xfrm>
            <a:off x="437621" y="268827"/>
            <a:ext cx="8229600" cy="814906"/>
          </a:xfrm>
        </p:spPr>
        <p:txBody>
          <a:bodyPr/>
          <a:lstStyle/>
          <a:p>
            <a:r>
              <a:rPr kumimoji="1" lang="en-US" altLang="ja-JP"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a</a:t>
            </a:r>
            <a:r>
              <a:rPr kumimoji="1" lang="ja-JP" altLang="en-US" dirty="0" smtClean="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rPr>
              <a:t>タグとは</a:t>
            </a:r>
            <a:endParaRPr kumimoji="1" lang="ja-JP" altLang="en-US" dirty="0">
              <a:ln>
                <a:solidFill>
                  <a:schemeClr val="tx1"/>
                </a:solidFill>
              </a:ln>
              <a:solidFill>
                <a:schemeClr val="bg1">
                  <a:lumMod val="85000"/>
                </a:schemeClr>
              </a:solidFill>
              <a:latin typeface="HGP創英角ﾎﾟｯﾌﾟ体" panose="040B0A00000000000000" pitchFamily="50" charset="-128"/>
              <a:ea typeface="HGP創英角ﾎﾟｯﾌﾟ体" panose="040B0A00000000000000" pitchFamily="50" charset="-128"/>
            </a:endParaRPr>
          </a:p>
        </p:txBody>
      </p:sp>
      <p:sp>
        <p:nvSpPr>
          <p:cNvPr id="6" name="タイトル 2"/>
          <p:cNvSpPr txBox="1">
            <a:spLocks/>
          </p:cNvSpPr>
          <p:nvPr/>
        </p:nvSpPr>
        <p:spPr>
          <a:xfrm>
            <a:off x="0" y="1794933"/>
            <a:ext cx="9104843" cy="1998536"/>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200" dirty="0" smtClean="0">
                <a:latin typeface="HGP創英角ﾎﾟｯﾌﾟ体" panose="040B0A00000000000000" pitchFamily="50" charset="-128"/>
                <a:ea typeface="HGP創英角ﾎﾟｯﾌﾟ体" panose="040B0A00000000000000" pitchFamily="50" charset="-128"/>
              </a:rPr>
              <a:t>こう書く</a:t>
            </a:r>
            <a:endParaRPr kumimoji="1" lang="en-US" altLang="ja-JP" sz="3200" dirty="0" smtClean="0">
              <a:latin typeface="HGP創英角ﾎﾟｯﾌﾟ体" panose="040B0A00000000000000" pitchFamily="50" charset="-128"/>
              <a:ea typeface="HGP創英角ﾎﾟｯﾌﾟ体" panose="040B0A00000000000000" pitchFamily="50" charset="-128"/>
            </a:endParaRPr>
          </a:p>
          <a:p>
            <a:r>
              <a:rPr kumimoji="1" lang="en-US" altLang="ja-JP" sz="2800" dirty="0" smtClean="0">
                <a:latin typeface="HGP創英角ﾎﾟｯﾌﾟ体" panose="040B0A00000000000000" pitchFamily="50" charset="-128"/>
                <a:ea typeface="HGP創英角ﾎﾟｯﾌﾟ体" panose="040B0A00000000000000" pitchFamily="50" charset="-128"/>
              </a:rPr>
              <a:t>&lt;a </a:t>
            </a:r>
            <a:r>
              <a:rPr kumimoji="1" lang="en-US" altLang="ja-JP" sz="2800" dirty="0" err="1" smtClean="0">
                <a:latin typeface="HGP創英角ﾎﾟｯﾌﾟ体" panose="040B0A00000000000000" pitchFamily="50" charset="-128"/>
                <a:ea typeface="HGP創英角ﾎﾟｯﾌﾟ体" panose="040B0A00000000000000" pitchFamily="50" charset="-128"/>
              </a:rPr>
              <a:t>href</a:t>
            </a:r>
            <a:r>
              <a:rPr kumimoji="1" lang="en-US" altLang="ja-JP" sz="2800" dirty="0" smtClean="0">
                <a:latin typeface="HGP創英角ﾎﾟｯﾌﾟ体" panose="040B0A00000000000000" pitchFamily="50" charset="-128"/>
                <a:ea typeface="HGP創英角ﾎﾟｯﾌﾟ体" panose="040B0A00000000000000" pitchFamily="50" charset="-128"/>
              </a:rPr>
              <a:t>=“test.html”&gt;&lt;</a:t>
            </a:r>
            <a:r>
              <a:rPr kumimoji="1" lang="en-US" altLang="ja-JP" sz="2800" dirty="0" err="1" smtClean="0">
                <a:latin typeface="HGP創英角ﾎﾟｯﾌﾟ体" panose="040B0A00000000000000" pitchFamily="50" charset="-128"/>
                <a:ea typeface="HGP創英角ﾎﾟｯﾌﾟ体" panose="040B0A00000000000000" pitchFamily="50" charset="-128"/>
              </a:rPr>
              <a:t>img</a:t>
            </a:r>
            <a:r>
              <a:rPr kumimoji="1" lang="en-US" altLang="ja-JP" sz="2800" dirty="0" smtClean="0">
                <a:latin typeface="HGP創英角ﾎﾟｯﾌﾟ体" panose="040B0A00000000000000" pitchFamily="50" charset="-128"/>
                <a:ea typeface="HGP創英角ﾎﾟｯﾌﾟ体" panose="040B0A00000000000000" pitchFamily="50" charset="-128"/>
              </a:rPr>
              <a:t> </a:t>
            </a:r>
            <a:r>
              <a:rPr kumimoji="1" lang="en-US" altLang="ja-JP" sz="2800" dirty="0" err="1" smtClean="0">
                <a:latin typeface="HGP創英角ﾎﾟｯﾌﾟ体" panose="040B0A00000000000000" pitchFamily="50" charset="-128"/>
                <a:ea typeface="HGP創英角ﾎﾟｯﾌﾟ体" panose="040B0A00000000000000" pitchFamily="50" charset="-128"/>
              </a:rPr>
              <a:t>src</a:t>
            </a:r>
            <a:r>
              <a:rPr kumimoji="1" lang="en-US" altLang="ja-JP" sz="2800" dirty="0" smtClean="0">
                <a:latin typeface="HGP創英角ﾎﾟｯﾌﾟ体" panose="040B0A00000000000000" pitchFamily="50" charset="-128"/>
                <a:ea typeface="HGP創英角ﾎﾟｯﾌﾟ体" panose="040B0A00000000000000" pitchFamily="50" charset="-128"/>
              </a:rPr>
              <a:t>=“sample.jpg”&gt;&lt;/a&gt;</a:t>
            </a:r>
            <a:endParaRPr kumimoji="1" lang="ja-JP" altLang="en-US" sz="2800" dirty="0">
              <a:latin typeface="HGP創英角ﾎﾟｯﾌﾟ体" panose="040B0A00000000000000" pitchFamily="50" charset="-128"/>
              <a:ea typeface="HGP創英角ﾎﾟｯﾌﾟ体" panose="040B0A00000000000000" pitchFamily="50" charset="-128"/>
            </a:endParaRPr>
          </a:p>
        </p:txBody>
      </p:sp>
      <p:sp>
        <p:nvSpPr>
          <p:cNvPr id="8" name="タイトル 2"/>
          <p:cNvSpPr txBox="1">
            <a:spLocks/>
          </p:cNvSpPr>
          <p:nvPr/>
        </p:nvSpPr>
        <p:spPr>
          <a:xfrm>
            <a:off x="3" y="1794936"/>
            <a:ext cx="9104843" cy="1998536"/>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3200" dirty="0" smtClean="0">
                <a:latin typeface="HGP創英角ﾎﾟｯﾌﾟ体" panose="040B0A00000000000000" pitchFamily="50" charset="-128"/>
                <a:ea typeface="HGP創英角ﾎﾟｯﾌﾟ体" panose="040B0A00000000000000" pitchFamily="50" charset="-128"/>
              </a:rPr>
              <a:t>こう書く</a:t>
            </a:r>
            <a:endParaRPr kumimoji="1" lang="en-US" altLang="ja-JP" sz="3200" dirty="0" smtClean="0">
              <a:latin typeface="HGP創英角ﾎﾟｯﾌﾟ体" panose="040B0A00000000000000" pitchFamily="50" charset="-128"/>
              <a:ea typeface="HGP創英角ﾎﾟｯﾌﾟ体" panose="040B0A00000000000000" pitchFamily="50" charset="-128"/>
            </a:endParaRPr>
          </a:p>
          <a:p>
            <a:r>
              <a:rPr kumimoji="1" lang="en-US" altLang="ja-JP" sz="2800" dirty="0" smtClean="0">
                <a:latin typeface="HGP創英角ﾎﾟｯﾌﾟ体" panose="040B0A00000000000000" pitchFamily="50" charset="-128"/>
                <a:ea typeface="HGP創英角ﾎﾟｯﾌﾟ体" panose="040B0A00000000000000" pitchFamily="50" charset="-128"/>
              </a:rPr>
              <a:t>&lt;a </a:t>
            </a:r>
            <a:r>
              <a:rPr kumimoji="1" lang="en-US" altLang="ja-JP" sz="2800" dirty="0" err="1" smtClean="0">
                <a:latin typeface="HGP創英角ﾎﾟｯﾌﾟ体" panose="040B0A00000000000000" pitchFamily="50" charset="-128"/>
                <a:ea typeface="HGP創英角ﾎﾟｯﾌﾟ体" panose="040B0A00000000000000" pitchFamily="50" charset="-128"/>
              </a:rPr>
              <a:t>href</a:t>
            </a:r>
            <a:r>
              <a:rPr kumimoji="1" lang="en-US" altLang="ja-JP" sz="2800" dirty="0" smtClean="0">
                <a:latin typeface="HGP創英角ﾎﾟｯﾌﾟ体" panose="040B0A00000000000000" pitchFamily="50" charset="-128"/>
                <a:ea typeface="HGP創英角ﾎﾟｯﾌﾟ体" panose="040B0A00000000000000" pitchFamily="50" charset="-128"/>
              </a:rPr>
              <a:t>=“test.html”&gt;</a:t>
            </a:r>
            <a:r>
              <a:rPr kumimoji="1" lang="en-US" altLang="ja-JP" sz="2800" dirty="0" smtClean="0">
                <a:solidFill>
                  <a:srgbClr val="FF0000"/>
                </a:solidFill>
                <a:latin typeface="HGP創英角ﾎﾟｯﾌﾟ体" panose="040B0A00000000000000" pitchFamily="50" charset="-128"/>
                <a:ea typeface="HGP創英角ﾎﾟｯﾌﾟ体" panose="040B0A00000000000000" pitchFamily="50" charset="-128"/>
              </a:rPr>
              <a:t>&lt;</a:t>
            </a:r>
            <a:r>
              <a:rPr kumimoji="1" lang="en-US" altLang="ja-JP" sz="2800" dirty="0" err="1" smtClean="0">
                <a:solidFill>
                  <a:srgbClr val="FF0000"/>
                </a:solidFill>
                <a:latin typeface="HGP創英角ﾎﾟｯﾌﾟ体" panose="040B0A00000000000000" pitchFamily="50" charset="-128"/>
                <a:ea typeface="HGP創英角ﾎﾟｯﾌﾟ体" panose="040B0A00000000000000" pitchFamily="50" charset="-128"/>
              </a:rPr>
              <a:t>img</a:t>
            </a:r>
            <a:r>
              <a:rPr kumimoji="1" lang="en-US" altLang="ja-JP" sz="2800" dirty="0" smtClean="0">
                <a:solidFill>
                  <a:srgbClr val="FF0000"/>
                </a:solidFill>
                <a:latin typeface="HGP創英角ﾎﾟｯﾌﾟ体" panose="040B0A00000000000000" pitchFamily="50" charset="-128"/>
                <a:ea typeface="HGP創英角ﾎﾟｯﾌﾟ体" panose="040B0A00000000000000" pitchFamily="50" charset="-128"/>
              </a:rPr>
              <a:t> </a:t>
            </a:r>
            <a:r>
              <a:rPr kumimoji="1" lang="en-US" altLang="ja-JP" sz="2800" dirty="0" err="1" smtClean="0">
                <a:solidFill>
                  <a:srgbClr val="FF0000"/>
                </a:solidFill>
                <a:latin typeface="HGP創英角ﾎﾟｯﾌﾟ体" panose="040B0A00000000000000" pitchFamily="50" charset="-128"/>
                <a:ea typeface="HGP創英角ﾎﾟｯﾌﾟ体" panose="040B0A00000000000000" pitchFamily="50" charset="-128"/>
              </a:rPr>
              <a:t>src</a:t>
            </a:r>
            <a:r>
              <a:rPr kumimoji="1" lang="en-US" altLang="ja-JP" sz="2800" dirty="0" smtClean="0">
                <a:solidFill>
                  <a:srgbClr val="FF0000"/>
                </a:solidFill>
                <a:latin typeface="HGP創英角ﾎﾟｯﾌﾟ体" panose="040B0A00000000000000" pitchFamily="50" charset="-128"/>
                <a:ea typeface="HGP創英角ﾎﾟｯﾌﾟ体" panose="040B0A00000000000000" pitchFamily="50" charset="-128"/>
              </a:rPr>
              <a:t>=“sample.jpg”&gt;</a:t>
            </a:r>
            <a:r>
              <a:rPr kumimoji="1" lang="en-US" altLang="ja-JP" sz="2800" dirty="0" smtClean="0">
                <a:latin typeface="HGP創英角ﾎﾟｯﾌﾟ体" panose="040B0A00000000000000" pitchFamily="50" charset="-128"/>
                <a:ea typeface="HGP創英角ﾎﾟｯﾌﾟ体" panose="040B0A00000000000000" pitchFamily="50" charset="-128"/>
              </a:rPr>
              <a:t>&lt;/a&gt;</a:t>
            </a:r>
            <a:endParaRPr kumimoji="1" lang="ja-JP" altLang="en-US" sz="2800" dirty="0">
              <a:latin typeface="HGP創英角ﾎﾟｯﾌﾟ体" panose="040B0A00000000000000" pitchFamily="50" charset="-128"/>
              <a:ea typeface="HGP創英角ﾎﾟｯﾌﾟ体" panose="040B0A00000000000000" pitchFamily="50" charset="-128"/>
            </a:endParaRPr>
          </a:p>
        </p:txBody>
      </p:sp>
      <p:sp>
        <p:nvSpPr>
          <p:cNvPr id="2" name="角丸四角形吹き出し 1"/>
          <p:cNvSpPr/>
          <p:nvPr/>
        </p:nvSpPr>
        <p:spPr>
          <a:xfrm>
            <a:off x="5571067" y="1507067"/>
            <a:ext cx="3384021" cy="1032934"/>
          </a:xfrm>
          <a:prstGeom prst="wedgeRoundRectCallout">
            <a:avLst>
              <a:gd name="adj1" fmla="val -31341"/>
              <a:gd name="adj2" fmla="val 8053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err="1" smtClean="0"/>
              <a:t>img</a:t>
            </a:r>
            <a:r>
              <a:rPr kumimoji="1" lang="ja-JP" altLang="en-US" sz="2400" dirty="0" smtClean="0"/>
              <a:t>タグは画像を表示するタグでしたね！</a:t>
            </a:r>
            <a:endParaRPr kumimoji="1" lang="ja-JP" altLang="en-US" sz="2400" dirty="0"/>
          </a:p>
        </p:txBody>
      </p:sp>
      <p:sp>
        <p:nvSpPr>
          <p:cNvPr id="10" name="下矢印 9"/>
          <p:cNvSpPr/>
          <p:nvPr/>
        </p:nvSpPr>
        <p:spPr>
          <a:xfrm>
            <a:off x="4248676" y="3413848"/>
            <a:ext cx="745067" cy="83524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4"/>
          <a:stretch>
            <a:fillRect/>
          </a:stretch>
        </p:blipFill>
        <p:spPr>
          <a:xfrm>
            <a:off x="3349621" y="4265347"/>
            <a:ext cx="2881846" cy="2476654"/>
          </a:xfrm>
          <a:prstGeom prst="rect">
            <a:avLst/>
          </a:prstGeom>
        </p:spPr>
      </p:pic>
      <p:sp>
        <p:nvSpPr>
          <p:cNvPr id="11" name="角丸四角形吹き出し 10"/>
          <p:cNvSpPr/>
          <p:nvPr/>
        </p:nvSpPr>
        <p:spPr>
          <a:xfrm>
            <a:off x="107950" y="4704711"/>
            <a:ext cx="3058583" cy="1286934"/>
          </a:xfrm>
          <a:prstGeom prst="wedgeRoundRectCallout">
            <a:avLst>
              <a:gd name="adj1" fmla="val 70878"/>
              <a:gd name="adj2" fmla="val 855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smtClean="0"/>
              <a:t>画像をクリックすると</a:t>
            </a:r>
            <a:r>
              <a:rPr kumimoji="1" lang="en-US" altLang="ja-JP" sz="2400" dirty="0" smtClean="0"/>
              <a:t>test.html</a:t>
            </a:r>
            <a:r>
              <a:rPr kumimoji="1" lang="ja-JP" altLang="en-US" sz="2400" dirty="0" smtClean="0"/>
              <a:t>　に飛ぶ</a:t>
            </a:r>
            <a:endParaRPr kumimoji="1" lang="ja-JP" altLang="en-US" sz="2400" dirty="0"/>
          </a:p>
        </p:txBody>
      </p:sp>
    </p:spTree>
    <p:extLst>
      <p:ext uri="{BB962C8B-B14F-4D97-AF65-F5344CB8AC3E}">
        <p14:creationId xmlns:p14="http://schemas.microsoft.com/office/powerpoint/2010/main" val="123134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10" grpId="0" animBg="1"/>
      <p:bldP spid="11" grpId="0" animBg="1"/>
    </p:bldLst>
  </p:timing>
</p:sld>
</file>

<file path=ppt/theme/theme1.xml><?xml version="1.0" encoding="utf-8"?>
<a:theme xmlns:a="http://schemas.openxmlformats.org/drawingml/2006/main" name="ホワイ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746</Words>
  <Application>Microsoft Office PowerPoint</Application>
  <PresentationFormat>画面に合わせる (4:3)</PresentationFormat>
  <Paragraphs>121</Paragraphs>
  <Slides>19</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Calibri</vt:lpstr>
      <vt:lpstr>HGP創英角ﾎﾟｯﾌﾟ体</vt:lpstr>
      <vt:lpstr>Helvetica Neue</vt:lpstr>
      <vt:lpstr>ＭＳ Ｐゴシック</vt:lpstr>
      <vt:lpstr>Arial</vt:lpstr>
      <vt:lpstr>HGS創英角ﾎﾟｯﾌﾟ体</vt:lpstr>
      <vt:lpstr>ホワイト</vt:lpstr>
      <vt:lpstr>Webアプリケーション開発演習A</vt:lpstr>
      <vt:lpstr>tableタグについて学びました！ テーブルタグの構造は  &lt;table&gt;     &lt;tr&gt;  &lt;th&gt;列名１&lt;/th&gt;  &lt;th&gt;列名２&lt;/th&gt;     &lt;/tr&gt;     &lt;tr&gt;  &lt;td&gt;データ１&lt;/td&gt;  &lt;td&gt;データ２&lt;/td&gt;     &lt;/tr&gt; &lt;/table&gt; </vt:lpstr>
      <vt:lpstr>画面遷移をしよう</vt:lpstr>
      <vt:lpstr>aタグとは  formタグの演習</vt:lpstr>
      <vt:lpstr>aタグとは  formタグの演習</vt:lpstr>
      <vt:lpstr>aタグとは</vt:lpstr>
      <vt:lpstr>aタグとは</vt:lpstr>
      <vt:lpstr>aタグとは</vt:lpstr>
      <vt:lpstr>aタグとは</vt:lpstr>
      <vt:lpstr>PowerPoint プレゼンテーション</vt:lpstr>
      <vt:lpstr>aタグとは  formタグの演習</vt:lpstr>
      <vt:lpstr>formタグとは</vt:lpstr>
      <vt:lpstr>formタグとは</vt:lpstr>
      <vt:lpstr>formタグとは</vt:lpstr>
      <vt:lpstr>formタグとは</vt:lpstr>
      <vt:lpstr>formタグとは</vt:lpstr>
      <vt:lpstr>PowerPoint プレゼンテーション</vt:lpstr>
      <vt:lpstr>formタグとは</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Webアプリケーション開発演習A</dc:title>
  <dc:creator>西野　直幸</dc:creator>
  <cp:lastModifiedBy>西野　直幸</cp:lastModifiedBy>
  <cp:revision>190</cp:revision>
  <dcterms:modified xsi:type="dcterms:W3CDTF">2018-04-23T02:51:11Z</dcterms:modified>
</cp:coreProperties>
</file>