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60" r:id="rId3"/>
    <p:sldId id="261" r:id="rId4"/>
    <p:sldId id="294" r:id="rId5"/>
    <p:sldId id="280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4" r:id="rId15"/>
    <p:sldId id="303" r:id="rId16"/>
    <p:sldId id="306" r:id="rId1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HGP創英角ﾎﾟｯﾌﾟ体" panose="040B0A00000000000000" pitchFamily="50" charset="-128"/>
      <p:regular r:id="rId23"/>
    </p:embeddedFont>
    <p:embeddedFont>
      <p:font typeface="Helvetica Neue" panose="020B0604020202020204" charset="0"/>
      <p:regular r:id="rId24"/>
      <p:bold r:id="rId25"/>
      <p:italic r:id="rId26"/>
      <p:boldItalic r:id="rId27"/>
    </p:embeddedFont>
    <p:embeddedFont>
      <p:font typeface="HGS創英角ﾎﾟｯﾌﾟ体" panose="040B0A00000000000000" pitchFamily="50" charset="-128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338" autoAdjust="0"/>
  </p:normalViewPr>
  <p:slideViewPr>
    <p:cSldViewPr snapToGrid="0">
      <p:cViewPr varScale="1">
        <p:scale>
          <a:sx n="57" d="100"/>
          <a:sy n="57" d="100"/>
        </p:scale>
        <p:origin x="17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46828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2978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つまり、これからアップする上司専用のサーバーにファイルを置き、ブラウザでそのサーバーからファイルを網羅様な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smtClean="0"/>
              <a:t>URL</a:t>
            </a:r>
            <a:r>
              <a:rPr lang="ja-JP" altLang="en-US" dirty="0" err="1" smtClean="0"/>
              <a:t>をし</a:t>
            </a:r>
            <a:r>
              <a:rPr lang="ja-JP" altLang="en-US" dirty="0" smtClean="0"/>
              <a:t>えていすれば</a:t>
            </a:r>
            <a:r>
              <a:rPr lang="en-US" altLang="ja-JP" dirty="0" smtClean="0"/>
              <a:t>OK</a:t>
            </a:r>
            <a:r>
              <a:rPr lang="ja-JP" altLang="en-US" dirty="0" err="1" smtClean="0"/>
              <a:t>って</a:t>
            </a:r>
            <a:r>
              <a:rPr lang="ja-JP" altLang="en-US" dirty="0" smtClean="0"/>
              <a:t>ことです</a:t>
            </a:r>
            <a:endParaRPr lang="en-US" altLang="ja-JP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2399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mtClean="0"/>
              <a:t>テーマ発表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1004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3159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03461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50561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一緒にやっていく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49263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5017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テーマ発表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4594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mtClean="0"/>
              <a:t>テーマ発表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8481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mtClean="0"/>
              <a:t>テーマ発表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940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29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3781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3426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インターネット上に</a:t>
            </a:r>
            <a:r>
              <a:rPr lang="en-US" altLang="ja-JP" dirty="0" smtClean="0"/>
              <a:t>HTML</a:t>
            </a:r>
            <a:r>
              <a:rPr lang="ja-JP" altLang="en-US" dirty="0" smtClean="0"/>
              <a:t>ファイルを公開するためには、サーバーにファイルをアップロードすれば</a:t>
            </a:r>
            <a:r>
              <a:rPr lang="en-US" altLang="ja-JP" dirty="0" smtClean="0"/>
              <a:t>OK</a:t>
            </a:r>
            <a:r>
              <a:rPr lang="ja-JP" altLang="en-US" dirty="0" err="1" smtClean="0"/>
              <a:t>です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じゃあ、サーバーってそもそも何？？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5372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インターネット上にはサーバーがたくさんあって、みんなが</a:t>
            </a:r>
            <a:r>
              <a:rPr lang="en-US" altLang="ja-JP" dirty="0" smtClean="0"/>
              <a:t>PC</a:t>
            </a:r>
            <a:r>
              <a:rPr lang="ja-JP" altLang="en-US" dirty="0" smtClean="0"/>
              <a:t>のブラウザでグーグルのサイトを開くと、インターネット上で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グーグルのサーバーを検索して、見つけ出し、サーバーから</a:t>
            </a:r>
            <a:r>
              <a:rPr lang="en-US" altLang="ja-JP" dirty="0" smtClean="0"/>
              <a:t>HTML</a:t>
            </a:r>
            <a:r>
              <a:rPr lang="ja-JP" altLang="en-US" dirty="0" smtClean="0"/>
              <a:t>が返されます。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ブラウザはその、返された</a:t>
            </a:r>
            <a:r>
              <a:rPr lang="en-US" altLang="ja-JP" dirty="0" smtClean="0"/>
              <a:t>HTML</a:t>
            </a:r>
            <a:r>
              <a:rPr lang="ja-JP" altLang="en-US" dirty="0" smtClean="0"/>
              <a:t>を解釈して表示をします。</a:t>
            </a:r>
            <a:endParaRPr lang="en-US" altLang="ja-JP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9796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縦書きテキスト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縦書きテキスト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コンテンツ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ousen.aso-abcc.com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96385"/>
            <a:ext cx="9110777" cy="643980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0" y="804746"/>
            <a:ext cx="9144000" cy="68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75"/>
              </a:buClr>
            </a:pPr>
            <a:r>
              <a:rPr lang="en-US" altLang="ja-JP" dirty="0">
                <a:solidFill>
                  <a:srgbClr val="000075"/>
                </a:solidFill>
              </a:rPr>
              <a:t>Web</a:t>
            </a:r>
            <a:r>
              <a:rPr lang="ja-JP" altLang="en-US" dirty="0">
                <a:solidFill>
                  <a:srgbClr val="000075"/>
                </a:solidFill>
              </a:rPr>
              <a:t>アプリケーション開発演習</a:t>
            </a:r>
            <a:r>
              <a:rPr lang="en-US" altLang="ja-JP" dirty="0">
                <a:solidFill>
                  <a:srgbClr val="000075"/>
                </a:solidFill>
              </a:rPr>
              <a:t>A</a:t>
            </a:r>
            <a:endParaRPr sz="4400" b="0" i="0" u="none" strike="noStrike" cap="none" dirty="0">
              <a:solidFill>
                <a:srgbClr val="0000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4626591" y="5756681"/>
            <a:ext cx="413667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ja-JP" altLang="en-US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情報システム専攻科</a:t>
            </a:r>
            <a:r>
              <a:rPr lang="en-US" altLang="ja-JP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ja-JP" altLang="en-US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年</a:t>
            </a:r>
            <a:endParaRPr sz="2720" b="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Shape 85"/>
          <p:cNvSpPr txBox="1">
            <a:spLocks/>
          </p:cNvSpPr>
          <p:nvPr/>
        </p:nvSpPr>
        <p:spPr>
          <a:xfrm>
            <a:off x="-33223" y="1486914"/>
            <a:ext cx="9144000" cy="68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75"/>
              </a:buClr>
            </a:pPr>
            <a:r>
              <a:rPr lang="en-US" altLang="ja-JP" sz="3200" dirty="0" smtClean="0">
                <a:solidFill>
                  <a:srgbClr val="FF0000"/>
                </a:solidFill>
              </a:rPr>
              <a:t>HTML</a:t>
            </a:r>
            <a:r>
              <a:rPr lang="ja-JP" altLang="en-US" sz="3200" dirty="0" smtClean="0">
                <a:solidFill>
                  <a:srgbClr val="FF0000"/>
                </a:solidFill>
              </a:rPr>
              <a:t>の基礎４</a:t>
            </a:r>
            <a:endParaRPr lang="ja-JP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サーバーって何？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4" name="タイトル 2"/>
          <p:cNvSpPr txBox="1">
            <a:spLocks/>
          </p:cNvSpPr>
          <p:nvPr/>
        </p:nvSpPr>
        <p:spPr>
          <a:xfrm>
            <a:off x="451432" y="913762"/>
            <a:ext cx="8229600" cy="771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インターネットの世界</a:t>
            </a:r>
            <a:endParaRPr kumimoji="1" lang="en-US" altLang="ja-JP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28654" y="4608401"/>
            <a:ext cx="1773164" cy="18457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学校・自宅など</a:t>
            </a:r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32" y="5225725"/>
            <a:ext cx="1288780" cy="1109875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262" y="5071311"/>
            <a:ext cx="1423786" cy="132768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657" y="3058054"/>
            <a:ext cx="1423786" cy="1327680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376" y="1898639"/>
            <a:ext cx="1423786" cy="1327680"/>
          </a:xfrm>
          <a:prstGeom prst="rect">
            <a:avLst/>
          </a:prstGeom>
        </p:spPr>
      </p:pic>
      <p:sp>
        <p:nvSpPr>
          <p:cNvPr id="10" name="雲 9"/>
          <p:cNvSpPr/>
          <p:nvPr/>
        </p:nvSpPr>
        <p:spPr>
          <a:xfrm>
            <a:off x="2335412" y="3161992"/>
            <a:ext cx="3539067" cy="3059165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インターネット</a:t>
            </a:r>
          </a:p>
        </p:txBody>
      </p:sp>
      <p:sp>
        <p:nvSpPr>
          <p:cNvPr id="14" name="タイトル 2"/>
          <p:cNvSpPr txBox="1">
            <a:spLocks/>
          </p:cNvSpPr>
          <p:nvPr/>
        </p:nvSpPr>
        <p:spPr>
          <a:xfrm>
            <a:off x="4085770" y="1450601"/>
            <a:ext cx="2818998" cy="771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20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情シ専のサーバー</a:t>
            </a:r>
            <a:endParaRPr kumimoji="1" lang="en-US" altLang="ja-JP" sz="2000" dirty="0" smtClean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5" name="タイトル 2"/>
          <p:cNvSpPr txBox="1">
            <a:spLocks/>
          </p:cNvSpPr>
          <p:nvPr/>
        </p:nvSpPr>
        <p:spPr>
          <a:xfrm>
            <a:off x="6201051" y="2588890"/>
            <a:ext cx="2818998" cy="771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2000" dirty="0">
                <a:solidFill>
                  <a:srgbClr val="0070C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ヤフ</a:t>
            </a:r>
            <a:r>
              <a:rPr kumimoji="1" lang="ja-JP" altLang="en-US" sz="2000" dirty="0" smtClean="0">
                <a:solidFill>
                  <a:srgbClr val="0070C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ーのサーバー</a:t>
            </a:r>
            <a:endParaRPr kumimoji="1" lang="en-US" altLang="ja-JP" sz="2000" dirty="0" smtClean="0">
              <a:solidFill>
                <a:srgbClr val="0070C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6" name="タイトル 2"/>
          <p:cNvSpPr txBox="1">
            <a:spLocks/>
          </p:cNvSpPr>
          <p:nvPr/>
        </p:nvSpPr>
        <p:spPr>
          <a:xfrm>
            <a:off x="6466473" y="4623800"/>
            <a:ext cx="2818998" cy="771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2000" dirty="0" err="1" smtClean="0">
                <a:solidFill>
                  <a:srgbClr val="0070C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Youtube</a:t>
            </a:r>
            <a:r>
              <a:rPr kumimoji="1" lang="ja-JP" altLang="en-US" sz="2000" dirty="0" smtClean="0">
                <a:solidFill>
                  <a:srgbClr val="0070C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のサーバー</a:t>
            </a:r>
            <a:endParaRPr kumimoji="1" lang="en-US" altLang="ja-JP" sz="2000" dirty="0" smtClean="0">
              <a:solidFill>
                <a:srgbClr val="0070C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22" name="フリーフォーム 21"/>
          <p:cNvSpPr/>
          <p:nvPr/>
        </p:nvSpPr>
        <p:spPr>
          <a:xfrm>
            <a:off x="1845733" y="2789529"/>
            <a:ext cx="3354758" cy="2373271"/>
          </a:xfrm>
          <a:custGeom>
            <a:avLst/>
            <a:gdLst>
              <a:gd name="connsiteX0" fmla="*/ 0 w 3354758"/>
              <a:gd name="connsiteY0" fmla="*/ 1884071 h 2373271"/>
              <a:gd name="connsiteX1" fmla="*/ 1761067 w 3354758"/>
              <a:gd name="connsiteY1" fmla="*/ 1630071 h 2373271"/>
              <a:gd name="connsiteX2" fmla="*/ 3031067 w 3354758"/>
              <a:gd name="connsiteY2" fmla="*/ 139938 h 2373271"/>
              <a:gd name="connsiteX3" fmla="*/ 3335867 w 3354758"/>
              <a:gd name="connsiteY3" fmla="*/ 139938 h 2373271"/>
              <a:gd name="connsiteX4" fmla="*/ 3183467 w 3354758"/>
              <a:gd name="connsiteY4" fmla="*/ 817271 h 2373271"/>
              <a:gd name="connsiteX5" fmla="*/ 2065867 w 3354758"/>
              <a:gd name="connsiteY5" fmla="*/ 2171938 h 2373271"/>
              <a:gd name="connsiteX6" fmla="*/ 118534 w 3354758"/>
              <a:gd name="connsiteY6" fmla="*/ 2341271 h 2373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4758" h="2373271">
                <a:moveTo>
                  <a:pt x="0" y="1884071"/>
                </a:moveTo>
                <a:cubicBezTo>
                  <a:pt x="627944" y="1902415"/>
                  <a:pt x="1255889" y="1920760"/>
                  <a:pt x="1761067" y="1630071"/>
                </a:cubicBezTo>
                <a:cubicBezTo>
                  <a:pt x="2266245" y="1339382"/>
                  <a:pt x="2768600" y="388293"/>
                  <a:pt x="3031067" y="139938"/>
                </a:cubicBezTo>
                <a:cubicBezTo>
                  <a:pt x="3293534" y="-108418"/>
                  <a:pt x="3310467" y="27049"/>
                  <a:pt x="3335867" y="139938"/>
                </a:cubicBezTo>
                <a:cubicBezTo>
                  <a:pt x="3361267" y="252827"/>
                  <a:pt x="3395134" y="478604"/>
                  <a:pt x="3183467" y="817271"/>
                </a:cubicBezTo>
                <a:cubicBezTo>
                  <a:pt x="2971800" y="1155938"/>
                  <a:pt x="2576689" y="1917938"/>
                  <a:pt x="2065867" y="2171938"/>
                </a:cubicBezTo>
                <a:cubicBezTo>
                  <a:pt x="1555045" y="2425938"/>
                  <a:pt x="836789" y="2383604"/>
                  <a:pt x="118534" y="2341271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吹き出し 22"/>
          <p:cNvSpPr/>
          <p:nvPr/>
        </p:nvSpPr>
        <p:spPr>
          <a:xfrm>
            <a:off x="551816" y="3286120"/>
            <a:ext cx="2106758" cy="871548"/>
          </a:xfrm>
          <a:prstGeom prst="wedgeRoundRectCallout">
            <a:avLst>
              <a:gd name="adj1" fmla="val 34627"/>
              <a:gd name="adj2" fmla="val 10135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ブラウザで情シ専の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サイトを開く！</a:t>
            </a:r>
            <a:endParaRPr kumimoji="1" lang="ja-JP" altLang="en-US" dirty="0"/>
          </a:p>
        </p:txBody>
      </p:sp>
      <p:sp>
        <p:nvSpPr>
          <p:cNvPr id="25" name="角丸四角形吹き出し 24"/>
          <p:cNvSpPr/>
          <p:nvPr/>
        </p:nvSpPr>
        <p:spPr>
          <a:xfrm>
            <a:off x="2269087" y="2488763"/>
            <a:ext cx="2106758" cy="871548"/>
          </a:xfrm>
          <a:prstGeom prst="wedgeRoundRectCallout">
            <a:avLst>
              <a:gd name="adj1" fmla="val 34627"/>
              <a:gd name="adj2" fmla="val 10135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情シ</a:t>
            </a:r>
            <a:r>
              <a:rPr kumimoji="1" lang="ja-JP" altLang="en-US" dirty="0"/>
              <a:t>専</a:t>
            </a:r>
            <a:r>
              <a:rPr kumimoji="1" lang="ja-JP" altLang="en-US" dirty="0" smtClean="0"/>
              <a:t>のサーバー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どこー？</a:t>
            </a:r>
            <a:r>
              <a:rPr kumimoji="1" lang="ja-JP" altLang="en-US" dirty="0"/>
              <a:t>？</a:t>
            </a:r>
          </a:p>
        </p:txBody>
      </p:sp>
      <p:sp>
        <p:nvSpPr>
          <p:cNvPr id="26" name="角丸四角形吹き出し 25"/>
          <p:cNvSpPr/>
          <p:nvPr/>
        </p:nvSpPr>
        <p:spPr>
          <a:xfrm>
            <a:off x="3118288" y="5423395"/>
            <a:ext cx="2106758" cy="871548"/>
          </a:xfrm>
          <a:prstGeom prst="wedgeRoundRectCallout">
            <a:avLst>
              <a:gd name="adj1" fmla="val -15206"/>
              <a:gd name="adj2" fmla="val -10264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サーバーから返事がきたよー</a:t>
            </a:r>
            <a:endParaRPr kumimoji="1" lang="ja-JP" altLang="en-US" dirty="0"/>
          </a:p>
        </p:txBody>
      </p:sp>
      <p:sp>
        <p:nvSpPr>
          <p:cNvPr id="2" name="角丸四角形吹き出し 1"/>
          <p:cNvSpPr/>
          <p:nvPr/>
        </p:nvSpPr>
        <p:spPr>
          <a:xfrm>
            <a:off x="6898657" y="1685183"/>
            <a:ext cx="2121392" cy="1104346"/>
          </a:xfrm>
          <a:prstGeom prst="wedgeRoundRectCallout">
            <a:avLst>
              <a:gd name="adj1" fmla="val -71919"/>
              <a:gd name="adj2" fmla="val -3410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これからみんなが</a:t>
            </a:r>
            <a:r>
              <a:rPr kumimoji="1" lang="en-US" altLang="ja-JP" dirty="0" smtClean="0"/>
              <a:t>HTML</a:t>
            </a:r>
            <a:r>
              <a:rPr kumimoji="1" lang="ja-JP" altLang="en-US" dirty="0" smtClean="0"/>
              <a:t>ファイルをアップする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サーバー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623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5" grpId="0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タイトル 1"/>
          <p:cNvSpPr txBox="1">
            <a:spLocks/>
          </p:cNvSpPr>
          <p:nvPr/>
        </p:nvSpPr>
        <p:spPr>
          <a:xfrm>
            <a:off x="563128" y="366402"/>
            <a:ext cx="8229600" cy="1264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目次</a:t>
            </a:r>
            <a: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endParaRPr kumimoji="1" lang="ja-JP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537894"/>
            <a:ext cx="8229600" cy="2240444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bg1">
                    <a:lumMod val="6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サーバーって何？</a:t>
            </a: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ja-JP" altLang="en-US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サーバ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ーへの</a:t>
            </a:r>
            <a:r>
              <a:rPr kumimoji="1" lang="ja-JP" altLang="en-US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アップロード</a:t>
            </a:r>
          </a:p>
        </p:txBody>
      </p:sp>
    </p:spTree>
    <p:extLst>
      <p:ext uri="{BB962C8B-B14F-4D97-AF65-F5344CB8AC3E}">
        <p14:creationId xmlns:p14="http://schemas.microsoft.com/office/powerpoint/2010/main" val="356669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サーバーへのアップロード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4" name="タイトル 2"/>
          <p:cNvSpPr txBox="1">
            <a:spLocks/>
          </p:cNvSpPr>
          <p:nvPr/>
        </p:nvSpPr>
        <p:spPr>
          <a:xfrm>
            <a:off x="437621" y="1836312"/>
            <a:ext cx="8229600" cy="3379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それでは、実際にアップロード</a:t>
            </a:r>
            <a:endParaRPr kumimoji="1" lang="en-US" altLang="ja-JP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しましょう！！！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399" y="4187209"/>
            <a:ext cx="2328333" cy="210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73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サーバーへのアップロード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4" name="タイトル 2"/>
          <p:cNvSpPr txBox="1">
            <a:spLocks/>
          </p:cNvSpPr>
          <p:nvPr/>
        </p:nvSpPr>
        <p:spPr>
          <a:xfrm>
            <a:off x="437621" y="1930400"/>
            <a:ext cx="8229600" cy="162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アップロードするのは、昨日作った</a:t>
            </a:r>
            <a:endParaRPr kumimoji="1" lang="en-US" altLang="ja-JP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勇者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のサイト！</a:t>
            </a:r>
            <a:endParaRPr kumimoji="1" lang="en-US" altLang="ja-JP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6" name="タイトル 2"/>
          <p:cNvSpPr txBox="1">
            <a:spLocks/>
          </p:cNvSpPr>
          <p:nvPr/>
        </p:nvSpPr>
        <p:spPr>
          <a:xfrm>
            <a:off x="437621" y="3971492"/>
            <a:ext cx="8229600" cy="1905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まずは完成品を見てみよう</a:t>
            </a:r>
            <a:endParaRPr kumimoji="1" lang="en-US" altLang="ja-JP" dirty="0" smtClean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sz="24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http://jousen.aso-abcc.com/1234567/page1.html</a:t>
            </a:r>
            <a:endParaRPr kumimoji="1" lang="ja-JP" altLang="en-US" sz="24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467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サーバーへのアップロード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4" name="タイトル 2"/>
          <p:cNvSpPr txBox="1">
            <a:spLocks/>
          </p:cNvSpPr>
          <p:nvPr/>
        </p:nvSpPr>
        <p:spPr>
          <a:xfrm>
            <a:off x="437621" y="1135800"/>
            <a:ext cx="8229600" cy="526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サーバーには</a:t>
            </a:r>
            <a:endParaRPr kumimoji="1" lang="en-US" altLang="ja-JP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「</a:t>
            </a:r>
            <a:r>
              <a:rPr kumimoji="1" lang="ja-JP" altLang="en-US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公開フォルダ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」</a:t>
            </a:r>
            <a:endParaRPr kumimoji="1" lang="en-US" altLang="ja-JP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といって、世界中に公開している</a:t>
            </a:r>
            <a:endParaRPr kumimoji="1" lang="en-US" altLang="ja-JP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フォルダ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があります。</a:t>
            </a:r>
            <a:endParaRPr kumimoji="1" lang="en-US" altLang="ja-JP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「そこにファイルを置く」</a:t>
            </a:r>
            <a:endParaRPr kumimoji="1" lang="en-US" altLang="ja-JP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↓</a:t>
            </a:r>
            <a:endParaRPr kumimoji="1" lang="en-US" altLang="ja-JP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「インターネットに</a:t>
            </a:r>
            <a:r>
              <a:rPr kumimoji="1" lang="ja-JP" altLang="en-US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公開する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」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360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サーバーへのアップロード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4" name="タイトル 2"/>
          <p:cNvSpPr txBox="1">
            <a:spLocks/>
          </p:cNvSpPr>
          <p:nvPr/>
        </p:nvSpPr>
        <p:spPr>
          <a:xfrm>
            <a:off x="437621" y="1930400"/>
            <a:ext cx="8229600" cy="277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26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https://github.com/nishino-naoyuki/2018Web</a:t>
            </a:r>
            <a:r>
              <a:rPr kumimoji="1" lang="en-US" altLang="ja-JP" sz="2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/</a:t>
            </a:r>
          </a:p>
          <a:p>
            <a:endParaRPr kumimoji="1" lang="en-US" altLang="ja-JP" sz="26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2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2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サーバー</a:t>
            </a:r>
            <a:r>
              <a:rPr kumimoji="1" lang="ja-JP" altLang="en-US" sz="26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接続マニュアル</a:t>
            </a:r>
            <a:r>
              <a:rPr kumimoji="1" lang="en-US" altLang="ja-JP" sz="26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-</a:t>
            </a:r>
            <a:r>
              <a:rPr kumimoji="1" lang="ja-JP" altLang="en-US" sz="26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その１</a:t>
            </a:r>
            <a:r>
              <a:rPr kumimoji="1" lang="en-US" altLang="ja-JP" sz="2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.pdf</a:t>
            </a:r>
          </a:p>
          <a:p>
            <a:r>
              <a:rPr kumimoji="1" lang="ja-JP" altLang="en-US" sz="2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を見ながらサーバーにファイルをアップロードしよう</a:t>
            </a:r>
            <a:endParaRPr kumimoji="1" lang="ja-JP" altLang="en-US" sz="26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782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89" y="125942"/>
            <a:ext cx="1611462" cy="106150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224" y="397073"/>
            <a:ext cx="1657553" cy="447539"/>
          </a:xfrm>
          <a:prstGeom prst="rect">
            <a:avLst/>
          </a:prstGeom>
        </p:spPr>
      </p:pic>
      <p:sp>
        <p:nvSpPr>
          <p:cNvPr id="12" name="本文"/>
          <p:cNvSpPr txBox="1"/>
          <p:nvPr/>
        </p:nvSpPr>
        <p:spPr>
          <a:xfrm>
            <a:off x="3525267" y="314949"/>
            <a:ext cx="4692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サーバーを使ってみよう</a:t>
            </a:r>
            <a:endParaRPr lang="ja-JP" altLang="en-US" sz="36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3" name="本文"/>
          <p:cNvSpPr txBox="1"/>
          <p:nvPr/>
        </p:nvSpPr>
        <p:spPr>
          <a:xfrm>
            <a:off x="1199804" y="1175482"/>
            <a:ext cx="6428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実際にサーバーにアップしました</a:t>
            </a:r>
            <a:endParaRPr lang="ja-JP" altLang="en-US" sz="36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5" name="タイトル 2"/>
          <p:cNvSpPr txBox="1">
            <a:spLocks/>
          </p:cNvSpPr>
          <p:nvPr/>
        </p:nvSpPr>
        <p:spPr>
          <a:xfrm>
            <a:off x="299185" y="223698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・サーバーの公開フォルダにファイルを置けば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インターネットに公開される</a:t>
            </a:r>
            <a:endParaRPr kumimoji="1" lang="ja-JP" altLang="en-US" sz="32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9" name="タイトル 2"/>
          <p:cNvSpPr txBox="1">
            <a:spLocks/>
          </p:cNvSpPr>
          <p:nvPr/>
        </p:nvSpPr>
        <p:spPr>
          <a:xfrm>
            <a:off x="244989" y="3693914"/>
            <a:ext cx="8229600" cy="2215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・今回のサーバーの公開フォルダは、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en-US" altLang="ja-JP" sz="3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  <a:hlinkClick r:id="rId6"/>
              </a:rPr>
              <a:t>http://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  <a:hlinkClick r:id="rId6"/>
              </a:rPr>
              <a:t>jousen.aso-abcc.com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に対応していて、コレ以降の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URL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はフォルダ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構成と同じ！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endParaRPr kumimoji="1" lang="ja-JP" altLang="en-US" sz="32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866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585585"/>
            <a:ext cx="8229600" cy="1143000"/>
          </a:xfrm>
        </p:spPr>
        <p:txBody>
          <a:bodyPr/>
          <a:lstStyle/>
          <a:p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サーバーを使ってみよう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220" y="409066"/>
            <a:ext cx="38100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94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タイトル 1"/>
          <p:cNvSpPr txBox="1">
            <a:spLocks/>
          </p:cNvSpPr>
          <p:nvPr/>
        </p:nvSpPr>
        <p:spPr>
          <a:xfrm>
            <a:off x="563128" y="366402"/>
            <a:ext cx="8229600" cy="1264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目次</a:t>
            </a:r>
            <a: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endParaRPr kumimoji="1" lang="ja-JP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537894"/>
            <a:ext cx="8229600" cy="2240444"/>
          </a:xfrm>
        </p:spPr>
        <p:txBody>
          <a:bodyPr/>
          <a:lstStyle/>
          <a:p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サーバーって何？</a:t>
            </a: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ja-JP" altLang="en-US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サーバ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ーへの</a:t>
            </a:r>
            <a:r>
              <a:rPr kumimoji="1" lang="ja-JP" altLang="en-US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アップロード</a:t>
            </a:r>
          </a:p>
        </p:txBody>
      </p:sp>
    </p:spTree>
    <p:extLst>
      <p:ext uri="{BB962C8B-B14F-4D97-AF65-F5344CB8AC3E}">
        <p14:creationId xmlns:p14="http://schemas.microsoft.com/office/powerpoint/2010/main" val="328210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タイトル 1"/>
          <p:cNvSpPr txBox="1">
            <a:spLocks/>
          </p:cNvSpPr>
          <p:nvPr/>
        </p:nvSpPr>
        <p:spPr>
          <a:xfrm>
            <a:off x="563128" y="366402"/>
            <a:ext cx="8229600" cy="1264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目次</a:t>
            </a:r>
            <a: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endParaRPr kumimoji="1" lang="ja-JP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537894"/>
            <a:ext cx="8229600" cy="2240444"/>
          </a:xfrm>
        </p:spPr>
        <p:txBody>
          <a:bodyPr/>
          <a:lstStyle/>
          <a:p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サーバーって何？</a:t>
            </a: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ja-JP" altLang="en-US" dirty="0">
                <a:solidFill>
                  <a:schemeClr val="bg1">
                    <a:lumMod val="6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サーバ</a:t>
            </a:r>
            <a:r>
              <a:rPr kumimoji="1" lang="ja-JP" altLang="en-US" dirty="0" smtClean="0">
                <a:solidFill>
                  <a:schemeClr val="bg1">
                    <a:lumMod val="6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ーへの</a:t>
            </a:r>
            <a:r>
              <a:rPr kumimoji="1" lang="ja-JP" altLang="en-US" dirty="0">
                <a:solidFill>
                  <a:schemeClr val="bg1">
                    <a:lumMod val="6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アップロード</a:t>
            </a:r>
          </a:p>
        </p:txBody>
      </p:sp>
    </p:spTree>
    <p:extLst>
      <p:ext uri="{BB962C8B-B14F-4D97-AF65-F5344CB8AC3E}">
        <p14:creationId xmlns:p14="http://schemas.microsoft.com/office/powerpoint/2010/main" val="161328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サーバーって何？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4" name="タイトル 2"/>
          <p:cNvSpPr txBox="1">
            <a:spLocks/>
          </p:cNvSpPr>
          <p:nvPr/>
        </p:nvSpPr>
        <p:spPr>
          <a:xfrm>
            <a:off x="437621" y="1836312"/>
            <a:ext cx="8229600" cy="3379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ここまで</a:t>
            </a: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HTML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ファイルを</a:t>
            </a:r>
            <a:endParaRPr kumimoji="1" lang="en-US" altLang="ja-JP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学んできましが</a:t>
            </a:r>
            <a:endParaRPr kumimoji="1" lang="en-US" altLang="ja-JP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自分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</a:t>
            </a: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PC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でしか動かしていません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095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サーバーって何？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4" name="タイトル 2"/>
          <p:cNvSpPr txBox="1">
            <a:spLocks/>
          </p:cNvSpPr>
          <p:nvPr/>
        </p:nvSpPr>
        <p:spPr>
          <a:xfrm>
            <a:off x="437621" y="1836312"/>
            <a:ext cx="8229600" cy="1753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でも、この授業は</a:t>
            </a:r>
            <a:endParaRPr kumimoji="1" lang="en-US" altLang="ja-JP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Web</a:t>
            </a:r>
            <a:r>
              <a:rPr kumimoji="1" lang="ja-JP" altLang="en-US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アプリケーション開発</a:t>
            </a:r>
            <a:endParaRPr kumimoji="1" lang="en-US" altLang="ja-JP" dirty="0" smtClean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dirty="0" smtClean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5" name="タイトル 2"/>
          <p:cNvSpPr txBox="1">
            <a:spLocks/>
          </p:cNvSpPr>
          <p:nvPr/>
        </p:nvSpPr>
        <p:spPr>
          <a:xfrm>
            <a:off x="437621" y="3589867"/>
            <a:ext cx="8229600" cy="1753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作ったものをインターネット上に公開しないと意味が無い！</a:t>
            </a:r>
            <a:endParaRPr kumimoji="1" lang="en-US" altLang="ja-JP" dirty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dirty="0" smtClean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123" y="4584060"/>
            <a:ext cx="1883098" cy="187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99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サーバーって何？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4" name="タイトル 2"/>
          <p:cNvSpPr txBox="1">
            <a:spLocks/>
          </p:cNvSpPr>
          <p:nvPr/>
        </p:nvSpPr>
        <p:spPr>
          <a:xfrm>
            <a:off x="437621" y="1836312"/>
            <a:ext cx="8229600" cy="1753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なので、今日は作った</a:t>
            </a: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HTML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</a:t>
            </a:r>
            <a:endParaRPr kumimoji="1" lang="en-US" altLang="ja-JP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dirty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インターネット</a:t>
            </a:r>
            <a:r>
              <a:rPr kumimoji="1" lang="ja-JP" altLang="en-US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に公開しましょう！</a:t>
            </a:r>
            <a:endParaRPr kumimoji="1" lang="en-US" altLang="ja-JP" dirty="0" smtClean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33" y="3589867"/>
            <a:ext cx="3254957" cy="329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69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サーバーって何？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4" name="タイトル 2"/>
          <p:cNvSpPr txBox="1">
            <a:spLocks/>
          </p:cNvSpPr>
          <p:nvPr/>
        </p:nvSpPr>
        <p:spPr>
          <a:xfrm>
            <a:off x="437621" y="1531512"/>
            <a:ext cx="8229600" cy="1753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でも、どうやって公開すれば</a:t>
            </a:r>
            <a:endParaRPr kumimoji="1" lang="en-US" altLang="ja-JP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良</a:t>
            </a:r>
            <a:r>
              <a:rPr kumimoji="1" lang="ja-JP" altLang="en-US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いのでしょうか・・・？？？</a:t>
            </a:r>
            <a:endParaRPr kumimoji="1" lang="en-US" altLang="ja-JP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437621" y="4134071"/>
            <a:ext cx="8229600" cy="1753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サーバーに</a:t>
            </a:r>
            <a:r>
              <a:rPr kumimoji="1" lang="en-US" altLang="ja-JP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HTML</a:t>
            </a:r>
            <a:r>
              <a:rPr kumimoji="1" lang="ja-JP" altLang="en-US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ファイルを</a:t>
            </a:r>
            <a:endParaRPr kumimoji="1" lang="en-US" altLang="ja-JP" dirty="0" smtClean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dirty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アップロード</a:t>
            </a:r>
            <a:r>
              <a:rPr kumimoji="1" lang="ja-JP" altLang="en-US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すれば</a:t>
            </a:r>
            <a:r>
              <a:rPr kumimoji="1" lang="en-US" altLang="ja-JP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OK</a:t>
            </a:r>
            <a:r>
              <a:rPr kumimoji="1" lang="ja-JP" altLang="en-US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！</a:t>
            </a:r>
            <a:endParaRPr kumimoji="1" lang="en-US" altLang="ja-JP" dirty="0" smtClean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2" name="下矢印 1"/>
          <p:cNvSpPr/>
          <p:nvPr/>
        </p:nvSpPr>
        <p:spPr>
          <a:xfrm>
            <a:off x="4047067" y="3115733"/>
            <a:ext cx="948266" cy="10183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944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サーバーって何？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4" name="タイトル 2"/>
          <p:cNvSpPr txBox="1">
            <a:spLocks/>
          </p:cNvSpPr>
          <p:nvPr/>
        </p:nvSpPr>
        <p:spPr>
          <a:xfrm>
            <a:off x="451432" y="913762"/>
            <a:ext cx="8229600" cy="771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インターネットの世界</a:t>
            </a:r>
            <a:endParaRPr kumimoji="1" lang="en-US" altLang="ja-JP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28654" y="4608401"/>
            <a:ext cx="1773164" cy="18457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学校・自宅など</a:t>
            </a:r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32" y="5225725"/>
            <a:ext cx="1288780" cy="1109875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262" y="5071311"/>
            <a:ext cx="1423786" cy="132768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657" y="3058054"/>
            <a:ext cx="1423786" cy="1327680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376" y="1898639"/>
            <a:ext cx="1423786" cy="1327680"/>
          </a:xfrm>
          <a:prstGeom prst="rect">
            <a:avLst/>
          </a:prstGeom>
        </p:spPr>
      </p:pic>
      <p:sp>
        <p:nvSpPr>
          <p:cNvPr id="10" name="雲 9"/>
          <p:cNvSpPr/>
          <p:nvPr/>
        </p:nvSpPr>
        <p:spPr>
          <a:xfrm>
            <a:off x="2335412" y="3161992"/>
            <a:ext cx="3539067" cy="3059165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インターネット</a:t>
            </a:r>
          </a:p>
        </p:txBody>
      </p:sp>
      <p:sp>
        <p:nvSpPr>
          <p:cNvPr id="14" name="タイトル 2"/>
          <p:cNvSpPr txBox="1">
            <a:spLocks/>
          </p:cNvSpPr>
          <p:nvPr/>
        </p:nvSpPr>
        <p:spPr>
          <a:xfrm>
            <a:off x="4085770" y="1450601"/>
            <a:ext cx="2818998" cy="771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2000" dirty="0" smtClean="0">
                <a:solidFill>
                  <a:srgbClr val="0070C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グーグルのサーバー</a:t>
            </a:r>
            <a:endParaRPr kumimoji="1" lang="en-US" altLang="ja-JP" sz="2000" dirty="0" smtClean="0">
              <a:solidFill>
                <a:srgbClr val="0070C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5" name="タイトル 2"/>
          <p:cNvSpPr txBox="1">
            <a:spLocks/>
          </p:cNvSpPr>
          <p:nvPr/>
        </p:nvSpPr>
        <p:spPr>
          <a:xfrm>
            <a:off x="6201051" y="2588890"/>
            <a:ext cx="2818998" cy="771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2000" dirty="0">
                <a:solidFill>
                  <a:srgbClr val="0070C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ヤフ</a:t>
            </a:r>
            <a:r>
              <a:rPr kumimoji="1" lang="ja-JP" altLang="en-US" sz="2000" dirty="0" smtClean="0">
                <a:solidFill>
                  <a:srgbClr val="0070C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ーのサーバー</a:t>
            </a:r>
            <a:endParaRPr kumimoji="1" lang="en-US" altLang="ja-JP" sz="2000" dirty="0" smtClean="0">
              <a:solidFill>
                <a:srgbClr val="0070C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6" name="タイトル 2"/>
          <p:cNvSpPr txBox="1">
            <a:spLocks/>
          </p:cNvSpPr>
          <p:nvPr/>
        </p:nvSpPr>
        <p:spPr>
          <a:xfrm>
            <a:off x="6466473" y="4623800"/>
            <a:ext cx="2818998" cy="771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2000" dirty="0" err="1" smtClean="0">
                <a:solidFill>
                  <a:srgbClr val="0070C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Youtube</a:t>
            </a:r>
            <a:r>
              <a:rPr kumimoji="1" lang="ja-JP" altLang="en-US" sz="2000" dirty="0" smtClean="0">
                <a:solidFill>
                  <a:srgbClr val="0070C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のサーバー</a:t>
            </a:r>
            <a:endParaRPr kumimoji="1" lang="en-US" altLang="ja-JP" sz="2000" dirty="0" smtClean="0">
              <a:solidFill>
                <a:srgbClr val="0070C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22" name="フリーフォーム 21"/>
          <p:cNvSpPr/>
          <p:nvPr/>
        </p:nvSpPr>
        <p:spPr>
          <a:xfrm>
            <a:off x="1845733" y="2789529"/>
            <a:ext cx="3354758" cy="2373271"/>
          </a:xfrm>
          <a:custGeom>
            <a:avLst/>
            <a:gdLst>
              <a:gd name="connsiteX0" fmla="*/ 0 w 3354758"/>
              <a:gd name="connsiteY0" fmla="*/ 1884071 h 2373271"/>
              <a:gd name="connsiteX1" fmla="*/ 1761067 w 3354758"/>
              <a:gd name="connsiteY1" fmla="*/ 1630071 h 2373271"/>
              <a:gd name="connsiteX2" fmla="*/ 3031067 w 3354758"/>
              <a:gd name="connsiteY2" fmla="*/ 139938 h 2373271"/>
              <a:gd name="connsiteX3" fmla="*/ 3335867 w 3354758"/>
              <a:gd name="connsiteY3" fmla="*/ 139938 h 2373271"/>
              <a:gd name="connsiteX4" fmla="*/ 3183467 w 3354758"/>
              <a:gd name="connsiteY4" fmla="*/ 817271 h 2373271"/>
              <a:gd name="connsiteX5" fmla="*/ 2065867 w 3354758"/>
              <a:gd name="connsiteY5" fmla="*/ 2171938 h 2373271"/>
              <a:gd name="connsiteX6" fmla="*/ 118534 w 3354758"/>
              <a:gd name="connsiteY6" fmla="*/ 2341271 h 2373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4758" h="2373271">
                <a:moveTo>
                  <a:pt x="0" y="1884071"/>
                </a:moveTo>
                <a:cubicBezTo>
                  <a:pt x="627944" y="1902415"/>
                  <a:pt x="1255889" y="1920760"/>
                  <a:pt x="1761067" y="1630071"/>
                </a:cubicBezTo>
                <a:cubicBezTo>
                  <a:pt x="2266245" y="1339382"/>
                  <a:pt x="2768600" y="388293"/>
                  <a:pt x="3031067" y="139938"/>
                </a:cubicBezTo>
                <a:cubicBezTo>
                  <a:pt x="3293534" y="-108418"/>
                  <a:pt x="3310467" y="27049"/>
                  <a:pt x="3335867" y="139938"/>
                </a:cubicBezTo>
                <a:cubicBezTo>
                  <a:pt x="3361267" y="252827"/>
                  <a:pt x="3395134" y="478604"/>
                  <a:pt x="3183467" y="817271"/>
                </a:cubicBezTo>
                <a:cubicBezTo>
                  <a:pt x="2971800" y="1155938"/>
                  <a:pt x="2576689" y="1917938"/>
                  <a:pt x="2065867" y="2171938"/>
                </a:cubicBezTo>
                <a:cubicBezTo>
                  <a:pt x="1555045" y="2425938"/>
                  <a:pt x="836789" y="2383604"/>
                  <a:pt x="118534" y="2341271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吹き出し 22"/>
          <p:cNvSpPr/>
          <p:nvPr/>
        </p:nvSpPr>
        <p:spPr>
          <a:xfrm>
            <a:off x="551816" y="3286120"/>
            <a:ext cx="2106758" cy="871548"/>
          </a:xfrm>
          <a:prstGeom prst="wedgeRoundRectCallout">
            <a:avLst>
              <a:gd name="adj1" fmla="val 34627"/>
              <a:gd name="adj2" fmla="val 10135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ブラウザでグーグルの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サイトを開く！</a:t>
            </a:r>
            <a:endParaRPr kumimoji="1" lang="ja-JP" altLang="en-US" dirty="0"/>
          </a:p>
        </p:txBody>
      </p:sp>
      <p:sp>
        <p:nvSpPr>
          <p:cNvPr id="25" name="角丸四角形吹き出し 24"/>
          <p:cNvSpPr/>
          <p:nvPr/>
        </p:nvSpPr>
        <p:spPr>
          <a:xfrm>
            <a:off x="2269087" y="2488763"/>
            <a:ext cx="2106758" cy="871548"/>
          </a:xfrm>
          <a:prstGeom prst="wedgeRoundRectCallout">
            <a:avLst>
              <a:gd name="adj1" fmla="val 34627"/>
              <a:gd name="adj2" fmla="val 10135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グーグルのサーバー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どこー？</a:t>
            </a:r>
            <a:r>
              <a:rPr kumimoji="1" lang="ja-JP" altLang="en-US" dirty="0"/>
              <a:t>？</a:t>
            </a:r>
          </a:p>
        </p:txBody>
      </p:sp>
      <p:sp>
        <p:nvSpPr>
          <p:cNvPr id="26" name="角丸四角形吹き出し 25"/>
          <p:cNvSpPr/>
          <p:nvPr/>
        </p:nvSpPr>
        <p:spPr>
          <a:xfrm>
            <a:off x="3118288" y="5423395"/>
            <a:ext cx="2106758" cy="871548"/>
          </a:xfrm>
          <a:prstGeom prst="wedgeRoundRectCallout">
            <a:avLst>
              <a:gd name="adj1" fmla="val -15206"/>
              <a:gd name="adj2" fmla="val -10264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サーバーから返事がきたよー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891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5" grpId="0" animBg="1"/>
      <p:bldP spid="26" grpId="0" animBg="1"/>
    </p:bld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471</Words>
  <Application>Microsoft Office PowerPoint</Application>
  <PresentationFormat>画面に合わせる (4:3)</PresentationFormat>
  <Paragraphs>103</Paragraphs>
  <Slides>16</Slides>
  <Notes>16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3" baseType="lpstr">
      <vt:lpstr>Calibri</vt:lpstr>
      <vt:lpstr>HGP創英角ﾎﾟｯﾌﾟ体</vt:lpstr>
      <vt:lpstr>ＭＳ Ｐゴシック</vt:lpstr>
      <vt:lpstr>Arial</vt:lpstr>
      <vt:lpstr>Helvetica Neue</vt:lpstr>
      <vt:lpstr>HGS創英角ﾎﾟｯﾌﾟ体</vt:lpstr>
      <vt:lpstr>ホワイト</vt:lpstr>
      <vt:lpstr>Webアプリケーション開発演習A</vt:lpstr>
      <vt:lpstr>サーバーを使ってみよう</vt:lpstr>
      <vt:lpstr>サーバーって何？  サーバーへのアップロード</vt:lpstr>
      <vt:lpstr>サーバーって何？  サーバーへのアップロード</vt:lpstr>
      <vt:lpstr>サーバーって何？</vt:lpstr>
      <vt:lpstr>サーバーって何？</vt:lpstr>
      <vt:lpstr>サーバーって何？</vt:lpstr>
      <vt:lpstr>サーバーって何？</vt:lpstr>
      <vt:lpstr>サーバーって何？</vt:lpstr>
      <vt:lpstr>サーバーって何？</vt:lpstr>
      <vt:lpstr>サーバーって何？  サーバーへのアップロード</vt:lpstr>
      <vt:lpstr>サーバーへのアップロード</vt:lpstr>
      <vt:lpstr>サーバーへのアップロード</vt:lpstr>
      <vt:lpstr>サーバーへのアップロード</vt:lpstr>
      <vt:lpstr>サーバーへのアップロード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Webアプリケーション開発演習A</dc:title>
  <dc:creator>西野　直幸</dc:creator>
  <cp:lastModifiedBy>西野　直幸</cp:lastModifiedBy>
  <cp:revision>217</cp:revision>
  <dcterms:modified xsi:type="dcterms:W3CDTF">2018-04-25T10:27:02Z</dcterms:modified>
</cp:coreProperties>
</file>