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332" r:id="rId3"/>
    <p:sldId id="260" r:id="rId4"/>
    <p:sldId id="261" r:id="rId5"/>
    <p:sldId id="334" r:id="rId6"/>
    <p:sldId id="309" r:id="rId7"/>
    <p:sldId id="333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06" r:id="rId21"/>
  </p:sldIdLst>
  <p:sldSz cx="9144000" cy="6858000" type="screen4x3"/>
  <p:notesSz cx="6858000" cy="9144000"/>
  <p:embeddedFontLst>
    <p:embeddedFont>
      <p:font typeface="HGS創英角ﾎﾟｯﾌﾟ体" panose="040B0A00000000000000" pitchFamily="50" charset="-128"/>
      <p:regular r:id="rId23"/>
    </p:embeddedFont>
    <p:embeddedFont>
      <p:font typeface="Helvetica Neue" panose="020B0604020202020204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HGP創英角ﾎﾟｯﾌﾟ体" panose="040B0A00000000000000" pitchFamily="50" charset="-128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3273" autoAdjust="0"/>
  </p:normalViewPr>
  <p:slideViewPr>
    <p:cSldViewPr snapToGrid="0">
      <p:cViewPr varScale="1">
        <p:scale>
          <a:sx n="62" d="100"/>
          <a:sy n="62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4682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2978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一緒にやっていく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3551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一緒にやっていく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9424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1381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リクエストがサーバーに送られて、サーバーがレスポンスを返すことは、前回学びましたが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リクエストをしょりする人が必要です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 smtClean="0"/>
              <a:t>TOMCAT</a:t>
            </a:r>
            <a:r>
              <a:rPr lang="ja-JP" altLang="en-US" dirty="0" smtClean="0"/>
              <a:t>は、各サーバーにいて、リクエストを受けて、それを処理する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のプログラムに渡します。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そして、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のプログラムから結果を受けて渡します。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リクエストを受ける人が</a:t>
            </a:r>
            <a:r>
              <a:rPr lang="en-US" altLang="ja-JP" dirty="0" smtClean="0"/>
              <a:t>TOMCAT</a:t>
            </a:r>
            <a:r>
              <a:rPr lang="ja-JP" altLang="en-US" dirty="0" smtClean="0"/>
              <a:t>と理解しましょう。だんだん判ってきます。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01916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では、もし</a:t>
            </a:r>
            <a:r>
              <a:rPr lang="en-US" altLang="ja-JP" dirty="0" smtClean="0"/>
              <a:t>TOMCAT</a:t>
            </a:r>
            <a:r>
              <a:rPr lang="ja-JP" altLang="en-US" dirty="0" smtClean="0"/>
              <a:t>が居ない（起動していないと）どうなるでしょうか？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（聞いてみる）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リクエストを投げても、処理する人が居ないので、レスポンス（応答）がないです。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俗に言う「サーバーが落ちている」という状態です。</a:t>
            </a:r>
            <a:endParaRPr lang="en-US" altLang="ja-JP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7817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この赤い文字は、自分の</a:t>
            </a:r>
            <a:r>
              <a:rPr lang="en-US" altLang="ja-JP" dirty="0" smtClean="0"/>
              <a:t>PC</a:t>
            </a:r>
            <a:r>
              <a:rPr lang="ja-JP" altLang="en-US" dirty="0" smtClean="0"/>
              <a:t>にある</a:t>
            </a:r>
            <a:r>
              <a:rPr lang="en-US" altLang="ja-JP" dirty="0" smtClean="0"/>
              <a:t>TOMCAT</a:t>
            </a:r>
            <a:r>
              <a:rPr lang="ja-JP" altLang="en-US" dirty="0" smtClean="0"/>
              <a:t>（手順１でインストールした）を起動した</a:t>
            </a:r>
            <a:r>
              <a:rPr lang="ja-JP" altLang="en-US" dirty="0" err="1" smtClean="0"/>
              <a:t>ろぐなのです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9407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この場合は、自分の</a:t>
            </a:r>
            <a:r>
              <a:rPr lang="en-US" altLang="ja-JP" dirty="0" smtClean="0"/>
              <a:t>PC</a:t>
            </a:r>
            <a:r>
              <a:rPr lang="ja-JP" altLang="en-US" dirty="0" smtClean="0"/>
              <a:t>で起動している</a:t>
            </a:r>
            <a:r>
              <a:rPr lang="en-US" altLang="ja-JP" dirty="0" smtClean="0"/>
              <a:t>TOMCAT</a:t>
            </a:r>
            <a:r>
              <a:rPr lang="ja-JP" altLang="en-US" dirty="0" smtClean="0"/>
              <a:t>に対して、リクエストを投げることになります。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自分の</a:t>
            </a:r>
            <a:r>
              <a:rPr lang="en-US" altLang="ja-JP" dirty="0" smtClean="0"/>
              <a:t>PC</a:t>
            </a:r>
            <a:r>
              <a:rPr lang="ja-JP" altLang="en-US" dirty="0" smtClean="0"/>
              <a:t>である程度開発して、うまく動くようになってからサーバーにアップします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2651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一緒にやっていく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655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教科書を使って解説。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「サーバー側で処理される」の意味は、今はまだぼんやりで</a:t>
            </a:r>
            <a:r>
              <a:rPr lang="en-US" altLang="ja-JP" dirty="0" smtClean="0"/>
              <a:t>OK</a:t>
            </a:r>
            <a:r>
              <a:rPr lang="ja-JP" altLang="en-US" dirty="0" err="1" smtClean="0"/>
              <a:t>。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とりあえず、</a:t>
            </a:r>
            <a:r>
              <a:rPr lang="en-US" altLang="ja-JP" dirty="0" smtClean="0"/>
              <a:t>JSP</a:t>
            </a:r>
            <a:r>
              <a:rPr lang="ja-JP" altLang="en-US" dirty="0" smtClean="0"/>
              <a:t>は</a:t>
            </a:r>
            <a:r>
              <a:rPr lang="en-US" altLang="ja-JP" dirty="0" err="1" smtClean="0"/>
              <a:t>HTML+Java</a:t>
            </a:r>
            <a:r>
              <a:rPr lang="ja-JP" altLang="en-US" dirty="0" smtClean="0"/>
              <a:t>のコードで</a:t>
            </a:r>
            <a:r>
              <a:rPr lang="en-US" altLang="ja-JP" dirty="0" smtClean="0"/>
              <a:t>&lt;%%&gt;</a:t>
            </a:r>
            <a:r>
              <a:rPr lang="ja-JP" altLang="en-US" dirty="0" smtClean="0"/>
              <a:t>で囲った部分が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のコードになることを強調する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00359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この赤良い部分は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のコードになります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2846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9974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5017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テーマ発表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4594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mtClean="0"/>
              <a:t>テーマ発表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8481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0171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50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9807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04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一緒にやっていく</a:t>
            </a: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5866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縦書きテキスト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96385"/>
            <a:ext cx="9110777" cy="643980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0" y="804746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75"/>
              </a:buClr>
            </a:pPr>
            <a:r>
              <a:rPr lang="en-US" altLang="ja-JP" dirty="0">
                <a:solidFill>
                  <a:srgbClr val="000075"/>
                </a:solidFill>
              </a:rPr>
              <a:t>Web</a:t>
            </a:r>
            <a:r>
              <a:rPr lang="ja-JP" altLang="en-US" dirty="0">
                <a:solidFill>
                  <a:srgbClr val="000075"/>
                </a:solidFill>
              </a:rPr>
              <a:t>アプリケーション開発演習</a:t>
            </a:r>
            <a:r>
              <a:rPr lang="en-US" altLang="ja-JP" dirty="0">
                <a:solidFill>
                  <a:srgbClr val="000075"/>
                </a:solidFill>
              </a:rPr>
              <a:t>A</a:t>
            </a:r>
            <a:endParaRPr sz="4400" b="0" i="0" u="none" strike="noStrike" cap="none" dirty="0">
              <a:solidFill>
                <a:srgbClr val="0000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4626591" y="5756681"/>
            <a:ext cx="413667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情報システム専攻科</a:t>
            </a:r>
            <a:r>
              <a:rPr lang="en-US" altLang="ja-JP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年</a:t>
            </a:r>
            <a:endParaRPr sz="2720" b="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Shape 85"/>
          <p:cNvSpPr txBox="1">
            <a:spLocks/>
          </p:cNvSpPr>
          <p:nvPr/>
        </p:nvSpPr>
        <p:spPr>
          <a:xfrm>
            <a:off x="-33223" y="1486914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75"/>
              </a:buClr>
            </a:pPr>
            <a:r>
              <a:rPr lang="en-US" altLang="ja-JP" sz="3200" dirty="0" smtClean="0">
                <a:solidFill>
                  <a:srgbClr val="FF0000"/>
                </a:solidFill>
              </a:rPr>
              <a:t>JSP</a:t>
            </a:r>
            <a:r>
              <a:rPr lang="ja-JP" altLang="en-US" sz="3200" dirty="0" smtClean="0">
                <a:solidFill>
                  <a:srgbClr val="FF0000"/>
                </a:solidFill>
              </a:rPr>
              <a:t>を知ろう</a:t>
            </a:r>
            <a:endParaRPr lang="ja-JP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を動かしてみる</a:t>
            </a: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0" y="1836311"/>
            <a:ext cx="9104843" cy="4394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新しい用語がたくさん出てきました！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691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を動かしてみる</a:t>
            </a: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0" y="1836311"/>
            <a:ext cx="9104843" cy="310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用語説明</a:t>
            </a:r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Tomcat</a:t>
            </a:r>
            <a:r>
              <a:rPr kumimoji="1" lang="ja-JP" altLang="en-US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</a:t>
            </a:r>
            <a:r>
              <a:rPr kumimoji="1" lang="en-US" altLang="ja-JP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Apache</a:t>
            </a:r>
            <a:r>
              <a:rPr kumimoji="1" lang="ja-JP" altLang="en-US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 </a:t>
            </a:r>
            <a:r>
              <a:rPr kumimoji="1" lang="en-US" altLang="ja-JP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Tomcat</a:t>
            </a:r>
            <a:r>
              <a:rPr kumimoji="1" lang="ja-JP" altLang="en-US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）</a:t>
            </a:r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982" y="4665806"/>
            <a:ext cx="1905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9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を動かしてみる</a:t>
            </a: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0" y="1402358"/>
            <a:ext cx="9104843" cy="4394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サーブレットコンテナの一種。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サーブレットコンテナとは、</a:t>
            </a:r>
            <a:r>
              <a:rPr kumimoji="1" lang="en-US" altLang="ja-JP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サーバ上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動く</a:t>
            </a:r>
            <a:r>
              <a:rPr kumimoji="1" lang="en-US" altLang="ja-JP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Java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プログラム（サーブレット）を動かす為のソフトのこと。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054" y="4567671"/>
            <a:ext cx="1488127" cy="1886464"/>
          </a:xfrm>
          <a:prstGeom prst="rect">
            <a:avLst/>
          </a:prstGeom>
        </p:spPr>
      </p:pic>
      <p:sp>
        <p:nvSpPr>
          <p:cNvPr id="7" name="雲形吹き出し 6"/>
          <p:cNvSpPr/>
          <p:nvPr/>
        </p:nvSpPr>
        <p:spPr>
          <a:xfrm>
            <a:off x="5063222" y="5225439"/>
            <a:ext cx="1472339" cy="1038387"/>
          </a:xfrm>
          <a:prstGeom prst="cloudCallout">
            <a:avLst>
              <a:gd name="adj1" fmla="val 84430"/>
              <a:gd name="adj2" fmla="val -5242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6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！</a:t>
            </a:r>
            <a:endParaRPr kumimoji="1" lang="ja-JP" altLang="en-US" sz="6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612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を動かしてみる</a:t>
            </a: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39157" y="1084406"/>
            <a:ext cx="9104843" cy="751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図で表すとこんな感じ・・・・</a:t>
            </a:r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28654" y="4608401"/>
            <a:ext cx="1773164" cy="18457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学校・自宅など</a:t>
            </a:r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32" y="5225725"/>
            <a:ext cx="1288780" cy="110987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262" y="5071311"/>
            <a:ext cx="1423786" cy="132768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657" y="3058054"/>
            <a:ext cx="1423786" cy="132768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376" y="1898639"/>
            <a:ext cx="1423786" cy="1327680"/>
          </a:xfrm>
          <a:prstGeom prst="rect">
            <a:avLst/>
          </a:prstGeom>
        </p:spPr>
      </p:pic>
      <p:sp>
        <p:nvSpPr>
          <p:cNvPr id="11" name="雲 10"/>
          <p:cNvSpPr/>
          <p:nvPr/>
        </p:nvSpPr>
        <p:spPr>
          <a:xfrm>
            <a:off x="2335412" y="3161992"/>
            <a:ext cx="3539067" cy="3059165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インターネット</a:t>
            </a:r>
          </a:p>
        </p:txBody>
      </p:sp>
      <p:sp>
        <p:nvSpPr>
          <p:cNvPr id="12" name="タイトル 2"/>
          <p:cNvSpPr txBox="1">
            <a:spLocks/>
          </p:cNvSpPr>
          <p:nvPr/>
        </p:nvSpPr>
        <p:spPr>
          <a:xfrm>
            <a:off x="4085770" y="1450601"/>
            <a:ext cx="2818998" cy="771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2000" dirty="0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グーグルのサーバー</a:t>
            </a:r>
            <a:endParaRPr kumimoji="1" lang="en-US" altLang="ja-JP" sz="2000" dirty="0" smtClean="0">
              <a:solidFill>
                <a:srgbClr val="0070C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3" name="タイトル 2"/>
          <p:cNvSpPr txBox="1">
            <a:spLocks/>
          </p:cNvSpPr>
          <p:nvPr/>
        </p:nvSpPr>
        <p:spPr>
          <a:xfrm>
            <a:off x="6201051" y="2588890"/>
            <a:ext cx="2818998" cy="771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2000" dirty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ヤフ</a:t>
            </a:r>
            <a:r>
              <a:rPr kumimoji="1" lang="ja-JP" altLang="en-US" sz="2000" dirty="0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ーのサーバー</a:t>
            </a:r>
            <a:endParaRPr kumimoji="1" lang="en-US" altLang="ja-JP" sz="2000" dirty="0" smtClean="0">
              <a:solidFill>
                <a:srgbClr val="0070C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4" name="タイトル 2"/>
          <p:cNvSpPr txBox="1">
            <a:spLocks/>
          </p:cNvSpPr>
          <p:nvPr/>
        </p:nvSpPr>
        <p:spPr>
          <a:xfrm>
            <a:off x="6466473" y="4623800"/>
            <a:ext cx="2818998" cy="771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2000" dirty="0" err="1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Youtube</a:t>
            </a:r>
            <a:r>
              <a:rPr kumimoji="1" lang="ja-JP" altLang="en-US" sz="2000" dirty="0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のサーバー</a:t>
            </a:r>
            <a:endParaRPr kumimoji="1" lang="en-US" altLang="ja-JP" sz="2000" dirty="0" smtClean="0">
              <a:solidFill>
                <a:srgbClr val="0070C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2020240" y="3746541"/>
            <a:ext cx="4697789" cy="198861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H="1">
            <a:off x="2073806" y="3983089"/>
            <a:ext cx="4824851" cy="214294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角丸四角形吹き出し 16"/>
          <p:cNvSpPr/>
          <p:nvPr/>
        </p:nvSpPr>
        <p:spPr>
          <a:xfrm>
            <a:off x="1349314" y="3107451"/>
            <a:ext cx="3196414" cy="1159415"/>
          </a:xfrm>
          <a:prstGeom prst="wedgeRoundRectCallout">
            <a:avLst>
              <a:gd name="adj1" fmla="val 43268"/>
              <a:gd name="adj2" fmla="val 8294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リクエスト</a:t>
            </a:r>
            <a:endParaRPr kumimoji="1" lang="ja-JP" altLang="en-US" sz="4000" dirty="0"/>
          </a:p>
        </p:txBody>
      </p:sp>
      <p:sp>
        <p:nvSpPr>
          <p:cNvPr id="18" name="角丸四角形吹き出し 17"/>
          <p:cNvSpPr/>
          <p:nvPr/>
        </p:nvSpPr>
        <p:spPr>
          <a:xfrm>
            <a:off x="4339931" y="5656831"/>
            <a:ext cx="2575788" cy="923818"/>
          </a:xfrm>
          <a:prstGeom prst="wedgeRoundRectCallout">
            <a:avLst>
              <a:gd name="adj1" fmla="val -38099"/>
              <a:gd name="adj2" fmla="val -11107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レスポンス</a:t>
            </a:r>
            <a:endParaRPr kumimoji="1" lang="ja-JP" altLang="en-US" sz="40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80" y="2372457"/>
            <a:ext cx="1225423" cy="814906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749" y="3299894"/>
            <a:ext cx="1225423" cy="814906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623" y="5123815"/>
            <a:ext cx="1225423" cy="81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8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を動かしてみる</a:t>
            </a: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39157" y="1084406"/>
            <a:ext cx="9104843" cy="751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もし、</a:t>
            </a:r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TOMCAT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が居ない（起動していない）と・・</a:t>
            </a:r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28654" y="4608401"/>
            <a:ext cx="1773164" cy="18457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学校・自宅など</a:t>
            </a:r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32" y="5225725"/>
            <a:ext cx="1288780" cy="110987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262" y="5071311"/>
            <a:ext cx="1423786" cy="132768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657" y="3058054"/>
            <a:ext cx="1423786" cy="132768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376" y="1898639"/>
            <a:ext cx="1423786" cy="1327680"/>
          </a:xfrm>
          <a:prstGeom prst="rect">
            <a:avLst/>
          </a:prstGeom>
        </p:spPr>
      </p:pic>
      <p:sp>
        <p:nvSpPr>
          <p:cNvPr id="11" name="雲 10"/>
          <p:cNvSpPr/>
          <p:nvPr/>
        </p:nvSpPr>
        <p:spPr>
          <a:xfrm>
            <a:off x="2335412" y="3161992"/>
            <a:ext cx="3539067" cy="3059165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インターネット</a:t>
            </a:r>
          </a:p>
        </p:txBody>
      </p:sp>
      <p:sp>
        <p:nvSpPr>
          <p:cNvPr id="12" name="タイトル 2"/>
          <p:cNvSpPr txBox="1">
            <a:spLocks/>
          </p:cNvSpPr>
          <p:nvPr/>
        </p:nvSpPr>
        <p:spPr>
          <a:xfrm>
            <a:off x="4085770" y="1450601"/>
            <a:ext cx="2818998" cy="771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2000" dirty="0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グーグルのサーバー</a:t>
            </a:r>
            <a:endParaRPr kumimoji="1" lang="en-US" altLang="ja-JP" sz="2000" dirty="0" smtClean="0">
              <a:solidFill>
                <a:srgbClr val="0070C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3" name="タイトル 2"/>
          <p:cNvSpPr txBox="1">
            <a:spLocks/>
          </p:cNvSpPr>
          <p:nvPr/>
        </p:nvSpPr>
        <p:spPr>
          <a:xfrm>
            <a:off x="6201051" y="2588890"/>
            <a:ext cx="2818998" cy="771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2000" dirty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ヤフ</a:t>
            </a:r>
            <a:r>
              <a:rPr kumimoji="1" lang="ja-JP" altLang="en-US" sz="2000" dirty="0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ーのサーバー</a:t>
            </a:r>
            <a:endParaRPr kumimoji="1" lang="en-US" altLang="ja-JP" sz="2000" dirty="0" smtClean="0">
              <a:solidFill>
                <a:srgbClr val="0070C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4" name="タイトル 2"/>
          <p:cNvSpPr txBox="1">
            <a:spLocks/>
          </p:cNvSpPr>
          <p:nvPr/>
        </p:nvSpPr>
        <p:spPr>
          <a:xfrm>
            <a:off x="6466473" y="4623800"/>
            <a:ext cx="2818998" cy="771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2000" dirty="0" err="1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Youtube</a:t>
            </a:r>
            <a:r>
              <a:rPr kumimoji="1" lang="ja-JP" altLang="en-US" sz="2000" dirty="0" smtClean="0">
                <a:solidFill>
                  <a:srgbClr val="0070C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のサーバー</a:t>
            </a:r>
            <a:endParaRPr kumimoji="1" lang="en-US" altLang="ja-JP" sz="2000" dirty="0" smtClean="0">
              <a:solidFill>
                <a:srgbClr val="0070C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2020240" y="3826453"/>
            <a:ext cx="4826023" cy="19087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角丸四角形吹き出し 16"/>
          <p:cNvSpPr/>
          <p:nvPr/>
        </p:nvSpPr>
        <p:spPr>
          <a:xfrm>
            <a:off x="1349314" y="3107451"/>
            <a:ext cx="3196414" cy="1159415"/>
          </a:xfrm>
          <a:prstGeom prst="wedgeRoundRectCallout">
            <a:avLst>
              <a:gd name="adj1" fmla="val 43268"/>
              <a:gd name="adj2" fmla="val 8294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リクエスト</a:t>
            </a:r>
            <a:endParaRPr kumimoji="1" lang="ja-JP" altLang="en-US" sz="40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80" y="2372457"/>
            <a:ext cx="1225423" cy="814906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451" y="3400369"/>
            <a:ext cx="1225423" cy="814906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597" y="5394127"/>
            <a:ext cx="1225423" cy="814906"/>
          </a:xfrm>
          <a:prstGeom prst="rect">
            <a:avLst/>
          </a:prstGeom>
        </p:spPr>
      </p:pic>
      <p:sp>
        <p:nvSpPr>
          <p:cNvPr id="23" name="角丸四角形吹き出し 22"/>
          <p:cNvSpPr/>
          <p:nvPr/>
        </p:nvSpPr>
        <p:spPr>
          <a:xfrm>
            <a:off x="3288936" y="5152295"/>
            <a:ext cx="4363924" cy="1301840"/>
          </a:xfrm>
          <a:prstGeom prst="wedgeRoundRectCallout">
            <a:avLst>
              <a:gd name="adj1" fmla="val 27822"/>
              <a:gd name="adj2" fmla="val -12440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リクエストを処理する人が居ないので</a:t>
            </a:r>
            <a:endParaRPr kumimoji="1" lang="en-US" altLang="ja-JP" sz="2000" dirty="0" smtClean="0"/>
          </a:p>
          <a:p>
            <a:pPr algn="ctr"/>
            <a:r>
              <a:rPr kumimoji="1" lang="ja-JP" altLang="en-US" sz="2000" dirty="0" smtClean="0"/>
              <a:t>応答（レスポンス）が返ってこない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0075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2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を動かしてみる</a:t>
            </a: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-1" y="1247038"/>
            <a:ext cx="9104843" cy="1766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先ほどの実行手順で「サーバーで実行」と</a:t>
            </a:r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するとコンソールに赤い文字がでてきましたね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03" y="4163050"/>
            <a:ext cx="1905000" cy="126682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526" y="2533068"/>
            <a:ext cx="6208203" cy="4324932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843526" y="2880278"/>
            <a:ext cx="7063559" cy="1435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これは、自分の</a:t>
            </a:r>
            <a:r>
              <a:rPr kumimoji="1" lang="en-US" altLang="ja-JP" sz="3200" dirty="0" smtClean="0"/>
              <a:t>PC</a:t>
            </a:r>
            <a:r>
              <a:rPr kumimoji="1" lang="ja-JP" altLang="en-US" sz="3200" dirty="0" smtClean="0"/>
              <a:t>にある</a:t>
            </a:r>
            <a:r>
              <a:rPr kumimoji="1" lang="en-US" altLang="ja-JP" sz="3200" dirty="0" smtClean="0"/>
              <a:t>TOMCAT</a:t>
            </a:r>
            <a:r>
              <a:rPr kumimoji="1" lang="ja-JP" altLang="en-US" sz="3200" dirty="0" smtClean="0"/>
              <a:t>を</a:t>
            </a:r>
            <a:endParaRPr kumimoji="1" lang="en-US" altLang="ja-JP" sz="3200" dirty="0" smtClean="0"/>
          </a:p>
          <a:p>
            <a:pPr algn="ctr"/>
            <a:r>
              <a:rPr kumimoji="1" lang="ja-JP" altLang="en-US" sz="3200" dirty="0" smtClean="0"/>
              <a:t>起動しているログです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8769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を動かしてみる</a:t>
            </a: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39157" y="1084406"/>
            <a:ext cx="9104843" cy="1844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の開発では、このように自分の</a:t>
            </a:r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PC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サーバ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ーを起動して、動きを確認することを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よくやります。</a:t>
            </a:r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00612" y="3103916"/>
            <a:ext cx="3459943" cy="3482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学校・自宅など</a:t>
            </a:r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12" y="3542382"/>
            <a:ext cx="3692419" cy="3179847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227" y="5655599"/>
            <a:ext cx="925172" cy="615239"/>
          </a:xfrm>
          <a:prstGeom prst="rect">
            <a:avLst/>
          </a:prstGeom>
        </p:spPr>
      </p:pic>
      <p:cxnSp>
        <p:nvCxnSpPr>
          <p:cNvPr id="16" name="曲線コネクタ 15"/>
          <p:cNvCxnSpPr/>
          <p:nvPr/>
        </p:nvCxnSpPr>
        <p:spPr>
          <a:xfrm rot="-1740000">
            <a:off x="3177153" y="5387505"/>
            <a:ext cx="402191" cy="268481"/>
          </a:xfrm>
          <a:prstGeom prst="curvedConnector3">
            <a:avLst>
              <a:gd name="adj1" fmla="val 264124"/>
            </a:avLst>
          </a:prstGeom>
          <a:ln w="539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角丸四角形吹き出し 26"/>
          <p:cNvSpPr/>
          <p:nvPr/>
        </p:nvSpPr>
        <p:spPr>
          <a:xfrm>
            <a:off x="2515226" y="3861476"/>
            <a:ext cx="2269898" cy="720630"/>
          </a:xfrm>
          <a:prstGeom prst="wedgeRoundRectCallout">
            <a:avLst>
              <a:gd name="adj1" fmla="val -2478"/>
              <a:gd name="adj2" fmla="val 13671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リクエスト</a:t>
            </a:r>
            <a:endParaRPr kumimoji="1" lang="ja-JP" altLang="en-US" sz="2800" dirty="0"/>
          </a:p>
        </p:txBody>
      </p:sp>
      <p:sp>
        <p:nvSpPr>
          <p:cNvPr id="28" name="角丸四角形吹き出し 27"/>
          <p:cNvSpPr/>
          <p:nvPr/>
        </p:nvSpPr>
        <p:spPr>
          <a:xfrm>
            <a:off x="4893643" y="3542382"/>
            <a:ext cx="4102681" cy="3179847"/>
          </a:xfrm>
          <a:prstGeom prst="wedgeRoundRectCallout">
            <a:avLst>
              <a:gd name="adj1" fmla="val -68470"/>
              <a:gd name="adj2" fmla="val 3432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TOMCAT</a:t>
            </a:r>
            <a:r>
              <a:rPr kumimoji="1" lang="ja-JP" altLang="en-US" sz="2800" dirty="0" smtClean="0"/>
              <a:t>が自分の</a:t>
            </a:r>
            <a:r>
              <a:rPr kumimoji="1" lang="en-US" altLang="ja-JP" sz="2800" dirty="0" smtClean="0"/>
              <a:t>PC</a:t>
            </a:r>
            <a:r>
              <a:rPr kumimoji="1" lang="ja-JP" altLang="en-US" sz="2800" dirty="0" smtClean="0"/>
              <a:t>に入っているので自分自身にリクエスト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この場合、インターネットは介さない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0192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を動かしてみる</a:t>
            </a: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0" y="1836311"/>
            <a:ext cx="9104843" cy="310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用語説明</a:t>
            </a:r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729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を動かしてみる</a:t>
            </a: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0" y="1836311"/>
            <a:ext cx="9104843" cy="310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" name="タイトル 2"/>
          <p:cNvSpPr txBox="1">
            <a:spLocks/>
          </p:cNvSpPr>
          <p:nvPr/>
        </p:nvSpPr>
        <p:spPr>
          <a:xfrm>
            <a:off x="-1" y="1570256"/>
            <a:ext cx="9104843" cy="4722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とは</a:t>
            </a:r>
            <a:r>
              <a:rPr kumimoji="1" lang="en-US" altLang="ja-JP" sz="3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</a:t>
            </a:r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ava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 </a:t>
            </a:r>
            <a:r>
              <a:rPr kumimoji="1" lang="en-US" altLang="ja-JP" sz="3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S</a:t>
            </a:r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erver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 </a:t>
            </a:r>
            <a:r>
              <a:rPr kumimoji="1" lang="en-US" altLang="ja-JP" sz="3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P</a:t>
            </a:r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age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の略です。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HTML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Java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のコードを混ぜて書くことが可能。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Java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のコードは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&lt;% %&gt;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で囲って書く。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この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&lt;% %&gt;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のことを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スクリプトレットタグ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という。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スクリプトレットタグで囲われた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Java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のコードは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サーバー</a:t>
            </a:r>
            <a:r>
              <a:rPr kumimoji="1" lang="ja-JP" altLang="en-US" sz="2800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側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</a:t>
            </a:r>
            <a:r>
              <a:rPr kumimoji="1" lang="ja-JP" altLang="en-US" sz="2800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処理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される。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教科書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P.109</a:t>
            </a:r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49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を動かしてみる</a:t>
            </a: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0" y="1836311"/>
            <a:ext cx="9104843" cy="310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217" y="2186352"/>
            <a:ext cx="7318832" cy="32225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1084881" y="2789695"/>
            <a:ext cx="6540285" cy="511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084881" y="3277892"/>
            <a:ext cx="6540285" cy="511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320490" y="4277533"/>
            <a:ext cx="4398385" cy="511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2619214" y="5176433"/>
            <a:ext cx="5238427" cy="1277701"/>
          </a:xfrm>
          <a:prstGeom prst="wedgeRoundRectCallout">
            <a:avLst>
              <a:gd name="adj1" fmla="val -27046"/>
              <a:gd name="adj2" fmla="val -8063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&lt;%=</a:t>
            </a:r>
            <a:r>
              <a:rPr kumimoji="1" lang="ja-JP" altLang="en-US" sz="2400" dirty="0" smtClean="0"/>
              <a:t>変数名</a:t>
            </a:r>
            <a:r>
              <a:rPr kumimoji="1" lang="en-US" altLang="ja-JP" sz="2400" dirty="0" smtClean="0"/>
              <a:t>%&gt;</a:t>
            </a:r>
            <a:r>
              <a:rPr kumimoji="1" lang="ja-JP" altLang="en-US" sz="2400" dirty="0" smtClean="0"/>
              <a:t>は</a:t>
            </a:r>
            <a:endParaRPr kumimoji="1" lang="en-US" altLang="ja-JP" sz="2400" dirty="0" smtClean="0"/>
          </a:p>
          <a:p>
            <a:pPr algn="ctr"/>
            <a:r>
              <a:rPr kumimoji="1" lang="ja-JP" altLang="en-US" sz="2400" dirty="0"/>
              <a:t>変数</a:t>
            </a:r>
            <a:r>
              <a:rPr kumimoji="1" lang="ja-JP" altLang="en-US" sz="2400" dirty="0" smtClean="0"/>
              <a:t>の</a:t>
            </a:r>
            <a:r>
              <a:rPr kumimoji="1" lang="ja-JP" altLang="en-US" sz="2400" dirty="0"/>
              <a:t>中身</a:t>
            </a:r>
            <a:r>
              <a:rPr kumimoji="1" lang="ja-JP" altLang="en-US" sz="2400" dirty="0" smtClean="0"/>
              <a:t>を</a:t>
            </a:r>
            <a:r>
              <a:rPr kumimoji="1" lang="en-US" altLang="ja-JP" sz="2400" dirty="0" smtClean="0"/>
              <a:t>HTML</a:t>
            </a:r>
            <a:r>
              <a:rPr kumimoji="1" lang="ja-JP" altLang="en-US" sz="2400" dirty="0" smtClean="0"/>
              <a:t>に出力する</a:t>
            </a:r>
            <a:endParaRPr kumimoji="1" lang="en-US" altLang="ja-JP" sz="2400" dirty="0" smtClean="0"/>
          </a:p>
          <a:p>
            <a:pPr algn="ctr"/>
            <a:r>
              <a:rPr kumimoji="1" lang="ja-JP" altLang="en-US" sz="2400" dirty="0" smtClean="0"/>
              <a:t>教科書</a:t>
            </a:r>
            <a:r>
              <a:rPr kumimoji="1" lang="en-US" altLang="ja-JP" sz="2400" dirty="0" smtClean="0"/>
              <a:t>P.114</a:t>
            </a:r>
            <a:endParaRPr kumimoji="1" lang="ja-JP" altLang="en-US" sz="2400" dirty="0"/>
          </a:p>
        </p:txBody>
      </p:sp>
      <p:sp>
        <p:nvSpPr>
          <p:cNvPr id="10" name="角丸四角形 9"/>
          <p:cNvSpPr/>
          <p:nvPr/>
        </p:nvSpPr>
        <p:spPr>
          <a:xfrm>
            <a:off x="712922" y="1083733"/>
            <a:ext cx="7749153" cy="53704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今までの</a:t>
            </a:r>
            <a:r>
              <a:rPr kumimoji="1" lang="en-US" altLang="ja-JP" sz="2400" dirty="0" smtClean="0"/>
              <a:t>Java</a:t>
            </a:r>
            <a:r>
              <a:rPr kumimoji="1" lang="ja-JP" altLang="en-US" sz="2400" dirty="0"/>
              <a:t>の</a:t>
            </a:r>
            <a:r>
              <a:rPr kumimoji="1" lang="ja-JP" altLang="en-US" sz="2400" dirty="0" smtClean="0"/>
              <a:t>イメージ的には↓のコードと同等</a:t>
            </a:r>
            <a:endParaRPr kumimoji="1" lang="en-US" altLang="ja-JP" sz="2400" dirty="0" smtClean="0"/>
          </a:p>
          <a:p>
            <a:pPr algn="ctr"/>
            <a:endParaRPr kumimoji="1" lang="en-US" altLang="ja-JP" sz="2400" dirty="0"/>
          </a:p>
          <a:p>
            <a:pPr algn="ctr"/>
            <a:endParaRPr kumimoji="1" lang="en-US" altLang="ja-JP" sz="2400" dirty="0" smtClean="0"/>
          </a:p>
          <a:p>
            <a:pPr algn="ctr"/>
            <a:endParaRPr kumimoji="1" lang="en-US" altLang="ja-JP" sz="2400" dirty="0"/>
          </a:p>
          <a:p>
            <a:pPr algn="ctr"/>
            <a:endParaRPr kumimoji="1" lang="en-US" altLang="ja-JP" sz="2400" dirty="0" smtClean="0"/>
          </a:p>
          <a:p>
            <a:pPr algn="ctr"/>
            <a:endParaRPr kumimoji="1" lang="en-US" altLang="ja-JP" sz="2400" dirty="0"/>
          </a:p>
          <a:p>
            <a:pPr algn="ctr"/>
            <a:endParaRPr kumimoji="1" lang="en-US" altLang="ja-JP" sz="2400" dirty="0" smtClean="0"/>
          </a:p>
          <a:p>
            <a:pPr algn="ctr"/>
            <a:endParaRPr kumimoji="1" lang="en-US" altLang="ja-JP" sz="2400" dirty="0"/>
          </a:p>
          <a:p>
            <a:pPr algn="ctr"/>
            <a:endParaRPr kumimoji="1" lang="en-US" altLang="ja-JP" sz="2400" dirty="0" smtClean="0"/>
          </a:p>
          <a:p>
            <a:pPr algn="ctr"/>
            <a:endParaRPr kumimoji="1" lang="en-US" altLang="ja-JP" sz="2400" dirty="0"/>
          </a:p>
          <a:p>
            <a:pPr algn="ctr"/>
            <a:endParaRPr kumimoji="1" lang="en-US" altLang="ja-JP" sz="2400" dirty="0" smtClean="0"/>
          </a:p>
          <a:p>
            <a:pPr algn="ctr"/>
            <a:endParaRPr kumimoji="1" lang="ja-JP" altLang="en-US" sz="2400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2401" y="2478147"/>
            <a:ext cx="6830194" cy="204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8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224" y="397073"/>
            <a:ext cx="1657553" cy="447539"/>
          </a:xfrm>
          <a:prstGeom prst="rect">
            <a:avLst/>
          </a:prstGeom>
        </p:spPr>
      </p:pic>
      <p:sp>
        <p:nvSpPr>
          <p:cNvPr id="12" name="本文"/>
          <p:cNvSpPr txBox="1"/>
          <p:nvPr/>
        </p:nvSpPr>
        <p:spPr>
          <a:xfrm>
            <a:off x="3584578" y="314949"/>
            <a:ext cx="4573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の仕組みを知ろう</a:t>
            </a:r>
            <a:endParaRPr lang="ja-JP" altLang="en-US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299185" y="2236981"/>
            <a:ext cx="8229600" cy="3791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はﾘｸストとレスポンスがある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リクエストは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URL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や画像などがあり、サーバーに対する「要求」である。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32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・レスポンスは、リクエストに対する「応答」であり、要求に応じて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HTML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や画像などを返す</a:t>
            </a:r>
            <a:endParaRPr kumimoji="1" lang="ja-JP" altLang="en-US" sz="32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89" y="314949"/>
            <a:ext cx="1431411" cy="52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7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89" y="125942"/>
            <a:ext cx="1611462" cy="10615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224" y="397073"/>
            <a:ext cx="1657553" cy="447539"/>
          </a:xfrm>
          <a:prstGeom prst="rect">
            <a:avLst/>
          </a:prstGeom>
        </p:spPr>
      </p:pic>
      <p:sp>
        <p:nvSpPr>
          <p:cNvPr id="12" name="本文"/>
          <p:cNvSpPr txBox="1"/>
          <p:nvPr/>
        </p:nvSpPr>
        <p:spPr>
          <a:xfrm>
            <a:off x="3895565" y="314949"/>
            <a:ext cx="3951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を動かしてみる</a:t>
            </a:r>
            <a:endParaRPr lang="ja-JP" altLang="en-US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299185" y="1458573"/>
            <a:ext cx="8805658" cy="4570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TOMCAT</a:t>
            </a: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サーブレットコンテナ。これが起動していないと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サーバーに来たリクエストが処理できない。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本来は、サーバーに入っているが今回は、自分の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PC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TOMCAT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を起動した。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HTML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Java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を組み合わせたようなもの。</a:t>
            </a:r>
            <a:endParaRPr kumimoji="1" lang="en-US" altLang="ja-JP" sz="3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l"/>
            <a:r>
              <a:rPr kumimoji="1" lang="ja-JP" altLang="en-US" sz="3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&lt;%%&gt;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で囲われた部分が</a:t>
            </a:r>
            <a:r>
              <a:rPr kumimoji="1" lang="en-US" altLang="ja-JP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Java</a:t>
            </a:r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のコードとなる</a:t>
            </a:r>
            <a:endParaRPr kumimoji="1" lang="ja-JP" altLang="en-US" sz="32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866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85585"/>
            <a:ext cx="8229600" cy="1143000"/>
          </a:xfrm>
        </p:spPr>
        <p:txBody>
          <a:bodyPr/>
          <a:lstStyle/>
          <a:p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を動かしてみる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20" y="409066"/>
            <a:ext cx="3810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4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563128" y="366402"/>
            <a:ext cx="8229600" cy="126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目次</a:t>
            </a:r>
            <a: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/>
            </a:r>
            <a:br>
              <a:rPr kumimoji="1" lang="en-US" altLang="ja-JP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endParaRPr kumimoji="1" lang="ja-JP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537894"/>
            <a:ext cx="8229600" cy="2240444"/>
          </a:xfrm>
        </p:spPr>
        <p:txBody>
          <a:bodyPr/>
          <a:lstStyle/>
          <a:p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を動かしてみよう！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210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を動かしてみる</a:t>
            </a: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437621" y="1836312"/>
            <a:ext cx="8229600" cy="3379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とは・・・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Web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アプリケーションで使用され、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主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に画面を表示する為に使われる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dirty="0" err="1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HTML+Java</a:t>
            </a:r>
            <a:endParaRPr kumimoji="1" lang="en-US" altLang="ja-JP" dirty="0" smtClean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で記載されている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659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を動かしてみる</a:t>
            </a: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437621" y="1836312"/>
            <a:ext cx="8229600" cy="3379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まずは、</a:t>
            </a:r>
            <a:r>
              <a:rPr kumimoji="1"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をともかく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動かしてみましょう</a:t>
            </a:r>
            <a:endParaRPr kumimoji="1" lang="en-US" altLang="ja-JP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875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を動かしてみる</a:t>
            </a: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437621" y="1836311"/>
            <a:ext cx="8229600" cy="309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eclipse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を使って作業します！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１．</a:t>
            </a:r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eclipse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の設定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２．新しいプロジェクトの作成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832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を動かしてみる</a:t>
            </a: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0" y="1836311"/>
            <a:ext cx="9104843" cy="4394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１．</a:t>
            </a:r>
            <a:r>
              <a:rPr kumimoji="1" lang="en-US" altLang="ja-JP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eclipse</a:t>
            </a:r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の設定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https://github.com/nishino-naoyuki/2018Web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/</a:t>
            </a:r>
          </a:p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2_Eclipse</a:t>
            </a:r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の設定資料</a:t>
            </a:r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.pdf </a:t>
            </a:r>
          </a:p>
          <a:p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Tomcat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が入っていない人は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apache-tomcat-8.0.51.zip 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もダウンロードしよう</a:t>
            </a:r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75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JSP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を動かしてみる</a:t>
            </a:r>
          </a:p>
        </p:txBody>
      </p:sp>
      <p:sp>
        <p:nvSpPr>
          <p:cNvPr id="4" name="タイトル 2"/>
          <p:cNvSpPr txBox="1">
            <a:spLocks/>
          </p:cNvSpPr>
          <p:nvPr/>
        </p:nvSpPr>
        <p:spPr>
          <a:xfrm>
            <a:off x="0" y="1836311"/>
            <a:ext cx="9104843" cy="4394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２．新しいプロジェクトの作成</a:t>
            </a:r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https://github.com/nishino-naoyuki/2018Web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/</a:t>
            </a:r>
          </a:p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</a:t>
            </a:r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3_EclipseWeb</a:t>
            </a:r>
            <a:r>
              <a:rPr kumimoji="1"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プロジェクト作成</a:t>
            </a:r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.pdf </a:t>
            </a:r>
          </a:p>
          <a:p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523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782</Words>
  <Application>Microsoft Office PowerPoint</Application>
  <PresentationFormat>画面に合わせる (4:3)</PresentationFormat>
  <Paragraphs>164</Paragraphs>
  <Slides>20</Slides>
  <Notes>20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7" baseType="lpstr">
      <vt:lpstr>Arial</vt:lpstr>
      <vt:lpstr>HGS創英角ﾎﾟｯﾌﾟ体</vt:lpstr>
      <vt:lpstr>Helvetica Neue</vt:lpstr>
      <vt:lpstr>Calibri</vt:lpstr>
      <vt:lpstr>HGP創英角ﾎﾟｯﾌﾟ体</vt:lpstr>
      <vt:lpstr>ＭＳ Ｐゴシック</vt:lpstr>
      <vt:lpstr>ホワイト</vt:lpstr>
      <vt:lpstr>Webアプリケーション開発演習A</vt:lpstr>
      <vt:lpstr>PowerPoint プレゼンテーション</vt:lpstr>
      <vt:lpstr>JSPを動かしてみる</vt:lpstr>
      <vt:lpstr>JSPを動かしてみよう！</vt:lpstr>
      <vt:lpstr>JSPを動かしてみる</vt:lpstr>
      <vt:lpstr>JSPを動かしてみる</vt:lpstr>
      <vt:lpstr>JSPを動かしてみる</vt:lpstr>
      <vt:lpstr>JSPを動かしてみる</vt:lpstr>
      <vt:lpstr>JSPを動かしてみる</vt:lpstr>
      <vt:lpstr>JSPを動かしてみる</vt:lpstr>
      <vt:lpstr>JSPを動かしてみる</vt:lpstr>
      <vt:lpstr>JSPを動かしてみる</vt:lpstr>
      <vt:lpstr>JSPを動かしてみる</vt:lpstr>
      <vt:lpstr>JSPを動かしてみる</vt:lpstr>
      <vt:lpstr>JSPを動かしてみる</vt:lpstr>
      <vt:lpstr>JSPを動かしてみる</vt:lpstr>
      <vt:lpstr>JSPを動かしてみる</vt:lpstr>
      <vt:lpstr>JSPを動かしてみる</vt:lpstr>
      <vt:lpstr>JSPを動かしてみる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Webアプリケーション開発演習A</dc:title>
  <dc:creator>西野　直幸</dc:creator>
  <cp:lastModifiedBy>西野　直幸</cp:lastModifiedBy>
  <cp:revision>297</cp:revision>
  <dcterms:modified xsi:type="dcterms:W3CDTF">2018-05-08T11:12:48Z</dcterms:modified>
</cp:coreProperties>
</file>