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347" r:id="rId3"/>
    <p:sldId id="260" r:id="rId4"/>
    <p:sldId id="261" r:id="rId5"/>
    <p:sldId id="348" r:id="rId6"/>
    <p:sldId id="334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9" r:id="rId17"/>
    <p:sldId id="358" r:id="rId18"/>
    <p:sldId id="360" r:id="rId19"/>
    <p:sldId id="361" r:id="rId20"/>
    <p:sldId id="362" r:id="rId21"/>
    <p:sldId id="363" r:id="rId22"/>
    <p:sldId id="364" r:id="rId23"/>
    <p:sldId id="306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HGS創英角ﾎﾟｯﾌﾟ体" panose="040B0A00000000000000" pitchFamily="50" charset="-128"/>
      <p:regular r:id="rId30"/>
    </p:embeddedFont>
    <p:embeddedFont>
      <p:font typeface="Helvetica Neue" panose="020B0604020202020204" charset="0"/>
      <p:regular r:id="rId31"/>
      <p:bold r:id="rId32"/>
      <p:italic r:id="rId33"/>
      <p:boldItalic r:id="rId34"/>
    </p:embeddedFont>
    <p:embeddedFont>
      <p:font typeface="HGP創英角ﾎﾟｯﾌﾟ体" panose="040B0A00000000000000" pitchFamily="50" charset="-128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3273" autoAdjust="0"/>
  </p:normalViewPr>
  <p:slideViewPr>
    <p:cSldViewPr snapToGrid="0">
      <p:cViewPr varScale="1">
        <p:scale>
          <a:sx n="62" d="100"/>
          <a:sy n="6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ソースを見ると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文の中に書いた </a:t>
            </a:r>
            <a:r>
              <a:rPr lang="en-US" altLang="ja-JP" dirty="0" smtClean="0"/>
              <a:t>&lt;p&gt;</a:t>
            </a:r>
            <a:r>
              <a:rPr lang="ja-JP" altLang="en-US" dirty="0" smtClean="0"/>
              <a:t>タグが</a:t>
            </a:r>
            <a:r>
              <a:rPr lang="en-US" altLang="ja-JP" dirty="0" smtClean="0"/>
              <a:t>5</a:t>
            </a:r>
            <a:r>
              <a:rPr lang="ja-JP" altLang="en-US" dirty="0" smtClean="0"/>
              <a:t>回繰り返されているのが判ると思います。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0915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エクリプスを起動して書いてみよう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1599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ソースを見ると </a:t>
            </a:r>
            <a:r>
              <a:rPr lang="en-US" altLang="ja-JP" dirty="0" smtClean="0"/>
              <a:t>&lt;p&gt;</a:t>
            </a:r>
            <a:r>
              <a:rPr lang="ja-JP" altLang="en-US" dirty="0" smtClean="0"/>
              <a:t>１０です</a:t>
            </a:r>
            <a:r>
              <a:rPr lang="en-US" altLang="ja-JP" dirty="0" smtClean="0"/>
              <a:t>&lt;/p&gt;</a:t>
            </a:r>
            <a:r>
              <a:rPr lang="ja-JP" altLang="en-US" dirty="0" err="1" smtClean="0"/>
              <a:t>だけ</a:t>
            </a:r>
            <a:r>
              <a:rPr lang="ja-JP" altLang="en-US" dirty="0" smtClean="0"/>
              <a:t>見えてます。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6852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JSP</a:t>
            </a:r>
            <a:r>
              <a:rPr lang="ja-JP" altLang="en-US" dirty="0" smtClean="0"/>
              <a:t>ではよくこんな風に、スクリプトレットタグで囲った部分をサンドイッチするかたちで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を書きます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36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2681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これは、</a:t>
            </a:r>
            <a:r>
              <a:rPr lang="en-US" altLang="ja-JP" dirty="0" smtClean="0"/>
              <a:t>AZ-Cafe</a:t>
            </a:r>
            <a:r>
              <a:rPr lang="ja-JP" altLang="en-US" dirty="0" smtClean="0"/>
              <a:t>のランキングの画面ですね。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赤線の部分はあるタグをつかっています。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なんの</a:t>
            </a:r>
            <a:r>
              <a:rPr lang="ja-JP" altLang="en-US" dirty="0" err="1" smtClean="0"/>
              <a:t>たぐを</a:t>
            </a:r>
            <a:r>
              <a:rPr lang="ja-JP" altLang="en-US" dirty="0" smtClean="0"/>
              <a:t>つかっているかわかいますか？　→聞いてみる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ここはテーブルタグを使っています。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ここはランキングを表示したいので、データベースからランキングを取得して表示しているのですが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ここの部分の</a:t>
            </a:r>
            <a:r>
              <a:rPr lang="en-US" altLang="ja-JP" dirty="0" smtClean="0"/>
              <a:t>JSP</a:t>
            </a:r>
            <a:r>
              <a:rPr lang="ja-JP" altLang="en-US" dirty="0" smtClean="0"/>
              <a:t>はこんな感じです。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4440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&lt;table&gt;</a:t>
            </a:r>
            <a:r>
              <a:rPr lang="ja-JP" altLang="en-US" dirty="0" smtClean="0"/>
              <a:t>タグは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tr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タグが繰り返されていました。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この繰り返しの部分を</a:t>
            </a:r>
            <a:r>
              <a:rPr lang="en-US" altLang="ja-JP" dirty="0" smtClean="0"/>
              <a:t>for</a:t>
            </a:r>
            <a:r>
              <a:rPr lang="ja-JP" altLang="en-US" dirty="0" smtClean="0"/>
              <a:t>で書けると便利ですよね！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872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ランキングの部分のソースコードはこんな感じです。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テーブルタグの中の</a:t>
            </a:r>
            <a:r>
              <a:rPr lang="en-US" altLang="ja-JP" dirty="0" smtClean="0"/>
              <a:t>TR</a:t>
            </a:r>
            <a:r>
              <a:rPr lang="ja-JP" altLang="en-US" dirty="0" smtClean="0"/>
              <a:t>タグをこのように囲って書きます。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19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JSP</a:t>
            </a:r>
            <a:r>
              <a:rPr lang="ja-JP" altLang="en-US" dirty="0" smtClean="0"/>
              <a:t>ではよくこんな風に、スクリプトレットタグで囲った部分をサンドイッチするかたちで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を書きます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112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これはｱﾏｿﾞﾝの商品ページですね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ここのどこで使われてると思いますか？？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149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0212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たぶん、こんな感じのコードだと思います。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すこし</a:t>
            </a:r>
            <a:r>
              <a:rPr lang="en-US" altLang="ja-JP" dirty="0" smtClean="0"/>
              <a:t>JSP</a:t>
            </a:r>
            <a:r>
              <a:rPr lang="ja-JP" altLang="en-US" dirty="0" smtClean="0"/>
              <a:t>の使い方つかめてきましたか？？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では、演習に行きましょう！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826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296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400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01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48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3405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017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098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2006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エクリプスを起動して書いてみよう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30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en-US" altLang="ja-JP" sz="3200" dirty="0" smtClean="0">
                <a:solidFill>
                  <a:srgbClr val="FF0000"/>
                </a:solidFill>
              </a:rPr>
              <a:t>JSP</a:t>
            </a:r>
            <a:r>
              <a:rPr lang="ja-JP" altLang="en-US" sz="3200" dirty="0" smtClean="0">
                <a:solidFill>
                  <a:srgbClr val="FF0000"/>
                </a:solidFill>
              </a:rPr>
              <a:t>を知ろう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をもっと知ろう！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083733"/>
            <a:ext cx="8229600" cy="1585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実行すると「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文の中です」が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5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回表示されました！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06" y="2668791"/>
            <a:ext cx="5464295" cy="3251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角丸四角形吹き出し 5"/>
          <p:cNvSpPr/>
          <p:nvPr/>
        </p:nvSpPr>
        <p:spPr>
          <a:xfrm>
            <a:off x="2836190" y="3157166"/>
            <a:ext cx="6121829" cy="3522603"/>
          </a:xfrm>
          <a:prstGeom prst="wedgeRoundRectCallout">
            <a:avLst>
              <a:gd name="adj1" fmla="val -59391"/>
              <a:gd name="adj2" fmla="val -3214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795" y="3456110"/>
            <a:ext cx="5465412" cy="29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4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をもっと知ろう！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083733"/>
            <a:ext cx="8229600" cy="107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次は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if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文です！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test3.jsp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を作成して↓を書いてみよう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21" y="2154264"/>
            <a:ext cx="8242578" cy="465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をもっと知ろう！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083733"/>
            <a:ext cx="8229600" cy="1585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実行すると「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10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です」が表示されました！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8" y="2268621"/>
            <a:ext cx="6744729" cy="2430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角丸四角形吹き出し 5"/>
          <p:cNvSpPr/>
          <p:nvPr/>
        </p:nvSpPr>
        <p:spPr>
          <a:xfrm>
            <a:off x="2681207" y="3384498"/>
            <a:ext cx="6121829" cy="3522603"/>
          </a:xfrm>
          <a:prstGeom prst="wedgeRoundRectCallout">
            <a:avLst>
              <a:gd name="adj1" fmla="val -59391"/>
              <a:gd name="adj2" fmla="val -3214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069" y="3738168"/>
            <a:ext cx="5053556" cy="24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7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をもっと知ろう！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083733"/>
            <a:ext cx="8229600" cy="76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先ほどの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文を良く見てみましょう！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/>
          <a:srcRect t="57152" r="26975" b="5437"/>
          <a:stretch/>
        </p:blipFill>
        <p:spPr>
          <a:xfrm>
            <a:off x="205146" y="2683478"/>
            <a:ext cx="8707643" cy="2043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正方形/長方形 1"/>
          <p:cNvSpPr/>
          <p:nvPr/>
        </p:nvSpPr>
        <p:spPr>
          <a:xfrm>
            <a:off x="1642820" y="3130658"/>
            <a:ext cx="5997844" cy="418454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642820" y="3823750"/>
            <a:ext cx="1518834" cy="42278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42820" y="3549112"/>
            <a:ext cx="5997844" cy="305636"/>
          </a:xfrm>
          <a:prstGeom prst="rect">
            <a:avLst/>
          </a:prstGeom>
          <a:solidFill>
            <a:srgbClr val="0070C0">
              <a:alpha val="17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116237" y="5435186"/>
            <a:ext cx="4525505" cy="691839"/>
          </a:xfrm>
          <a:prstGeom prst="wedgeRoundRectCallout">
            <a:avLst>
              <a:gd name="adj1" fmla="val -7819"/>
              <a:gd name="adj2" fmla="val -21740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赤い部分は</a:t>
            </a:r>
            <a:r>
              <a:rPr kumimoji="1" lang="en-US" altLang="ja-JP" sz="2800" dirty="0" smtClean="0"/>
              <a:t>Java</a:t>
            </a:r>
            <a:r>
              <a:rPr kumimoji="1" lang="ja-JP" altLang="en-US" sz="2800" dirty="0" smtClean="0"/>
              <a:t>のコード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141716" y="4316516"/>
            <a:ext cx="4525505" cy="828921"/>
          </a:xfrm>
          <a:prstGeom prst="wedgeRoundRectCallout">
            <a:avLst>
              <a:gd name="adj1" fmla="val -22888"/>
              <a:gd name="adj2" fmla="val -10213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青い部分は</a:t>
            </a:r>
            <a:r>
              <a:rPr kumimoji="1" lang="en-US" altLang="ja-JP" sz="2800" dirty="0" smtClean="0"/>
              <a:t>HTML</a:t>
            </a:r>
            <a:r>
              <a:rPr kumimoji="1" lang="ja-JP" altLang="en-US" sz="2800" dirty="0" smtClean="0"/>
              <a:t>のコード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285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6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をもっと知ろう！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836312"/>
            <a:ext cx="8229600" cy="337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なんで、こんな書き方するの？？</a:t>
            </a:r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70" y="3731116"/>
            <a:ext cx="1901723" cy="25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をもっと知ろう！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083733"/>
            <a:ext cx="8229600" cy="75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例えば</a:t>
            </a:r>
            <a:r>
              <a:rPr kumimoji="1" lang="ja-JP" altLang="en-US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。。。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/>
          <a:srcRect l="21915" t="18038" r="4185" b="22590"/>
          <a:stretch/>
        </p:blipFill>
        <p:spPr>
          <a:xfrm>
            <a:off x="1352331" y="1835638"/>
            <a:ext cx="6815275" cy="4172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1352331" y="3998563"/>
            <a:ext cx="6815275" cy="200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355024" y="2433234"/>
            <a:ext cx="3812582" cy="1193369"/>
          </a:xfrm>
          <a:prstGeom prst="wedgeRoundRectCallout">
            <a:avLst>
              <a:gd name="adj1" fmla="val -30589"/>
              <a:gd name="adj2" fmla="val 936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この部分は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dirty="0" smtClean="0"/>
              <a:t>&lt;table&gt;</a:t>
            </a:r>
            <a:r>
              <a:rPr kumimoji="1" lang="ja-JP" altLang="en-US" sz="2400" dirty="0" smtClean="0"/>
              <a:t>タグを使っている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737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をもっと知ろう！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083733"/>
            <a:ext cx="8229600" cy="75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&lt;table&gt;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タグって・・・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1820951" y="1835638"/>
            <a:ext cx="6815274" cy="461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&lt;table&gt;</a:t>
            </a:r>
          </a:p>
          <a:p>
            <a:pPr algn="l"/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   &lt;</a:t>
            </a:r>
            <a:r>
              <a:rPr kumimoji="1" lang="en-US" altLang="ja-JP" sz="20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tr</a:t>
            </a:r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&gt;</a:t>
            </a:r>
          </a:p>
          <a:p>
            <a:pPr algn="l"/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       &lt;td&gt;RANK&lt;/td&gt;</a:t>
            </a:r>
            <a:endParaRPr kumimoji="1" lang="en-US" altLang="ja-JP" sz="2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       </a:t>
            </a:r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&lt;td&gt;</a:t>
            </a:r>
            <a:r>
              <a:rPr kumimoji="1"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名前</a:t>
            </a:r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&lt;/</a:t>
            </a:r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td</a:t>
            </a:r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&gt;</a:t>
            </a:r>
          </a:p>
          <a:p>
            <a:pPr algn="l"/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   &lt;/</a:t>
            </a:r>
            <a:r>
              <a:rPr kumimoji="1" lang="en-US" altLang="ja-JP" sz="20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tr</a:t>
            </a:r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&gt;</a:t>
            </a:r>
          </a:p>
          <a:p>
            <a:pPr algn="l"/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    &lt;</a:t>
            </a:r>
            <a:r>
              <a:rPr kumimoji="1" lang="en-US" altLang="ja-JP" sz="2000" dirty="0" err="1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tr</a:t>
            </a:r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&gt;</a:t>
            </a:r>
          </a:p>
          <a:p>
            <a:pPr algn="l"/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         </a:t>
            </a:r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&lt;td&gt;1&lt;/</a:t>
            </a:r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td&gt;</a:t>
            </a:r>
          </a:p>
          <a:p>
            <a:pPr algn="l"/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        &lt;</a:t>
            </a:r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td</a:t>
            </a:r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&gt;</a:t>
            </a:r>
            <a:r>
              <a:rPr kumimoji="1"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ジーニアス</a:t>
            </a:r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&lt;/</a:t>
            </a:r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td&gt;</a:t>
            </a:r>
          </a:p>
          <a:p>
            <a:pPr algn="l"/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    &lt;/</a:t>
            </a:r>
            <a:r>
              <a:rPr kumimoji="1" lang="en-US" altLang="ja-JP" sz="2000" dirty="0" err="1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tr</a:t>
            </a:r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&gt;</a:t>
            </a:r>
            <a:endParaRPr kumimoji="1" lang="en-US" altLang="ja-JP" sz="2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    &lt;</a:t>
            </a:r>
            <a:r>
              <a:rPr kumimoji="1" lang="en-US" altLang="ja-JP" sz="2000" dirty="0" err="1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tr</a:t>
            </a:r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&gt;</a:t>
            </a:r>
          </a:p>
          <a:p>
            <a:pPr algn="l"/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        &lt;td&gt;2&lt;/</a:t>
            </a:r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td&gt;</a:t>
            </a:r>
          </a:p>
          <a:p>
            <a:pPr algn="l"/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        &lt;</a:t>
            </a:r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td</a:t>
            </a:r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&gt;</a:t>
            </a:r>
            <a:r>
              <a:rPr kumimoji="1"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うっでぃ</a:t>
            </a:r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&lt;/</a:t>
            </a:r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td</a:t>
            </a:r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&gt;</a:t>
            </a:r>
          </a:p>
          <a:p>
            <a:pPr algn="l"/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   &lt;/</a:t>
            </a:r>
            <a:r>
              <a:rPr kumimoji="1" lang="en-US" altLang="ja-JP" sz="2000" dirty="0" err="1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tr</a:t>
            </a:r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&gt;</a:t>
            </a:r>
          </a:p>
          <a:p>
            <a:pPr algn="l"/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&lt;/table&gt;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216258" y="2194073"/>
            <a:ext cx="3518116" cy="1308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231756" y="3479799"/>
            <a:ext cx="3518116" cy="1231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231756" y="4711485"/>
            <a:ext cx="3518116" cy="1231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吹き出し 1"/>
          <p:cNvSpPr/>
          <p:nvPr/>
        </p:nvSpPr>
        <p:spPr>
          <a:xfrm>
            <a:off x="5966848" y="2194073"/>
            <a:ext cx="3064684" cy="2517412"/>
          </a:xfrm>
          <a:prstGeom prst="wedgeRoundRectCallout">
            <a:avLst>
              <a:gd name="adj1" fmla="val -59267"/>
              <a:gd name="adj2" fmla="val -1322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800" dirty="0" smtClean="0"/>
              <a:t>&lt;</a:t>
            </a:r>
            <a:r>
              <a:rPr kumimoji="1" lang="en-US" altLang="ja-JP" sz="2800" dirty="0" err="1" smtClean="0"/>
              <a:t>tr</a:t>
            </a:r>
            <a:r>
              <a:rPr kumimoji="1" lang="en-US" altLang="ja-JP" sz="2800" dirty="0" smtClean="0"/>
              <a:t>&gt;</a:t>
            </a:r>
            <a:r>
              <a:rPr kumimoji="1" lang="ja-JP" altLang="en-US" sz="2800" dirty="0" smtClean="0"/>
              <a:t>タグが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行を表すので</a:t>
            </a:r>
            <a:r>
              <a:rPr kumimoji="1" lang="en-US" altLang="ja-JP" sz="2800" dirty="0" smtClean="0"/>
              <a:t>&lt;table&gt;</a:t>
            </a:r>
            <a:r>
              <a:rPr kumimoji="1" lang="ja-JP" altLang="en-US" sz="2800" dirty="0" smtClean="0"/>
              <a:t>タグの中に</a:t>
            </a:r>
            <a:r>
              <a:rPr kumimoji="1" lang="en-US" altLang="ja-JP" sz="2800" dirty="0" smtClean="0"/>
              <a:t>&lt;</a:t>
            </a:r>
            <a:r>
              <a:rPr kumimoji="1" lang="en-US" altLang="ja-JP" sz="2800" dirty="0" err="1" smtClean="0"/>
              <a:t>tr</a:t>
            </a:r>
            <a:r>
              <a:rPr kumimoji="1" lang="en-US" altLang="ja-JP" sz="2800" dirty="0" smtClean="0"/>
              <a:t>&gt;</a:t>
            </a:r>
            <a:r>
              <a:rPr kumimoji="1" lang="ja-JP" altLang="en-US" sz="2800" dirty="0" smtClean="0"/>
              <a:t>タグが繰り返されている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072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をもっと知ろう！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68" y="1083733"/>
            <a:ext cx="7493888" cy="5550602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24268" y="1180449"/>
            <a:ext cx="3789793" cy="152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4788976" y="1083733"/>
            <a:ext cx="4355024" cy="419603"/>
          </a:xfrm>
          <a:prstGeom prst="wedgeRoundRectCallout">
            <a:avLst>
              <a:gd name="adj1" fmla="val -66385"/>
              <a:gd name="adj2" fmla="val -3223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&lt;table&gt;</a:t>
            </a:r>
            <a:r>
              <a:rPr kumimoji="1" lang="ja-JP" altLang="en-US" sz="2800" dirty="0" smtClean="0"/>
              <a:t>の開始タグ</a:t>
            </a:r>
            <a:endParaRPr kumimoji="1" lang="ja-JP" altLang="en-US" sz="28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24268" y="6354372"/>
            <a:ext cx="984600" cy="136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7621" y="4525572"/>
            <a:ext cx="6443626" cy="173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4749819" y="5978082"/>
            <a:ext cx="4355024" cy="752579"/>
          </a:xfrm>
          <a:prstGeom prst="wedgeRoundRectCallout">
            <a:avLst>
              <a:gd name="adj1" fmla="val -131865"/>
              <a:gd name="adj2" fmla="val 1307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&lt;table&gt;</a:t>
            </a:r>
            <a:r>
              <a:rPr kumimoji="1" lang="ja-JP" altLang="en-US" sz="2800" dirty="0" smtClean="0"/>
              <a:t>の開始タグ</a:t>
            </a:r>
            <a:endParaRPr kumimoji="1" lang="ja-JP" altLang="en-US" sz="28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437621" y="1630427"/>
            <a:ext cx="8891489" cy="2768054"/>
          </a:xfrm>
          <a:prstGeom prst="wedgeRoundRectCallout">
            <a:avLst>
              <a:gd name="adj1" fmla="val -34753"/>
              <a:gd name="adj2" fmla="val 6598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94" y="1863717"/>
            <a:ext cx="8732581" cy="2412734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929487" y="1874682"/>
            <a:ext cx="4370933" cy="175348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275953" y="2072709"/>
            <a:ext cx="8266510" cy="1941352"/>
          </a:xfrm>
          <a:prstGeom prst="rect">
            <a:avLst/>
          </a:prstGeom>
          <a:solidFill>
            <a:srgbClr val="0070C0">
              <a:alpha val="17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846794" y="4014061"/>
            <a:ext cx="4370933" cy="175348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09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 animBg="1"/>
      <p:bldP spid="13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をもっと知ろう！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083733"/>
            <a:ext cx="8229600" cy="76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if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文も同様です！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42820" y="3823750"/>
            <a:ext cx="1518834" cy="42278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/>
          <a:srcRect l="8041" t="52990" r="42320" b="11684"/>
          <a:stretch/>
        </p:blipFill>
        <p:spPr>
          <a:xfrm>
            <a:off x="801552" y="1836312"/>
            <a:ext cx="7501737" cy="3012060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553498" y="1951726"/>
            <a:ext cx="4645824" cy="418454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305445" y="3202084"/>
            <a:ext cx="4901267" cy="293984"/>
          </a:xfrm>
          <a:prstGeom prst="rect">
            <a:avLst/>
          </a:prstGeom>
          <a:solidFill>
            <a:srgbClr val="0070C0">
              <a:alpha val="17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139485" y="5776999"/>
            <a:ext cx="4246536" cy="691839"/>
          </a:xfrm>
          <a:prstGeom prst="wedgeRoundRectCallout">
            <a:avLst>
              <a:gd name="adj1" fmla="val -8161"/>
              <a:gd name="adj2" fmla="val -19276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赤い部分は</a:t>
            </a:r>
            <a:r>
              <a:rPr kumimoji="1" lang="en-US" altLang="ja-JP" sz="2800" dirty="0" smtClean="0"/>
              <a:t>Java</a:t>
            </a:r>
            <a:r>
              <a:rPr kumimoji="1" lang="ja-JP" altLang="en-US" sz="2800" dirty="0" smtClean="0"/>
              <a:t>のコード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552420" y="5600951"/>
            <a:ext cx="4525505" cy="828921"/>
          </a:xfrm>
          <a:prstGeom prst="wedgeRoundRectCallout">
            <a:avLst>
              <a:gd name="adj1" fmla="val -1312"/>
              <a:gd name="adj2" fmla="val -1993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青い部分は</a:t>
            </a:r>
            <a:r>
              <a:rPr kumimoji="1" lang="en-US" altLang="ja-JP" sz="2800" dirty="0" smtClean="0"/>
              <a:t>HTML</a:t>
            </a:r>
            <a:r>
              <a:rPr kumimoji="1" lang="ja-JP" altLang="en-US" sz="2800" dirty="0" smtClean="0"/>
              <a:t>のコード</a:t>
            </a:r>
            <a:endParaRPr kumimoji="1" lang="ja-JP" altLang="en-US" sz="2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680010" y="2741610"/>
            <a:ext cx="4701144" cy="418454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680010" y="3545402"/>
            <a:ext cx="4701144" cy="418454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347925" y="4035282"/>
            <a:ext cx="4858787" cy="313912"/>
          </a:xfrm>
          <a:prstGeom prst="rect">
            <a:avLst/>
          </a:prstGeom>
          <a:solidFill>
            <a:srgbClr val="0070C0">
              <a:alpha val="17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642820" y="4398528"/>
            <a:ext cx="4701144" cy="418454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6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6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をもっと知ろう！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083733"/>
            <a:ext cx="8229600" cy="75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例えば、こんな時に使う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b="31200"/>
          <a:stretch/>
        </p:blipFill>
        <p:spPr>
          <a:xfrm>
            <a:off x="571114" y="1835638"/>
            <a:ext cx="3856036" cy="473043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23648" y="3983065"/>
            <a:ext cx="1337627" cy="294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4560643" y="2200759"/>
            <a:ext cx="4397377" cy="3022170"/>
          </a:xfrm>
          <a:prstGeom prst="wedgeRoundRectCallout">
            <a:avLst>
              <a:gd name="adj1" fmla="val -106829"/>
              <a:gd name="adj2" fmla="val 1275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/>
              <a:t>・在庫が少ない場合</a:t>
            </a:r>
            <a:endParaRPr kumimoji="1" lang="en-US" altLang="ja-JP" sz="2000" dirty="0" smtClean="0"/>
          </a:p>
          <a:p>
            <a:endParaRPr kumimoji="1" lang="en-US" altLang="ja-JP" sz="2000" dirty="0"/>
          </a:p>
          <a:p>
            <a:endParaRPr kumimoji="1" lang="en-US" altLang="ja-JP" sz="2000" dirty="0" smtClean="0"/>
          </a:p>
          <a:p>
            <a:r>
              <a:rPr kumimoji="1" lang="ja-JP" altLang="en-US" sz="2000" dirty="0" smtClean="0"/>
              <a:t>・在庫が無い場合</a:t>
            </a:r>
            <a:endParaRPr kumimoji="1" lang="en-US" altLang="ja-JP" sz="2000" dirty="0" smtClean="0"/>
          </a:p>
          <a:p>
            <a:endParaRPr kumimoji="1" lang="en-US" altLang="ja-JP" sz="2000" dirty="0"/>
          </a:p>
          <a:p>
            <a:endParaRPr kumimoji="1" lang="en-US" altLang="ja-JP" sz="2000" dirty="0" smtClean="0"/>
          </a:p>
          <a:p>
            <a:r>
              <a:rPr kumimoji="1" lang="ja-JP" altLang="en-US" sz="2800" b="1" dirty="0" smtClean="0">
                <a:solidFill>
                  <a:srgbClr val="0070C0"/>
                </a:solidFill>
              </a:rPr>
              <a:t>在庫</a:t>
            </a:r>
            <a:r>
              <a:rPr kumimoji="1" lang="ja-JP" altLang="en-US" sz="2800" b="1" dirty="0">
                <a:solidFill>
                  <a:srgbClr val="0070C0"/>
                </a:solidFill>
              </a:rPr>
              <a:t>状況</a:t>
            </a:r>
            <a:r>
              <a:rPr kumimoji="1" lang="ja-JP" altLang="en-US" sz="2800" b="1" dirty="0" smtClean="0">
                <a:solidFill>
                  <a:srgbClr val="0070C0"/>
                </a:solidFill>
              </a:rPr>
              <a:t>によって表示が変わる！</a:t>
            </a:r>
            <a:endParaRPr kumimoji="1" lang="en-US" altLang="ja-JP" sz="2800" b="1" dirty="0" smtClean="0">
              <a:solidFill>
                <a:srgbClr val="0070C0"/>
              </a:solidFill>
            </a:endParaRPr>
          </a:p>
          <a:p>
            <a:endParaRPr kumimoji="1" lang="ja-JP" altLang="en-US" sz="20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678" y="2650544"/>
            <a:ext cx="3863543" cy="46461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264" y="3635597"/>
            <a:ext cx="1673402" cy="4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1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24" y="397073"/>
            <a:ext cx="1657553" cy="447539"/>
          </a:xfrm>
          <a:prstGeom prst="rect">
            <a:avLst/>
          </a:prstGeom>
        </p:spPr>
      </p:pic>
      <p:sp>
        <p:nvSpPr>
          <p:cNvPr id="12" name="本文"/>
          <p:cNvSpPr txBox="1"/>
          <p:nvPr/>
        </p:nvSpPr>
        <p:spPr>
          <a:xfrm>
            <a:off x="3895565" y="314949"/>
            <a:ext cx="395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を動かしてみる</a:t>
            </a:r>
            <a:endParaRPr lang="ja-JP" altLang="en-US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9185" y="1458573"/>
            <a:ext cx="8805658" cy="457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TOMCAT</a:t>
            </a: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サーブレットコンテナ。これが起動していないと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サーバーに来たリクエストが処理できない。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本来は、サーバーに入っているが今回は、自分の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PC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TOMCAT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を起動した。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を組み合わせたようなもの。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&lt;%%&gt;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で囲われた部分が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のコードとなる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9" y="314949"/>
            <a:ext cx="1431411" cy="5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をもっと知ろう！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083733"/>
            <a:ext cx="8229600" cy="75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多分、こんなコード（予想）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21" y="2109899"/>
            <a:ext cx="8573233" cy="3763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角丸四角形吹き出し 4"/>
          <p:cNvSpPr/>
          <p:nvPr/>
        </p:nvSpPr>
        <p:spPr>
          <a:xfrm>
            <a:off x="5238427" y="1835638"/>
            <a:ext cx="3635427" cy="442613"/>
          </a:xfrm>
          <a:prstGeom prst="wedgeRoundRectCallout">
            <a:avLst>
              <a:gd name="adj1" fmla="val -75401"/>
              <a:gd name="adj2" fmla="val 4499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smtClean="0"/>
              <a:t>DB</a:t>
            </a:r>
            <a:r>
              <a:rPr kumimoji="1" lang="ja-JP" altLang="en-US" sz="1800" dirty="0" smtClean="0"/>
              <a:t>から取得した在庫数</a:t>
            </a:r>
            <a:endParaRPr kumimoji="1" lang="ja-JP" altLang="en-US" sz="1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92603" y="2232090"/>
            <a:ext cx="4645824" cy="418454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92603" y="2924805"/>
            <a:ext cx="4701144" cy="418454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92603" y="3689136"/>
            <a:ext cx="5352073" cy="418454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92603" y="4453467"/>
            <a:ext cx="4701144" cy="418454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92603" y="5228453"/>
            <a:ext cx="4701144" cy="418454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189567" y="3374533"/>
            <a:ext cx="4901267" cy="293984"/>
          </a:xfrm>
          <a:prstGeom prst="rect">
            <a:avLst/>
          </a:prstGeom>
          <a:solidFill>
            <a:srgbClr val="0070C0">
              <a:alpha val="17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189567" y="4111213"/>
            <a:ext cx="6792060" cy="328328"/>
          </a:xfrm>
          <a:prstGeom prst="rect">
            <a:avLst/>
          </a:prstGeom>
          <a:solidFill>
            <a:srgbClr val="0070C0">
              <a:alpha val="17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156391" y="4900125"/>
            <a:ext cx="6792060" cy="328328"/>
          </a:xfrm>
          <a:prstGeom prst="rect">
            <a:avLst/>
          </a:prstGeom>
          <a:solidFill>
            <a:srgbClr val="0070C0">
              <a:alpha val="17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吹き出し 19"/>
          <p:cNvSpPr/>
          <p:nvPr/>
        </p:nvSpPr>
        <p:spPr>
          <a:xfrm>
            <a:off x="5469416" y="2306455"/>
            <a:ext cx="3635427" cy="796387"/>
          </a:xfrm>
          <a:prstGeom prst="wedgeRoundRectCallout">
            <a:avLst>
              <a:gd name="adj1" fmla="val -51954"/>
              <a:gd name="adj2" fmla="val 8780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 smtClean="0"/>
              <a:t>在庫が</a:t>
            </a:r>
            <a:r>
              <a:rPr kumimoji="1" lang="en-US" altLang="ja-JP" sz="1800" dirty="0" smtClean="0"/>
              <a:t>10</a:t>
            </a:r>
            <a:r>
              <a:rPr kumimoji="1" lang="ja-JP" altLang="en-US" sz="1800" dirty="0" smtClean="0"/>
              <a:t>以上あれば</a:t>
            </a:r>
            <a:endParaRPr kumimoji="1" lang="en-US" altLang="ja-JP" sz="1800" dirty="0" smtClean="0"/>
          </a:p>
          <a:p>
            <a:pPr algn="ctr"/>
            <a:r>
              <a:rPr kumimoji="1" lang="ja-JP" altLang="en-US" sz="1800" dirty="0" smtClean="0"/>
              <a:t>「在庫有り」の</a:t>
            </a:r>
            <a:r>
              <a:rPr kumimoji="1" lang="en-US" altLang="ja-JP" sz="1800" dirty="0" smtClean="0"/>
              <a:t>HTML</a:t>
            </a:r>
            <a:r>
              <a:rPr kumimoji="1" lang="ja-JP" altLang="en-US" sz="1800" dirty="0" smtClean="0"/>
              <a:t>を表示</a:t>
            </a:r>
            <a:endParaRPr kumimoji="1" lang="ja-JP" altLang="en-US" sz="1800" dirty="0"/>
          </a:p>
        </p:txBody>
      </p:sp>
      <p:sp>
        <p:nvSpPr>
          <p:cNvPr id="21" name="角丸四角形吹き出し 20"/>
          <p:cNvSpPr/>
          <p:nvPr/>
        </p:nvSpPr>
        <p:spPr>
          <a:xfrm>
            <a:off x="5928657" y="3228552"/>
            <a:ext cx="3215344" cy="796387"/>
          </a:xfrm>
          <a:prstGeom prst="wedgeRoundRectCallout">
            <a:avLst>
              <a:gd name="adj1" fmla="val -36048"/>
              <a:gd name="adj2" fmla="val 6639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 smtClean="0"/>
              <a:t>在庫が</a:t>
            </a:r>
            <a:r>
              <a:rPr kumimoji="1" lang="en-US" altLang="ja-JP" sz="1800" dirty="0" smtClean="0"/>
              <a:t>1</a:t>
            </a:r>
            <a:r>
              <a:rPr kumimoji="1" lang="ja-JP" altLang="en-US" sz="1800" dirty="0" smtClean="0"/>
              <a:t>以上あれば</a:t>
            </a:r>
            <a:endParaRPr kumimoji="1" lang="en-US" altLang="ja-JP" sz="1800" dirty="0" smtClean="0"/>
          </a:p>
          <a:p>
            <a:pPr algn="ctr"/>
            <a:r>
              <a:rPr kumimoji="1" lang="ja-JP" altLang="en-US" sz="1800" dirty="0" smtClean="0"/>
              <a:t>「残り</a:t>
            </a:r>
            <a:r>
              <a:rPr kumimoji="1" lang="en-US" altLang="ja-JP" sz="1800" dirty="0" smtClean="0"/>
              <a:t>XX</a:t>
            </a:r>
            <a:r>
              <a:rPr kumimoji="1" lang="ja-JP" altLang="en-US" sz="1800" dirty="0" smtClean="0"/>
              <a:t>点・・・」の</a:t>
            </a:r>
            <a:r>
              <a:rPr kumimoji="1" lang="en-US" altLang="ja-JP" sz="1800" dirty="0" smtClean="0"/>
              <a:t>HTML</a:t>
            </a:r>
            <a:r>
              <a:rPr kumimoji="1" lang="ja-JP" altLang="en-US" sz="1800" dirty="0" smtClean="0"/>
              <a:t>表示</a:t>
            </a:r>
            <a:endParaRPr kumimoji="1" lang="ja-JP" altLang="en-US" sz="1800" dirty="0"/>
          </a:p>
        </p:txBody>
      </p:sp>
      <p:sp>
        <p:nvSpPr>
          <p:cNvPr id="22" name="角丸四角形吹き出し 21"/>
          <p:cNvSpPr/>
          <p:nvPr/>
        </p:nvSpPr>
        <p:spPr>
          <a:xfrm>
            <a:off x="5398636" y="4804664"/>
            <a:ext cx="3215344" cy="796387"/>
          </a:xfrm>
          <a:prstGeom prst="wedgeRoundRectCallout">
            <a:avLst>
              <a:gd name="adj1" fmla="val -69307"/>
              <a:gd name="adj2" fmla="val -1339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 smtClean="0"/>
              <a:t>在庫がなければ</a:t>
            </a:r>
            <a:endParaRPr kumimoji="1" lang="en-US" altLang="ja-JP" sz="1800" dirty="0" smtClean="0"/>
          </a:p>
          <a:p>
            <a:pPr algn="ctr"/>
            <a:r>
              <a:rPr kumimoji="1" lang="ja-JP" altLang="en-US" sz="1800" dirty="0" smtClean="0"/>
              <a:t>「在庫切れ」の</a:t>
            </a:r>
            <a:r>
              <a:rPr kumimoji="1" lang="en-US" altLang="ja-JP" sz="1800" dirty="0" smtClean="0"/>
              <a:t>HTML</a:t>
            </a:r>
            <a:r>
              <a:rPr kumimoji="1" lang="ja-JP" altLang="en-US" sz="1800" dirty="0" smtClean="0"/>
              <a:t>表示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6455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をもっと知ろう！</a:t>
            </a: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の課題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46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の課題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123986" y="1836311"/>
            <a:ext cx="8825873" cy="400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いつもの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に課題の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PDF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置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いています！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https://github.com/nishino-naoyuki/2018Web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/</a:t>
            </a:r>
          </a:p>
          <a:p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課題</a:t>
            </a:r>
            <a:r>
              <a:rPr kumimoji="1" lang="en-US" altLang="ja-JP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1.pdf</a:t>
            </a:r>
          </a:p>
          <a:p>
            <a:endParaRPr kumimoji="1" lang="en-US" altLang="ja-JP" sz="2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課題はメールに添付して送信</a:t>
            </a:r>
            <a:endParaRPr kumimoji="1" lang="en-US" altLang="ja-JP" sz="36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430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9" y="125942"/>
            <a:ext cx="1611462" cy="10615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24" y="397073"/>
            <a:ext cx="1657553" cy="447539"/>
          </a:xfrm>
          <a:prstGeom prst="rect">
            <a:avLst/>
          </a:prstGeom>
        </p:spPr>
      </p:pic>
      <p:sp>
        <p:nvSpPr>
          <p:cNvPr id="12" name="本文"/>
          <p:cNvSpPr txBox="1"/>
          <p:nvPr/>
        </p:nvSpPr>
        <p:spPr>
          <a:xfrm>
            <a:off x="3684662" y="297676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になれよう</a:t>
            </a:r>
            <a:endParaRPr lang="ja-JP" altLang="en-US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9185" y="1836312"/>
            <a:ext cx="8805658" cy="256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if</a:t>
            </a:r>
            <a:r>
              <a:rPr kumimoji="1" lang="ja-JP" altLang="en-US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について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でも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同様に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if</a:t>
            </a:r>
            <a:r>
              <a:rPr kumimoji="1" lang="ja-JP" altLang="en-US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が書ける。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よくある書き方としては、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&lt;%%&gt;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を混在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させて書くことが多い。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6"/>
          <a:srcRect l="11667" t="66190" r="36344" b="13949"/>
          <a:stretch/>
        </p:blipFill>
        <p:spPr>
          <a:xfrm>
            <a:off x="1589824" y="3906822"/>
            <a:ext cx="5398252" cy="944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7"/>
          <a:srcRect l="12583" t="61719" r="47729" b="11684"/>
          <a:stretch/>
        </p:blipFill>
        <p:spPr>
          <a:xfrm>
            <a:off x="2169706" y="4961856"/>
            <a:ext cx="4238489" cy="1602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86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85585"/>
            <a:ext cx="8229600" cy="1143000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に慣れよう！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をもっと知ろう！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の課題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1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をもっと知ろう！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の課題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17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をもっと知ろう！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836312"/>
            <a:ext cx="8229600" cy="337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</a:t>
            </a:r>
            <a:r>
              <a:rPr kumimoji="1" lang="en-US" altLang="ja-JP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HTML+Java</a:t>
            </a:r>
            <a:r>
              <a:rPr kumimoji="1" lang="ja-JP" altLang="en-US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のような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ものということを前回学びました。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65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をもっと知ろう！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836312"/>
            <a:ext cx="8229600" cy="337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には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基本構文がありますね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・変数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if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文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文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507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をもっと知ろう！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836312"/>
            <a:ext cx="8229600" cy="337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ではこれらはどうやって書くのでしょうか？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70" y="3731116"/>
            <a:ext cx="1901723" cy="25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をもっと知ろう！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083733"/>
            <a:ext cx="8229600" cy="1585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実際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に書いてみよう！まずは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文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先日作った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eclipse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のプロジェクトに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test2.jsp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追加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して、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test2.jsp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に↓を書いて実行！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21" y="2696366"/>
            <a:ext cx="8229600" cy="3769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187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731</Words>
  <Application>Microsoft Office PowerPoint</Application>
  <PresentationFormat>画面に合わせる (4:3)</PresentationFormat>
  <Paragraphs>131</Paragraphs>
  <Slides>23</Slides>
  <Notes>23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Calibri</vt:lpstr>
      <vt:lpstr>ＭＳ Ｐゴシック</vt:lpstr>
      <vt:lpstr>HGS創英角ﾎﾟｯﾌﾟ体</vt:lpstr>
      <vt:lpstr>Helvetica Neue</vt:lpstr>
      <vt:lpstr>Arial</vt:lpstr>
      <vt:lpstr>HGP創英角ﾎﾟｯﾌﾟ体</vt:lpstr>
      <vt:lpstr>ホワイト</vt:lpstr>
      <vt:lpstr>Webアプリケーション開発演習A</vt:lpstr>
      <vt:lpstr>PowerPoint プレゼンテーション</vt:lpstr>
      <vt:lpstr>JSPに慣れよう！</vt:lpstr>
      <vt:lpstr>JSPをもっと知ろう！ JSPの課題</vt:lpstr>
      <vt:lpstr>JSPをもっと知ろう！ JSPの課題</vt:lpstr>
      <vt:lpstr>JSPをもっと知ろう！</vt:lpstr>
      <vt:lpstr>JSPをもっと知ろう！</vt:lpstr>
      <vt:lpstr>JSPをもっと知ろう！</vt:lpstr>
      <vt:lpstr>JSPをもっと知ろう！</vt:lpstr>
      <vt:lpstr>JSPをもっと知ろう！</vt:lpstr>
      <vt:lpstr>JSPをもっと知ろう！</vt:lpstr>
      <vt:lpstr>JSPをもっと知ろう！</vt:lpstr>
      <vt:lpstr>JSPをもっと知ろう！</vt:lpstr>
      <vt:lpstr>JSPをもっと知ろう！</vt:lpstr>
      <vt:lpstr>JSPをもっと知ろう！</vt:lpstr>
      <vt:lpstr>JSPをもっと知ろう！</vt:lpstr>
      <vt:lpstr>JSPをもっと知ろう！</vt:lpstr>
      <vt:lpstr>JSPをもっと知ろう！</vt:lpstr>
      <vt:lpstr>JSPをもっと知ろう！</vt:lpstr>
      <vt:lpstr>JSPをもっと知ろう！</vt:lpstr>
      <vt:lpstr>JSPをもっと知ろう！ JSPの課題</vt:lpstr>
      <vt:lpstr>JSPの課題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346</cp:revision>
  <dcterms:modified xsi:type="dcterms:W3CDTF">2018-05-09T02:08:32Z</dcterms:modified>
</cp:coreProperties>
</file>