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380" r:id="rId3"/>
    <p:sldId id="260" r:id="rId4"/>
    <p:sldId id="261" r:id="rId5"/>
    <p:sldId id="381" r:id="rId6"/>
    <p:sldId id="384" r:id="rId7"/>
    <p:sldId id="385" r:id="rId8"/>
    <p:sldId id="386" r:id="rId9"/>
    <p:sldId id="382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94" r:id="rId18"/>
    <p:sldId id="395" r:id="rId19"/>
    <p:sldId id="396" r:id="rId20"/>
    <p:sldId id="397" r:id="rId21"/>
    <p:sldId id="398" r:id="rId22"/>
    <p:sldId id="383" r:id="rId23"/>
    <p:sldId id="399" r:id="rId24"/>
    <p:sldId id="306" r:id="rId25"/>
  </p:sldIdLst>
  <p:sldSz cx="9144000" cy="6858000" type="screen4x3"/>
  <p:notesSz cx="6858000" cy="9144000"/>
  <p:embeddedFontLst>
    <p:embeddedFont>
      <p:font typeface="HGPｺﾞｼｯｸE" panose="020B0900000000000000" pitchFamily="50" charset="-128"/>
      <p:regular r:id="rId27"/>
    </p:embeddedFont>
    <p:embeddedFont>
      <p:font typeface="Helvetica Neue" panose="020B0604020202020204" charset="0"/>
      <p:regular r:id="rId28"/>
      <p:bold r:id="rId29"/>
      <p:italic r:id="rId30"/>
      <p:bold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HGS創英角ﾎﾟｯﾌﾟ体" panose="040B0A00000000000000" pitchFamily="50" charset="-128"/>
      <p:regular r:id="rId36"/>
    </p:embeddedFont>
    <p:embeddedFont>
      <p:font typeface="HGP創英角ﾎﾟｯﾌﾟ体" panose="040B0A00000000000000" pitchFamily="50" charset="-128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0110" autoAdjust="0"/>
  </p:normalViewPr>
  <p:slideViewPr>
    <p:cSldViewPr snapToGrid="0">
      <p:cViewPr varScale="1">
        <p:scale>
          <a:sx n="67" d="100"/>
          <a:sy n="67" d="100"/>
        </p:scale>
        <p:origin x="129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46828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2978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前回は、画面遷移の方法の一つとして</a:t>
            </a:r>
            <a:r>
              <a:rPr lang="en-US" altLang="ja-JP" dirty="0" smtClean="0"/>
              <a:t>form</a:t>
            </a:r>
            <a:r>
              <a:rPr lang="ja-JP" altLang="en-US" dirty="0" smtClean="0"/>
              <a:t>タグを教えましたが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実は</a:t>
            </a:r>
            <a:r>
              <a:rPr lang="en-US" altLang="ja-JP" dirty="0" smtClean="0"/>
              <a:t>form</a:t>
            </a:r>
            <a:r>
              <a:rPr lang="ja-JP" altLang="en-US" dirty="0" smtClean="0"/>
              <a:t>タグは「データの送信」が主な目的なんです！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8251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前回は、画面遷移の方法の一つとして</a:t>
            </a:r>
            <a:r>
              <a:rPr lang="en-US" altLang="ja-JP" dirty="0" smtClean="0"/>
              <a:t>form</a:t>
            </a:r>
            <a:r>
              <a:rPr lang="ja-JP" altLang="en-US" dirty="0" smtClean="0"/>
              <a:t>タグを教えましたが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実は</a:t>
            </a:r>
            <a:r>
              <a:rPr lang="en-US" altLang="ja-JP" dirty="0" smtClean="0"/>
              <a:t>form</a:t>
            </a:r>
            <a:r>
              <a:rPr lang="ja-JP" altLang="en-US" dirty="0" smtClean="0"/>
              <a:t>タグは「データの送信」が主な目的なんです！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0170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amazon</a:t>
            </a:r>
            <a:r>
              <a:rPr lang="ja-JP" altLang="en-US" dirty="0" smtClean="0"/>
              <a:t>の会員登録画面では、名前などの情報を入力して、アカウントの作成ボタンをクリックしますね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では、名前やメールアドレスの情報は最終的にどこに保存されるのでしょうか？→たずねる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6921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会員情報で入力した情報は最終的にサーバーのデータベースに格納されます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34212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7993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ソースを見てみると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29513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25953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25953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赤い部分がフォームタグですね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ポイントが二つあります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　ひとつは、</a:t>
            </a:r>
            <a:r>
              <a:rPr lang="en-US" altLang="ja-JP" dirty="0" smtClean="0"/>
              <a:t>form</a:t>
            </a:r>
            <a:r>
              <a:rPr lang="ja-JP" altLang="en-US" dirty="0" smtClean="0"/>
              <a:t>タグの中に</a:t>
            </a:r>
            <a:r>
              <a:rPr lang="en-US" altLang="ja-JP" dirty="0" smtClean="0"/>
              <a:t>input</a:t>
            </a:r>
            <a:r>
              <a:rPr lang="ja-JP" altLang="en-US" dirty="0" smtClean="0"/>
              <a:t>タグがるということ。この</a:t>
            </a:r>
            <a:r>
              <a:rPr lang="en-US" altLang="ja-JP" dirty="0" smtClean="0"/>
              <a:t>input</a:t>
            </a:r>
            <a:r>
              <a:rPr lang="ja-JP" altLang="en-US" dirty="0" smtClean="0"/>
              <a:t>タグに入力された情報が</a:t>
            </a:r>
            <a:r>
              <a:rPr lang="en-US" altLang="ja-JP" dirty="0" smtClean="0"/>
              <a:t>action</a:t>
            </a:r>
            <a:r>
              <a:rPr lang="ja-JP" altLang="en-US" dirty="0" smtClean="0"/>
              <a:t>タグで指定されたページへ送られます。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  </a:t>
            </a:r>
            <a:r>
              <a:rPr lang="ja-JP" altLang="en-US" dirty="0" smtClean="0"/>
              <a:t>もうひとつは、</a:t>
            </a:r>
            <a:r>
              <a:rPr lang="en-US" altLang="ja-JP" dirty="0" smtClean="0"/>
              <a:t>input</a:t>
            </a:r>
            <a:r>
              <a:rPr lang="ja-JP" altLang="en-US" dirty="0" smtClean="0"/>
              <a:t>タグの中にある</a:t>
            </a:r>
            <a:r>
              <a:rPr lang="en-US" altLang="ja-JP" dirty="0" smtClean="0"/>
              <a:t>name</a:t>
            </a:r>
            <a:r>
              <a:rPr lang="ja-JP" altLang="en-US" dirty="0" smtClean="0"/>
              <a:t>タグです。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　なぜ</a:t>
            </a:r>
            <a:r>
              <a:rPr lang="en-US" altLang="ja-JP" dirty="0" smtClean="0"/>
              <a:t>name</a:t>
            </a:r>
            <a:r>
              <a:rPr lang="ja-JP" altLang="en-US" dirty="0" smtClean="0"/>
              <a:t>属性が重要か・・・・　それは次の受け取りのページのソースコードを見るとわかります。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25953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これが受け取りのページです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受け取るためのソースコードは赤い線の部分です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　</a:t>
            </a:r>
            <a:r>
              <a:rPr lang="en-US" altLang="ja-JP" dirty="0" err="1" smtClean="0"/>
              <a:t>request.getParameter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という命令で、</a:t>
            </a:r>
            <a:r>
              <a:rPr lang="en-US" altLang="ja-JP" dirty="0" smtClean="0"/>
              <a:t>page1</a:t>
            </a:r>
            <a:r>
              <a:rPr lang="ja-JP" altLang="en-US" dirty="0" smtClean="0"/>
              <a:t>から送られた情報を取得します。そして、ポイントは</a:t>
            </a:r>
            <a:r>
              <a:rPr lang="en-US" altLang="ja-JP" dirty="0" err="1" smtClean="0"/>
              <a:t>getParameter</a:t>
            </a:r>
            <a:r>
              <a:rPr lang="ja-JP" altLang="en-US" dirty="0" smtClean="0"/>
              <a:t>メソッドの引数で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渡している</a:t>
            </a:r>
            <a:r>
              <a:rPr lang="en-US" altLang="ja-JP" dirty="0" err="1" smtClean="0"/>
              <a:t>param</a:t>
            </a:r>
            <a:r>
              <a:rPr lang="ja-JP" altLang="en-US" dirty="0" err="1" smtClean="0"/>
              <a:t>です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これは、なぜ</a:t>
            </a:r>
            <a:r>
              <a:rPr lang="en-US" altLang="ja-JP" dirty="0" err="1" smtClean="0"/>
              <a:t>param</a:t>
            </a:r>
            <a:r>
              <a:rPr lang="ja-JP" altLang="en-US" dirty="0" smtClean="0"/>
              <a:t>なのか・・・・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じつはこれは、前の</a:t>
            </a:r>
            <a:r>
              <a:rPr lang="en-US" altLang="ja-JP" dirty="0" smtClean="0"/>
              <a:t>page1.jsp</a:t>
            </a:r>
            <a:r>
              <a:rPr lang="ja-JP" altLang="en-US" dirty="0" smtClean="0"/>
              <a:t>の</a:t>
            </a:r>
            <a:r>
              <a:rPr lang="en-US" altLang="ja-JP" dirty="0" smtClean="0"/>
              <a:t>input</a:t>
            </a:r>
            <a:r>
              <a:rPr lang="ja-JP" altLang="en-US" dirty="0" smtClean="0"/>
              <a:t>にあった</a:t>
            </a:r>
            <a:r>
              <a:rPr lang="en-US" altLang="ja-JP" dirty="0" smtClean="0"/>
              <a:t>name</a:t>
            </a:r>
            <a:r>
              <a:rPr lang="ja-JP" altLang="en-US" dirty="0" smtClean="0"/>
              <a:t>属性の値と一致しています！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2595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94393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送信ボタンがクリックされると、</a:t>
            </a:r>
            <a:r>
              <a:rPr lang="en-US" altLang="ja-JP" dirty="0" smtClean="0"/>
              <a:t>name</a:t>
            </a:r>
            <a:r>
              <a:rPr lang="ja-JP" altLang="en-US" dirty="0" smtClean="0"/>
              <a:t>属性に指定された</a:t>
            </a:r>
            <a:r>
              <a:rPr lang="en-US" altLang="ja-JP" dirty="0" err="1" smtClean="0"/>
              <a:t>param</a:t>
            </a:r>
            <a:r>
              <a:rPr lang="ja-JP" altLang="en-US" dirty="0" smtClean="0"/>
              <a:t>という名前で箱が準備され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その箱に、</a:t>
            </a:r>
            <a:r>
              <a:rPr lang="en-US" altLang="ja-JP" dirty="0" smtClean="0"/>
              <a:t>input</a:t>
            </a:r>
            <a:r>
              <a:rPr lang="ja-JP" altLang="en-US" dirty="0" smtClean="0"/>
              <a:t>属性に入力された値が入って、サーバーにおいてある</a:t>
            </a:r>
            <a:r>
              <a:rPr lang="en-US" altLang="ja-JP" dirty="0" smtClean="0"/>
              <a:t>page2.jsp</a:t>
            </a:r>
            <a:r>
              <a:rPr lang="ja-JP" altLang="en-US" dirty="0" smtClean="0"/>
              <a:t>へ送信されます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そして</a:t>
            </a:r>
            <a:r>
              <a:rPr lang="en-US" altLang="ja-JP" dirty="0" smtClean="0"/>
              <a:t>page2.jsp</a:t>
            </a:r>
            <a:r>
              <a:rPr lang="ja-JP" altLang="en-US" dirty="0" smtClean="0"/>
              <a:t>で実行された</a:t>
            </a:r>
            <a:r>
              <a:rPr lang="en-US" altLang="ja-JP" dirty="0" smtClean="0"/>
              <a:t>request..</a:t>
            </a:r>
            <a:r>
              <a:rPr lang="en-US" altLang="ja-JP" dirty="0" err="1" smtClean="0"/>
              <a:t>getParameter</a:t>
            </a:r>
            <a:r>
              <a:rPr lang="ja-JP" altLang="en-US" dirty="0" smtClean="0"/>
              <a:t>で</a:t>
            </a:r>
            <a:r>
              <a:rPr lang="en-US" altLang="ja-JP" dirty="0" err="1" smtClean="0"/>
              <a:t>param</a:t>
            </a:r>
            <a:r>
              <a:rPr lang="ja-JP" altLang="en-US" dirty="0" smtClean="0"/>
              <a:t>という箱から値を取得するのです。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25953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25953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mtClean="0"/>
              <a:t>テーマ発表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10515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75485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5017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テーマ発表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4594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mtClean="0"/>
              <a:t>テーマ発表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8481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mtClean="0"/>
              <a:t>テーマ発表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3001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文字をクリックすると画面遷移するやつを表示するのに使うのが</a:t>
            </a:r>
            <a:r>
              <a:rPr lang="en-US" altLang="ja-JP" dirty="0" smtClean="0"/>
              <a:t>a</a:t>
            </a:r>
            <a:r>
              <a:rPr lang="ja-JP" altLang="en-US" dirty="0" smtClean="0"/>
              <a:t>タグ、アンカータグです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6206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よく「会員の登録」など、値を入力して、サーバーに送るような時に使われます。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例えば、</a:t>
            </a:r>
            <a:r>
              <a:rPr lang="en-US" altLang="ja-JP" dirty="0" smtClean="0"/>
              <a:t>Amazon</a:t>
            </a:r>
            <a:r>
              <a:rPr lang="ja-JP" altLang="en-US" dirty="0" smtClean="0"/>
              <a:t>の会員登録ページのソースを見てみると、やっぱり、</a:t>
            </a:r>
            <a:r>
              <a:rPr lang="en-US" altLang="ja-JP" dirty="0" smtClean="0"/>
              <a:t>form</a:t>
            </a:r>
            <a:r>
              <a:rPr lang="ja-JP" altLang="en-US" dirty="0" smtClean="0"/>
              <a:t>タグが使われています。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4027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注意！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よくフロムタグ（</a:t>
            </a:r>
            <a:r>
              <a:rPr lang="en-US" altLang="ja-JP" dirty="0" smtClean="0"/>
              <a:t>from</a:t>
            </a:r>
            <a:r>
              <a:rPr lang="ja-JP" altLang="en-US" dirty="0" smtClean="0"/>
              <a:t>）と書いて、動かない！</a:t>
            </a:r>
            <a:r>
              <a:rPr lang="ja-JP" altLang="en-US" dirty="0" err="1" smtClean="0"/>
              <a:t>って</a:t>
            </a:r>
            <a:r>
              <a:rPr lang="ja-JP" altLang="en-US" dirty="0" smtClean="0"/>
              <a:t>言う人が多いのでスペルミスに気をつけましょう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1534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mtClean="0"/>
              <a:t>テーマ発表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476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縦書きテキスト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96385"/>
            <a:ext cx="9110777" cy="643980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0" y="804746"/>
            <a:ext cx="9144000" cy="68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75"/>
              </a:buClr>
            </a:pPr>
            <a:r>
              <a:rPr lang="en-US" altLang="ja-JP" dirty="0">
                <a:solidFill>
                  <a:srgbClr val="000075"/>
                </a:solidFill>
              </a:rPr>
              <a:t>Web</a:t>
            </a:r>
            <a:r>
              <a:rPr lang="ja-JP" altLang="en-US" dirty="0">
                <a:solidFill>
                  <a:srgbClr val="000075"/>
                </a:solidFill>
              </a:rPr>
              <a:t>アプリケーション開発演習</a:t>
            </a:r>
            <a:r>
              <a:rPr lang="en-US" altLang="ja-JP" dirty="0">
                <a:solidFill>
                  <a:srgbClr val="000075"/>
                </a:solidFill>
              </a:rPr>
              <a:t>A</a:t>
            </a:r>
            <a:endParaRPr sz="4400" b="0" i="0" u="none" strike="noStrike" cap="none" dirty="0">
              <a:solidFill>
                <a:srgbClr val="0000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4626591" y="5756681"/>
            <a:ext cx="413667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ja-JP" altLang="en-US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情報システム専攻科</a:t>
            </a:r>
            <a:r>
              <a:rPr lang="en-US" altLang="ja-JP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ja-JP" altLang="en-US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年</a:t>
            </a:r>
            <a:endParaRPr sz="2720" b="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Shape 85"/>
          <p:cNvSpPr txBox="1">
            <a:spLocks/>
          </p:cNvSpPr>
          <p:nvPr/>
        </p:nvSpPr>
        <p:spPr>
          <a:xfrm>
            <a:off x="-33223" y="1486914"/>
            <a:ext cx="9144000" cy="68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75"/>
              </a:buClr>
            </a:pPr>
            <a:r>
              <a:rPr lang="en-US" altLang="ja-JP" sz="3200" dirty="0">
                <a:solidFill>
                  <a:srgbClr val="FF0000"/>
                </a:solidFill>
              </a:rPr>
              <a:t>f</a:t>
            </a:r>
            <a:r>
              <a:rPr lang="en-US" altLang="ja-JP" sz="3200" dirty="0" smtClean="0">
                <a:solidFill>
                  <a:srgbClr val="FF0000"/>
                </a:solidFill>
              </a:rPr>
              <a:t>orm</a:t>
            </a:r>
            <a:r>
              <a:rPr lang="ja-JP" altLang="en-US" sz="3200" dirty="0" smtClean="0">
                <a:solidFill>
                  <a:srgbClr val="FF0000"/>
                </a:solidFill>
              </a:rPr>
              <a:t>タグについて</a:t>
            </a:r>
            <a:endParaRPr lang="ja-JP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form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</a:t>
            </a:r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説明</a:t>
            </a:r>
          </a:p>
        </p:txBody>
      </p:sp>
      <p:sp>
        <p:nvSpPr>
          <p:cNvPr id="4" name="タイトル 2"/>
          <p:cNvSpPr txBox="1">
            <a:spLocks/>
          </p:cNvSpPr>
          <p:nvPr/>
        </p:nvSpPr>
        <p:spPr>
          <a:xfrm>
            <a:off x="587150" y="2169994"/>
            <a:ext cx="8229600" cy="1735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実は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form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タグを使用する目的は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ページ遷移だけではありません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8" name="タイトル 2"/>
          <p:cNvSpPr txBox="1">
            <a:spLocks/>
          </p:cNvSpPr>
          <p:nvPr/>
        </p:nvSpPr>
        <p:spPr>
          <a:xfrm>
            <a:off x="587150" y="3750821"/>
            <a:ext cx="8229600" cy="1735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form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タグでは、画面遷移と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データ</a:t>
            </a:r>
            <a:r>
              <a:rPr kumimoji="1" lang="ja-JP" altLang="en-US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の送信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が目的です！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786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form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</a:t>
            </a:r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説明</a:t>
            </a:r>
          </a:p>
        </p:txBody>
      </p:sp>
      <p:sp>
        <p:nvSpPr>
          <p:cNvPr id="4" name="タイトル 2"/>
          <p:cNvSpPr txBox="1">
            <a:spLocks/>
          </p:cNvSpPr>
          <p:nvPr/>
        </p:nvSpPr>
        <p:spPr>
          <a:xfrm>
            <a:off x="587150" y="2169994"/>
            <a:ext cx="8229600" cy="1735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どゆ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こと？？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863" y="3321891"/>
            <a:ext cx="1782664" cy="333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5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form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</a:t>
            </a:r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説明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7545" y="1083733"/>
            <a:ext cx="3429752" cy="49796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タイトル 2"/>
          <p:cNvSpPr txBox="1">
            <a:spLocks/>
          </p:cNvSpPr>
          <p:nvPr/>
        </p:nvSpPr>
        <p:spPr>
          <a:xfrm>
            <a:off x="587150" y="2169994"/>
            <a:ext cx="8229600" cy="1735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Ａｍａｚｏｎの会員登録画面を例にとって説明します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72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form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</a:t>
            </a:r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説明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306146" y="4137691"/>
            <a:ext cx="1773164" cy="18457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学校・自宅など</a:t>
            </a:r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24" y="4755015"/>
            <a:ext cx="1288780" cy="1109875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200" y="2503890"/>
            <a:ext cx="2960379" cy="2760553"/>
          </a:xfrm>
          <a:prstGeom prst="rect">
            <a:avLst/>
          </a:prstGeom>
        </p:spPr>
      </p:pic>
      <p:sp>
        <p:nvSpPr>
          <p:cNvPr id="9" name="雲 8"/>
          <p:cNvSpPr/>
          <p:nvPr/>
        </p:nvSpPr>
        <p:spPr>
          <a:xfrm>
            <a:off x="2412904" y="2691282"/>
            <a:ext cx="3539067" cy="3059165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インターネット</a:t>
            </a:r>
          </a:p>
        </p:txBody>
      </p:sp>
      <p:sp>
        <p:nvSpPr>
          <p:cNvPr id="10" name="タイトル 2"/>
          <p:cNvSpPr txBox="1">
            <a:spLocks/>
          </p:cNvSpPr>
          <p:nvPr/>
        </p:nvSpPr>
        <p:spPr>
          <a:xfrm>
            <a:off x="6278543" y="2118180"/>
            <a:ext cx="2818998" cy="771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2000" dirty="0" smtClean="0">
                <a:solidFill>
                  <a:srgbClr val="0070C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amazon</a:t>
            </a:r>
            <a:r>
              <a:rPr kumimoji="1" lang="ja-JP" altLang="en-US" sz="2000" dirty="0" smtClean="0">
                <a:solidFill>
                  <a:srgbClr val="0070C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のサーバー</a:t>
            </a:r>
            <a:endParaRPr kumimoji="1" lang="en-US" altLang="ja-JP" sz="2000" dirty="0" smtClean="0">
              <a:solidFill>
                <a:srgbClr val="0070C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 flipV="1">
            <a:off x="2097732" y="3458986"/>
            <a:ext cx="4180811" cy="180545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H="1">
            <a:off x="2151299" y="3678716"/>
            <a:ext cx="4391152" cy="197660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図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543" y="2841700"/>
            <a:ext cx="1225423" cy="814906"/>
          </a:xfrm>
          <a:prstGeom prst="rect">
            <a:avLst/>
          </a:prstGeom>
        </p:spPr>
      </p:pic>
      <p:sp>
        <p:nvSpPr>
          <p:cNvPr id="5" name="フローチャート: 磁気ディスク 4"/>
          <p:cNvSpPr/>
          <p:nvPr/>
        </p:nvSpPr>
        <p:spPr>
          <a:xfrm>
            <a:off x="7284203" y="3891996"/>
            <a:ext cx="1671152" cy="137244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 smtClean="0"/>
              <a:t>DB</a:t>
            </a:r>
            <a:endParaRPr kumimoji="1" lang="ja-JP" altLang="en-US" sz="1800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5264" y="3592878"/>
            <a:ext cx="1151302" cy="16715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角丸四角形 21"/>
          <p:cNvSpPr/>
          <p:nvPr/>
        </p:nvSpPr>
        <p:spPr>
          <a:xfrm>
            <a:off x="2288665" y="3453200"/>
            <a:ext cx="795245" cy="40681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名前</a:t>
            </a:r>
            <a:endParaRPr kumimoji="1" lang="ja-JP" altLang="en-US" b="1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288665" y="3913634"/>
            <a:ext cx="795245" cy="40681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Ｐ</a:t>
            </a:r>
            <a:r>
              <a:rPr kumimoji="1" lang="ja-JP" altLang="en-US" b="1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Ｗ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258687" y="4406283"/>
            <a:ext cx="795245" cy="40681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メアド</a:t>
            </a:r>
            <a:endParaRPr kumimoji="1" lang="ja-JP" altLang="en-US" b="1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23" name="角丸四角形吹き出し 22"/>
          <p:cNvSpPr/>
          <p:nvPr/>
        </p:nvSpPr>
        <p:spPr>
          <a:xfrm>
            <a:off x="2253521" y="1346103"/>
            <a:ext cx="4186707" cy="1038386"/>
          </a:xfrm>
          <a:prstGeom prst="wedgeRoundRectCallout">
            <a:avLst>
              <a:gd name="adj1" fmla="val 47650"/>
              <a:gd name="adj2" fmla="val 9682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入力された情報は</a:t>
            </a:r>
            <a:endParaRPr kumimoji="1" lang="en-US" altLang="ja-JP" sz="2400" dirty="0" smtClean="0"/>
          </a:p>
          <a:p>
            <a:pPr algn="ctr"/>
            <a:r>
              <a:rPr kumimoji="1" lang="ja-JP" altLang="en-US" sz="2400" dirty="0" smtClean="0"/>
              <a:t>サーバーに送られる</a:t>
            </a:r>
            <a:endParaRPr kumimoji="1" lang="ja-JP" altLang="en-US" sz="2400" dirty="0"/>
          </a:p>
        </p:txBody>
      </p:sp>
      <p:sp>
        <p:nvSpPr>
          <p:cNvPr id="27" name="角丸四角形吹き出し 26"/>
          <p:cNvSpPr/>
          <p:nvPr/>
        </p:nvSpPr>
        <p:spPr>
          <a:xfrm>
            <a:off x="3276286" y="5231254"/>
            <a:ext cx="4186707" cy="1038386"/>
          </a:xfrm>
          <a:prstGeom prst="wedgeRoundRectCallout">
            <a:avLst>
              <a:gd name="adj1" fmla="val 49871"/>
              <a:gd name="adj2" fmla="val -11809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amazon</a:t>
            </a:r>
            <a:r>
              <a:rPr kumimoji="1" lang="ja-JP" altLang="en-US" sz="2400" dirty="0" smtClean="0"/>
              <a:t>サーバー側で</a:t>
            </a:r>
            <a:endParaRPr kumimoji="1" lang="en-US" altLang="ja-JP" sz="2400" dirty="0" smtClean="0"/>
          </a:p>
          <a:p>
            <a:pPr algn="ctr"/>
            <a:r>
              <a:rPr kumimoji="1" lang="ja-JP" altLang="en-US" sz="2400" dirty="0"/>
              <a:t>データベース</a:t>
            </a:r>
            <a:r>
              <a:rPr kumimoji="1" lang="ja-JP" altLang="en-US" sz="2400" dirty="0" smtClean="0"/>
              <a:t>に格納される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219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22222E-6 L 0.4974 -0.126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61" y="-634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.4941 -0.1171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05" y="-585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5185E-6 L 0.49948 -0.1141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65" y="-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74 -0.12662 L 0.61129 0.0210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94" y="784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409 -0.11713 L 0.60625 0.0423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28" y="928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948 -0.11412 L 0.60625 0.0696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1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4" grpId="0" animBg="1"/>
      <p:bldP spid="24" grpId="1" animBg="1"/>
      <p:bldP spid="25" grpId="0" animBg="1"/>
      <p:bldP spid="25" grpId="1" animBg="1"/>
      <p:bldP spid="23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form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</a:t>
            </a:r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説明</a:t>
            </a: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587150" y="2061506"/>
            <a:ext cx="8229600" cy="3889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ど</a:t>
            </a:r>
            <a:r>
              <a:rPr kumimoji="1" lang="ja-JP" altLang="en-US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う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記述すれば、サーバーに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情報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を送信できるのでしょうか？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先ほどのＡｍａｚｏｎのサイトを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例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に</a:t>
            </a:r>
            <a:r>
              <a:rPr kumimoji="1" lang="ja-JP" altLang="en-US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見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てみま</a:t>
            </a:r>
            <a:r>
              <a:rPr kumimoji="1" lang="ja-JP" altLang="en-US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す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675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form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</a:t>
            </a:r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説明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37" y="2680514"/>
            <a:ext cx="1916938" cy="27831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角丸四角形吹き出し 1"/>
          <p:cNvSpPr/>
          <p:nvPr/>
        </p:nvSpPr>
        <p:spPr>
          <a:xfrm>
            <a:off x="1932437" y="1083732"/>
            <a:ext cx="7211564" cy="5611535"/>
          </a:xfrm>
          <a:prstGeom prst="wedgeRoundRectCallout">
            <a:avLst>
              <a:gd name="adj1" fmla="val -58070"/>
              <a:gd name="adj2" fmla="val 1017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600" dirty="0" smtClean="0"/>
              <a:t>&lt;form action=“https</a:t>
            </a:r>
            <a:r>
              <a:rPr kumimoji="1" lang="en-US" altLang="ja-JP" sz="1600" dirty="0"/>
              <a:t>://</a:t>
            </a:r>
            <a:r>
              <a:rPr kumimoji="1" lang="en-US" altLang="ja-JP" sz="1600" dirty="0" smtClean="0"/>
              <a:t>www.amazon.co.jp/</a:t>
            </a:r>
            <a:r>
              <a:rPr kumimoji="1" lang="en-US" altLang="ja-JP" sz="1600" dirty="0" err="1" smtClean="0"/>
              <a:t>ap</a:t>
            </a:r>
            <a:r>
              <a:rPr kumimoji="1" lang="en-US" altLang="ja-JP" sz="1600" dirty="0" smtClean="0"/>
              <a:t>/register”  method=“POST”&gt;</a:t>
            </a:r>
          </a:p>
          <a:p>
            <a:r>
              <a:rPr kumimoji="1" lang="en-US" altLang="ja-JP" sz="1600" dirty="0"/>
              <a:t> </a:t>
            </a:r>
            <a:r>
              <a:rPr kumimoji="1" lang="en-US" altLang="ja-JP" sz="1600" dirty="0" smtClean="0"/>
              <a:t>   &lt;label&gt;</a:t>
            </a:r>
            <a:r>
              <a:rPr kumimoji="1" lang="ja-JP" altLang="en-US" sz="1600" dirty="0" smtClean="0"/>
              <a:t>名前</a:t>
            </a:r>
            <a:r>
              <a:rPr kumimoji="1" lang="en-US" altLang="ja-JP" sz="1600" dirty="0" smtClean="0"/>
              <a:t>&lt;/</a:t>
            </a:r>
            <a:r>
              <a:rPr kumimoji="1" lang="en-US" altLang="ja-JP" sz="1600" dirty="0" err="1" smtClean="0"/>
              <a:t>labe</a:t>
            </a:r>
            <a:r>
              <a:rPr kumimoji="1" lang="en-US" altLang="ja-JP" sz="1600" dirty="0" smtClean="0"/>
              <a:t>&gt;</a:t>
            </a:r>
          </a:p>
          <a:p>
            <a:r>
              <a:rPr kumimoji="1" lang="en-US" altLang="ja-JP" sz="1600" dirty="0"/>
              <a:t> </a:t>
            </a:r>
            <a:r>
              <a:rPr kumimoji="1" lang="en-US" altLang="ja-JP" sz="1600" dirty="0" smtClean="0"/>
              <a:t>   &lt;input type=“text” </a:t>
            </a:r>
            <a:r>
              <a:rPr kumimoji="1" lang="en-US" altLang="ja-JP" sz="1600" dirty="0"/>
              <a:t>name=“</a:t>
            </a:r>
            <a:r>
              <a:rPr kumimoji="1" lang="en-US" altLang="ja-JP" sz="1600" dirty="0" err="1"/>
              <a:t>customerName</a:t>
            </a:r>
            <a:r>
              <a:rPr kumimoji="1" lang="en-US" altLang="ja-JP" sz="1600" dirty="0" smtClean="0"/>
              <a:t>” &gt;</a:t>
            </a:r>
          </a:p>
          <a:p>
            <a:endParaRPr kumimoji="1" lang="en-US" altLang="ja-JP" sz="1600" dirty="0"/>
          </a:p>
          <a:p>
            <a:r>
              <a:rPr kumimoji="1" lang="en-US" altLang="ja-JP" sz="1600" dirty="0"/>
              <a:t>    &lt;</a:t>
            </a:r>
            <a:r>
              <a:rPr kumimoji="1" lang="en-US" altLang="ja-JP" sz="1600" dirty="0" smtClean="0"/>
              <a:t>label&gt;</a:t>
            </a:r>
            <a:r>
              <a:rPr kumimoji="1" lang="ja-JP" altLang="en-US" sz="1600" dirty="0" smtClean="0"/>
              <a:t>フリガナ</a:t>
            </a:r>
            <a:r>
              <a:rPr kumimoji="1" lang="en-US" altLang="ja-JP" sz="1600" dirty="0" smtClean="0"/>
              <a:t>&lt;/</a:t>
            </a:r>
            <a:r>
              <a:rPr kumimoji="1" lang="en-US" altLang="ja-JP" sz="1600" dirty="0" err="1"/>
              <a:t>labe</a:t>
            </a:r>
            <a:r>
              <a:rPr kumimoji="1" lang="en-US" altLang="ja-JP" sz="1600" dirty="0"/>
              <a:t>&gt;</a:t>
            </a:r>
          </a:p>
          <a:p>
            <a:r>
              <a:rPr kumimoji="1" lang="en-US" altLang="ja-JP" sz="1600" dirty="0"/>
              <a:t>    &lt;input type=“text” name=“</a:t>
            </a:r>
            <a:r>
              <a:rPr kumimoji="1" lang="en-US" altLang="ja-JP" sz="1600" dirty="0" err="1"/>
              <a:t>customerName</a:t>
            </a:r>
            <a:r>
              <a:rPr kumimoji="1" lang="en-US" altLang="ja-JP" sz="1600" dirty="0"/>
              <a:t>” &gt;</a:t>
            </a:r>
          </a:p>
          <a:p>
            <a:endParaRPr kumimoji="1" lang="en-US" altLang="ja-JP" sz="1600" dirty="0" smtClean="0"/>
          </a:p>
          <a:p>
            <a:endParaRPr kumimoji="1" lang="en-US" altLang="ja-JP" sz="1600" dirty="0"/>
          </a:p>
          <a:p>
            <a:r>
              <a:rPr kumimoji="1" lang="en-US" altLang="ja-JP" sz="1600" dirty="0"/>
              <a:t>    &lt;label</a:t>
            </a:r>
            <a:r>
              <a:rPr kumimoji="1" lang="en-US" altLang="ja-JP" sz="1600" dirty="0" smtClean="0"/>
              <a:t>&gt;</a:t>
            </a:r>
            <a:r>
              <a:rPr kumimoji="1" lang="ja-JP" altLang="en-US" sz="1600" dirty="0" smtClean="0"/>
              <a:t>メールアドレス</a:t>
            </a:r>
            <a:r>
              <a:rPr kumimoji="1" lang="en-US" altLang="ja-JP" sz="1600" dirty="0" smtClean="0"/>
              <a:t>&lt;/</a:t>
            </a:r>
            <a:r>
              <a:rPr kumimoji="1" lang="en-US" altLang="ja-JP" sz="1600" dirty="0" err="1"/>
              <a:t>labe</a:t>
            </a:r>
            <a:r>
              <a:rPr kumimoji="1" lang="en-US" altLang="ja-JP" sz="1600" dirty="0"/>
              <a:t>&gt;</a:t>
            </a:r>
          </a:p>
          <a:p>
            <a:r>
              <a:rPr kumimoji="1" lang="en-US" altLang="ja-JP" sz="1600" dirty="0"/>
              <a:t>    &lt;input type=“text” name=“email” &gt;</a:t>
            </a:r>
          </a:p>
          <a:p>
            <a:endParaRPr kumimoji="1" lang="en-US" altLang="ja-JP" sz="1600" dirty="0"/>
          </a:p>
          <a:p>
            <a:r>
              <a:rPr kumimoji="1" lang="en-US" altLang="ja-JP" sz="1600" dirty="0"/>
              <a:t>    &lt;label</a:t>
            </a:r>
            <a:r>
              <a:rPr kumimoji="1" lang="en-US" altLang="ja-JP" sz="1600" dirty="0" smtClean="0"/>
              <a:t>&gt;</a:t>
            </a:r>
            <a:r>
              <a:rPr kumimoji="1" lang="ja-JP" altLang="en-US" sz="1600" dirty="0" smtClean="0"/>
              <a:t>パスワード</a:t>
            </a:r>
            <a:r>
              <a:rPr kumimoji="1" lang="en-US" altLang="ja-JP" sz="1600" dirty="0" smtClean="0"/>
              <a:t>&lt;/</a:t>
            </a:r>
            <a:r>
              <a:rPr kumimoji="1" lang="en-US" altLang="ja-JP" sz="1600" dirty="0" err="1"/>
              <a:t>labe</a:t>
            </a:r>
            <a:r>
              <a:rPr kumimoji="1" lang="en-US" altLang="ja-JP" sz="1600" dirty="0"/>
              <a:t>&gt;</a:t>
            </a:r>
          </a:p>
          <a:p>
            <a:r>
              <a:rPr kumimoji="1" lang="en-US" altLang="ja-JP" sz="1600" dirty="0"/>
              <a:t>    &lt;input type</a:t>
            </a:r>
            <a:r>
              <a:rPr kumimoji="1" lang="en-US" altLang="ja-JP" sz="1600" dirty="0" smtClean="0"/>
              <a:t>=“password” </a:t>
            </a:r>
            <a:r>
              <a:rPr kumimoji="1" lang="en-US" altLang="ja-JP" sz="1600" dirty="0"/>
              <a:t>name</a:t>
            </a:r>
            <a:r>
              <a:rPr kumimoji="1" lang="en-US" altLang="ja-JP" sz="1600" dirty="0" smtClean="0"/>
              <a:t>=“password” </a:t>
            </a:r>
            <a:r>
              <a:rPr kumimoji="1" lang="en-US" altLang="ja-JP" sz="1600" dirty="0"/>
              <a:t>&gt;</a:t>
            </a:r>
          </a:p>
          <a:p>
            <a:endParaRPr kumimoji="1" lang="en-US" altLang="ja-JP" sz="1600" dirty="0" smtClean="0"/>
          </a:p>
          <a:p>
            <a:r>
              <a:rPr kumimoji="1" lang="en-US" altLang="ja-JP" sz="1600" dirty="0"/>
              <a:t> </a:t>
            </a:r>
            <a:r>
              <a:rPr kumimoji="1" lang="en-US" altLang="ja-JP" sz="1600" dirty="0" smtClean="0"/>
              <a:t>   &lt;input type=“submit” value=“</a:t>
            </a:r>
            <a:r>
              <a:rPr kumimoji="1" lang="ja-JP" altLang="en-US" sz="1600" dirty="0" smtClean="0"/>
              <a:t>アカウント登録</a:t>
            </a:r>
            <a:r>
              <a:rPr kumimoji="1" lang="en-US" altLang="ja-JP" sz="1600" dirty="0" smtClean="0"/>
              <a:t>”&gt;</a:t>
            </a:r>
          </a:p>
          <a:p>
            <a:r>
              <a:rPr kumimoji="1" lang="en-US" altLang="ja-JP" sz="1600" dirty="0" smtClean="0"/>
              <a:t>&lt;/form&gt;</a:t>
            </a:r>
            <a:endParaRPr kumimoji="1" lang="ja-JP" altLang="en-US" sz="1600" dirty="0"/>
          </a:p>
        </p:txBody>
      </p:sp>
      <p:sp>
        <p:nvSpPr>
          <p:cNvPr id="6" name="正方形/長方形 5"/>
          <p:cNvSpPr/>
          <p:nvPr/>
        </p:nvSpPr>
        <p:spPr>
          <a:xfrm>
            <a:off x="2475648" y="3145463"/>
            <a:ext cx="4153546" cy="27897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2475648" y="4134071"/>
            <a:ext cx="3301139" cy="26631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2475648" y="4865336"/>
            <a:ext cx="4153546" cy="30911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2475648" y="5330284"/>
            <a:ext cx="4153546" cy="309119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2475648" y="2401545"/>
            <a:ext cx="4153546" cy="278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66728" y="3330750"/>
            <a:ext cx="1665709" cy="21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266728" y="3735092"/>
            <a:ext cx="1665709" cy="24604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254952" y="4134071"/>
            <a:ext cx="1677485" cy="17309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254952" y="4400389"/>
            <a:ext cx="1677485" cy="2801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91689" y="5075651"/>
            <a:ext cx="1740748" cy="254633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角丸四角形 18"/>
          <p:cNvSpPr/>
          <p:nvPr/>
        </p:nvSpPr>
        <p:spPr>
          <a:xfrm>
            <a:off x="491864" y="3330750"/>
            <a:ext cx="8175357" cy="10705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フォームタグの中に送信した情報が</a:t>
            </a:r>
            <a:r>
              <a:rPr kumimoji="1" lang="en-US" altLang="ja-JP" sz="2400" dirty="0" smtClean="0"/>
              <a:t>action</a:t>
            </a:r>
            <a:r>
              <a:rPr kumimoji="1" lang="ja-JP" altLang="en-US" sz="2400" dirty="0" smtClean="0"/>
              <a:t>で指定された</a:t>
            </a:r>
            <a:endParaRPr kumimoji="1" lang="en-US" altLang="ja-JP" sz="2400" dirty="0" smtClean="0"/>
          </a:p>
          <a:p>
            <a:pPr algn="ctr"/>
            <a:r>
              <a:rPr kumimoji="1" lang="en-US" altLang="ja-JP" sz="2400" dirty="0" smtClean="0"/>
              <a:t>URL</a:t>
            </a:r>
            <a:r>
              <a:rPr kumimoji="1" lang="ja-JP" altLang="en-US" sz="2400" dirty="0" smtClean="0"/>
              <a:t>（サーバー）に送信されます！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1633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form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</a:t>
            </a:r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説明</a:t>
            </a: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571652" y="1824012"/>
            <a:ext cx="8229600" cy="3889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送信の方法はわかった。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form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タグの中に書けば良いのね。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3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でも・・・送信されたデータは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どうやって受け取れば良いのでしょうか？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739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form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</a:t>
            </a:r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説明</a:t>
            </a: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571652" y="1631507"/>
            <a:ext cx="8229600" cy="3889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受け取り方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は例文で学ぼう！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3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https://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github.com/nishino-naoyuki/2018Web</a:t>
            </a:r>
          </a:p>
          <a:p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</a:t>
            </a:r>
            <a:r>
              <a:rPr kumimoji="1" lang="en-US" altLang="ja-JP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</a:t>
            </a:r>
            <a:r>
              <a:rPr kumimoji="1" lang="en-US" altLang="ja-JP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form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サンプル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.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pdf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87" y="286871"/>
            <a:ext cx="1237333" cy="92490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997" y="5004683"/>
            <a:ext cx="1806171" cy="144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80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form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</a:t>
            </a:r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説明</a:t>
            </a: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3368185" y="1198370"/>
            <a:ext cx="2368472" cy="486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説明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5" name="図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979" y="2187157"/>
            <a:ext cx="7401377" cy="3318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" name="正方形/長方形 1"/>
          <p:cNvSpPr/>
          <p:nvPr/>
        </p:nvSpPr>
        <p:spPr>
          <a:xfrm>
            <a:off x="1366787" y="4052236"/>
            <a:ext cx="6448927" cy="10684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792354" y="4321744"/>
            <a:ext cx="3214838" cy="33688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206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621154" y="4327668"/>
            <a:ext cx="1270534" cy="33688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56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form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</a:t>
            </a:r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説明</a:t>
            </a: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3368185" y="1198370"/>
            <a:ext cx="2368472" cy="486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説明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10" name="図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75" y="1896469"/>
            <a:ext cx="7497228" cy="3474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1" name="正方形/長方形 10"/>
          <p:cNvSpPr/>
          <p:nvPr/>
        </p:nvSpPr>
        <p:spPr>
          <a:xfrm>
            <a:off x="1501541" y="3955984"/>
            <a:ext cx="5034013" cy="2887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5265020" y="3955984"/>
            <a:ext cx="924024" cy="29245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2060"/>
              </a:solidFill>
            </a:endParaRPr>
          </a:p>
        </p:txBody>
      </p:sp>
      <p:sp>
        <p:nvSpPr>
          <p:cNvPr id="4" name="角丸四角形吹き出し 3"/>
          <p:cNvSpPr/>
          <p:nvPr/>
        </p:nvSpPr>
        <p:spPr>
          <a:xfrm>
            <a:off x="4552420" y="4677878"/>
            <a:ext cx="3792683" cy="1289785"/>
          </a:xfrm>
          <a:prstGeom prst="wedgeRoundRectCallout">
            <a:avLst>
              <a:gd name="adj1" fmla="val -22863"/>
              <a:gd name="adj2" fmla="val -8750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000" dirty="0" smtClean="0"/>
              <a:t>page1.jsp</a:t>
            </a:r>
            <a:r>
              <a:rPr kumimoji="1" lang="ja-JP" altLang="en-US" sz="2000" dirty="0" smtClean="0"/>
              <a:t>の</a:t>
            </a:r>
            <a:r>
              <a:rPr kumimoji="1" lang="en-US" altLang="ja-JP" sz="2000" dirty="0" smtClean="0"/>
              <a:t>form</a:t>
            </a:r>
            <a:r>
              <a:rPr kumimoji="1" lang="ja-JP" altLang="en-US" sz="2000" dirty="0" smtClean="0"/>
              <a:t>タグにあった</a:t>
            </a:r>
            <a:endParaRPr kumimoji="1" lang="en-US" altLang="ja-JP" sz="2000" dirty="0" smtClean="0"/>
          </a:p>
          <a:p>
            <a:r>
              <a:rPr kumimoji="1" lang="en-US" altLang="ja-JP" sz="2000" dirty="0" smtClean="0"/>
              <a:t>input</a:t>
            </a:r>
            <a:r>
              <a:rPr kumimoji="1" lang="ja-JP" altLang="en-US" sz="2000" dirty="0" smtClean="0"/>
              <a:t>タグの</a:t>
            </a:r>
            <a:r>
              <a:rPr kumimoji="1" lang="en-US" altLang="ja-JP" sz="2000" dirty="0" smtClean="0"/>
              <a:t>name</a:t>
            </a:r>
            <a:r>
              <a:rPr kumimoji="1" lang="ja-JP" altLang="en-US" sz="2000" dirty="0" smtClean="0"/>
              <a:t>タグの名前と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一致している！！！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5513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037" y="397071"/>
            <a:ext cx="1657553" cy="447539"/>
          </a:xfrm>
          <a:prstGeom prst="rect">
            <a:avLst/>
          </a:prstGeom>
        </p:spPr>
      </p:pic>
      <p:sp>
        <p:nvSpPr>
          <p:cNvPr id="12" name="本文"/>
          <p:cNvSpPr txBox="1"/>
          <p:nvPr/>
        </p:nvSpPr>
        <p:spPr>
          <a:xfrm>
            <a:off x="3498045" y="297676"/>
            <a:ext cx="50257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</a:t>
            </a:r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のフォルダ構成を知ろう</a:t>
            </a:r>
            <a:endParaRPr lang="ja-JP" altLang="en-US" sz="32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5" name="タイトル 2"/>
          <p:cNvSpPr txBox="1">
            <a:spLocks/>
          </p:cNvSpPr>
          <p:nvPr/>
        </p:nvSpPr>
        <p:spPr>
          <a:xfrm>
            <a:off x="299185" y="1836312"/>
            <a:ext cx="8805658" cy="4130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のフォルダ構成</a:t>
            </a:r>
            <a:r>
              <a:rPr kumimoji="1" lang="ja-JP" altLang="en-US" sz="32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（かなり重要</a:t>
            </a:r>
            <a:r>
              <a:rPr kumimoji="1" lang="ja-JP" altLang="en-US" sz="3200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）</a:t>
            </a:r>
            <a:endParaRPr kumimoji="1" lang="en-US" altLang="ja-JP" sz="3200" dirty="0" smtClean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sz="3200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webapps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の直下に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プロジェクトのフォルダが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ある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のスクリプトレットタグ（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&lt;%%&gt;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）の部分は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サーバー側で実行され、その結果のみが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レスポンスとして返される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49" y="314949"/>
            <a:ext cx="1431411" cy="52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90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form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</a:t>
            </a:r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説明</a:t>
            </a: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567891" y="1198370"/>
            <a:ext cx="8046719" cy="486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form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タグ情報受け渡しのイメージ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06146" y="4137691"/>
            <a:ext cx="1773164" cy="18457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学校・自宅など</a:t>
            </a:r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ja-JP" altLang="en-US" dirty="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24" y="4755015"/>
            <a:ext cx="1288780" cy="1109875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116" y="2103869"/>
            <a:ext cx="1259867" cy="1174826"/>
          </a:xfrm>
          <a:prstGeom prst="rect">
            <a:avLst/>
          </a:prstGeom>
        </p:spPr>
      </p:pic>
      <p:sp>
        <p:nvSpPr>
          <p:cNvPr id="15" name="雲 14"/>
          <p:cNvSpPr/>
          <p:nvPr/>
        </p:nvSpPr>
        <p:spPr>
          <a:xfrm>
            <a:off x="3764000" y="2596157"/>
            <a:ext cx="3539067" cy="3059165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インターネット</a:t>
            </a:r>
          </a:p>
        </p:txBody>
      </p:sp>
      <p:cxnSp>
        <p:nvCxnSpPr>
          <p:cNvPr id="17" name="直線矢印コネクタ 16"/>
          <p:cNvCxnSpPr/>
          <p:nvPr/>
        </p:nvCxnSpPr>
        <p:spPr>
          <a:xfrm flipV="1">
            <a:off x="2097732" y="3458986"/>
            <a:ext cx="4180811" cy="180545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2151299" y="3678716"/>
            <a:ext cx="4391152" cy="197660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067" y="2503891"/>
            <a:ext cx="1225423" cy="814906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50" y="472818"/>
            <a:ext cx="1358770" cy="968577"/>
          </a:xfrm>
          <a:prstGeom prst="rect">
            <a:avLst/>
          </a:prstGeom>
        </p:spPr>
      </p:pic>
      <p:pic>
        <p:nvPicPr>
          <p:cNvPr id="27" name="図 26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30" y="4000000"/>
            <a:ext cx="2593975" cy="7550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角丸四角形吹き出し 4"/>
          <p:cNvSpPr/>
          <p:nvPr/>
        </p:nvSpPr>
        <p:spPr>
          <a:xfrm>
            <a:off x="1655546" y="4361714"/>
            <a:ext cx="2896876" cy="566421"/>
          </a:xfrm>
          <a:prstGeom prst="wedgeRoundRectCallout">
            <a:avLst>
              <a:gd name="adj1" fmla="val -34560"/>
              <a:gd name="adj2" fmla="val -751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655546" y="4513130"/>
            <a:ext cx="2906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&lt;input type=“text” </a:t>
            </a:r>
            <a:r>
              <a:rPr kumimoji="1" lang="en-US" altLang="ja-JP" dirty="0" smtClean="0">
                <a:solidFill>
                  <a:srgbClr val="FF0000"/>
                </a:solidFill>
              </a:rPr>
              <a:t>name=“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param</a:t>
            </a:r>
            <a:r>
              <a:rPr kumimoji="1" lang="en-US" altLang="ja-JP" dirty="0" smtClean="0">
                <a:solidFill>
                  <a:srgbClr val="FF0000"/>
                </a:solidFill>
              </a:rPr>
              <a:t>”</a:t>
            </a:r>
            <a:r>
              <a:rPr kumimoji="1" lang="en-US" altLang="ja-JP" dirty="0" smtClean="0"/>
              <a:t>&gt;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2199910" y="2765495"/>
            <a:ext cx="2052589" cy="1541446"/>
            <a:chOff x="2199910" y="2765495"/>
            <a:chExt cx="2052589" cy="1541446"/>
          </a:xfrm>
        </p:grpSpPr>
        <p:pic>
          <p:nvPicPr>
            <p:cNvPr id="1026" name="Picture 2" descr="C:\Users\nishino\AppData\Local\Microsoft\Windows\Temporary Internet Files\Content.IE5\0CIOCUF1\lgi01a201501110200[1].jpg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9910" y="2765495"/>
              <a:ext cx="2052589" cy="1541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テキスト ボックス 27"/>
            <p:cNvSpPr txBox="1"/>
            <p:nvPr/>
          </p:nvSpPr>
          <p:spPr>
            <a:xfrm>
              <a:off x="2925309" y="3684232"/>
              <a:ext cx="83869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1800" dirty="0" err="1" smtClean="0"/>
                <a:t>param</a:t>
              </a:r>
              <a:endParaRPr kumimoji="1" lang="ja-JP" altLang="en-US" sz="1800" dirty="0"/>
            </a:p>
          </p:txBody>
        </p:sp>
      </p:grpSp>
      <p:pic>
        <p:nvPicPr>
          <p:cNvPr id="30" name="図 29"/>
          <p:cNvPicPr/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09" r="18291" b="7379"/>
          <a:stretch/>
        </p:blipFill>
        <p:spPr bwMode="auto">
          <a:xfrm>
            <a:off x="7430899" y="3318797"/>
            <a:ext cx="1673944" cy="8820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8" name="円/楕円 7"/>
          <p:cNvSpPr/>
          <p:nvPr/>
        </p:nvSpPr>
        <p:spPr>
          <a:xfrm>
            <a:off x="2710991" y="2035034"/>
            <a:ext cx="1030425" cy="9377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あいうえ</a:t>
            </a:r>
            <a:r>
              <a:rPr kumimoji="1" lang="ja-JP" altLang="en-US" dirty="0" err="1" smtClean="0"/>
              <a:t>お</a:t>
            </a:r>
            <a:endParaRPr kumimoji="1" lang="ja-JP" altLang="en-US" dirty="0"/>
          </a:p>
        </p:txBody>
      </p:sp>
      <p:sp>
        <p:nvSpPr>
          <p:cNvPr id="32" name="角丸四角形吹き出し 31"/>
          <p:cNvSpPr/>
          <p:nvPr/>
        </p:nvSpPr>
        <p:spPr>
          <a:xfrm>
            <a:off x="5982461" y="4644924"/>
            <a:ext cx="2896876" cy="566421"/>
          </a:xfrm>
          <a:prstGeom prst="wedgeRoundRectCallout">
            <a:avLst>
              <a:gd name="adj1" fmla="val 10296"/>
              <a:gd name="adj2" fmla="val -15501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982461" y="4796340"/>
            <a:ext cx="2896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 smtClean="0"/>
              <a:t>request.getParameter</a:t>
            </a: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FF0000"/>
                </a:solidFill>
              </a:rPr>
              <a:t>“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param</a:t>
            </a:r>
            <a:r>
              <a:rPr kumimoji="1" lang="en-US" altLang="ja-JP" dirty="0" smtClean="0">
                <a:solidFill>
                  <a:srgbClr val="FF0000"/>
                </a:solidFill>
              </a:rPr>
              <a:t>”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977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96785E-6 L 2.22222E-6 0.0830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51515E-6 L 0.43802 -0.134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92" y="-673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.08304 L 0.42518 -0.0427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50" y="-6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8" grpId="0" animBg="1"/>
      <p:bldP spid="8" grpId="1" animBg="1"/>
      <p:bldP spid="8" grpId="2" animBg="1"/>
      <p:bldP spid="32" grpId="0" animBg="1"/>
      <p:bldP spid="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form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</a:t>
            </a:r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説明</a:t>
            </a: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571652" y="1631508"/>
            <a:ext cx="8229600" cy="174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じつは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form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で送信される情報は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サーバーに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対するリクエトにくっついて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一緒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にサーバーに送られます！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50" y="472818"/>
            <a:ext cx="1358770" cy="968577"/>
          </a:xfrm>
          <a:prstGeom prst="rect">
            <a:avLst/>
          </a:prstGeom>
        </p:spPr>
      </p:pic>
      <p:sp>
        <p:nvSpPr>
          <p:cNvPr id="9" name="タイトル 2"/>
          <p:cNvSpPr txBox="1">
            <a:spLocks/>
          </p:cNvSpPr>
          <p:nvPr/>
        </p:nvSpPr>
        <p:spPr>
          <a:xfrm>
            <a:off x="571652" y="3368843"/>
            <a:ext cx="8229600" cy="174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取得するときの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2800" dirty="0" err="1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request</a:t>
            </a:r>
            <a:r>
              <a:rPr kumimoji="1" lang="en-US" altLang="ja-JP" sz="2800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.</a:t>
            </a:r>
            <a:r>
              <a:rPr kumimoji="1" lang="en-US" altLang="ja-JP" sz="2800" dirty="0" err="1" smtClean="0">
                <a:solidFill>
                  <a:srgbClr val="0070C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getParameter</a:t>
            </a:r>
            <a:r>
              <a:rPr kumimoji="1" lang="en-US" altLang="ja-JP" sz="2800" dirty="0" smtClean="0">
                <a:solidFill>
                  <a:srgbClr val="0070C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(“</a:t>
            </a:r>
            <a:r>
              <a:rPr kumimoji="1" lang="en-US" altLang="ja-JP" sz="2800" dirty="0" err="1" smtClean="0">
                <a:solidFill>
                  <a:srgbClr val="0070C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param</a:t>
            </a:r>
            <a:r>
              <a:rPr kumimoji="1" lang="en-US" altLang="ja-JP" sz="2800" dirty="0" smtClean="0">
                <a:solidFill>
                  <a:srgbClr val="0070C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”)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;</a:t>
            </a:r>
          </a:p>
        </p:txBody>
      </p:sp>
      <p:sp>
        <p:nvSpPr>
          <p:cNvPr id="2" name="角丸四角形吹き出し 1"/>
          <p:cNvSpPr/>
          <p:nvPr/>
        </p:nvSpPr>
        <p:spPr>
          <a:xfrm>
            <a:off x="654518" y="4831882"/>
            <a:ext cx="2743200" cy="1443790"/>
          </a:xfrm>
          <a:prstGeom prst="wedgeRoundRectCallout">
            <a:avLst>
              <a:gd name="adj1" fmla="val 14066"/>
              <a:gd name="adj2" fmla="val -6216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000" dirty="0" smtClean="0"/>
              <a:t>サーバーに送られたリクエストのオブジェクトを指し示す</a:t>
            </a:r>
            <a:endParaRPr kumimoji="1" lang="ja-JP" altLang="en-US" sz="2000" dirty="0"/>
          </a:p>
        </p:txBody>
      </p:sp>
      <p:sp>
        <p:nvSpPr>
          <p:cNvPr id="10" name="角丸四角形吹き出し 9"/>
          <p:cNvSpPr/>
          <p:nvPr/>
        </p:nvSpPr>
        <p:spPr>
          <a:xfrm>
            <a:off x="3696100" y="4831882"/>
            <a:ext cx="4475748" cy="1443790"/>
          </a:xfrm>
          <a:prstGeom prst="wedgeRoundRectCallout">
            <a:avLst>
              <a:gd name="adj1" fmla="val 14066"/>
              <a:gd name="adj2" fmla="val -6216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000" dirty="0" smtClean="0"/>
              <a:t>リクエストの中のパラメータ（情報）を</a:t>
            </a:r>
            <a:endParaRPr kumimoji="1" lang="en-US" altLang="ja-JP" sz="2000" dirty="0" smtClean="0"/>
          </a:p>
          <a:p>
            <a:r>
              <a:rPr kumimoji="1" lang="ja-JP" altLang="en-US" sz="2000" dirty="0"/>
              <a:t>取得</a:t>
            </a:r>
            <a:r>
              <a:rPr kumimoji="1" lang="ja-JP" altLang="en-US" sz="2000" dirty="0" smtClean="0"/>
              <a:t>する。</a:t>
            </a:r>
            <a:endParaRPr kumimoji="1" lang="en-US" altLang="ja-JP" sz="2000" dirty="0" smtClean="0"/>
          </a:p>
          <a:p>
            <a:r>
              <a:rPr kumimoji="1" lang="ja-JP" altLang="en-US" sz="2000" dirty="0"/>
              <a:t>この</a:t>
            </a:r>
            <a:r>
              <a:rPr kumimoji="1" lang="ja-JP" altLang="en-US" sz="2000" dirty="0" smtClean="0"/>
              <a:t>場合</a:t>
            </a:r>
            <a:r>
              <a:rPr kumimoji="1" lang="en-US" altLang="ja-JP" sz="2000" dirty="0" err="1" smtClean="0"/>
              <a:t>param</a:t>
            </a:r>
            <a:r>
              <a:rPr kumimoji="1" lang="ja-JP" altLang="en-US" sz="2000" dirty="0" smtClean="0"/>
              <a:t>が指定されているので</a:t>
            </a:r>
            <a:r>
              <a:rPr kumimoji="1" lang="en-US" altLang="ja-JP" sz="2000" dirty="0" err="1" smtClean="0"/>
              <a:t>param</a:t>
            </a:r>
            <a:r>
              <a:rPr kumimoji="1" lang="ja-JP" altLang="en-US" sz="2000" dirty="0" smtClean="0"/>
              <a:t>という箱から情報を取得する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5690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タイトル 1"/>
          <p:cNvSpPr txBox="1">
            <a:spLocks/>
          </p:cNvSpPr>
          <p:nvPr/>
        </p:nvSpPr>
        <p:spPr>
          <a:xfrm>
            <a:off x="563128" y="366402"/>
            <a:ext cx="8229600" cy="126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目次</a:t>
            </a:r>
            <a: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endParaRPr kumimoji="1" lang="ja-JP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537894"/>
            <a:ext cx="8229600" cy="2240444"/>
          </a:xfrm>
        </p:spPr>
        <p:txBody>
          <a:bodyPr/>
          <a:lstStyle/>
          <a:p>
            <a:r>
              <a:rPr kumimoji="1" lang="en-US" altLang="ja-JP" dirty="0" smtClean="0"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form</a:t>
            </a:r>
            <a:r>
              <a:rPr kumimoji="1" lang="ja-JP" altLang="en-US" dirty="0" smtClean="0"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タグの復習</a:t>
            </a:r>
            <a:r>
              <a:rPr kumimoji="1" lang="en-US" altLang="ja-JP" dirty="0" smtClean="0"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form</a:t>
            </a:r>
            <a:r>
              <a:rPr kumimoji="1" lang="ja-JP" altLang="en-US" dirty="0" smtClean="0"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タグの説明</a:t>
            </a:r>
            <a:r>
              <a:rPr kumimoji="1" lang="en-US" altLang="ja-JP" dirty="0" smtClean="0"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演習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804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form</a:t>
            </a:r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</a:t>
            </a:r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の演習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571652" y="1631507"/>
            <a:ext cx="8229600" cy="3889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演習をしよう！</a:t>
            </a:r>
            <a:endParaRPr kumimoji="1" lang="en-US" altLang="ja-JP" sz="3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https://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github.com/nishino-naoyuki/2018Web</a:t>
            </a:r>
          </a:p>
          <a:p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</a:t>
            </a:r>
            <a:r>
              <a:rPr kumimoji="1" lang="en-US" altLang="ja-JP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課題</a:t>
            </a:r>
            <a:r>
              <a:rPr kumimoji="1" lang="en-US" altLang="ja-JP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2.pdf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87" y="286871"/>
            <a:ext cx="1237333" cy="92490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997" y="5004683"/>
            <a:ext cx="1806171" cy="144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9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49" y="125942"/>
            <a:ext cx="1611462" cy="106150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607" y="397071"/>
            <a:ext cx="1657553" cy="447539"/>
          </a:xfrm>
          <a:prstGeom prst="rect">
            <a:avLst/>
          </a:prstGeom>
        </p:spPr>
      </p:pic>
      <p:sp>
        <p:nvSpPr>
          <p:cNvPr id="15" name="タイトル 2"/>
          <p:cNvSpPr txBox="1">
            <a:spLocks/>
          </p:cNvSpPr>
          <p:nvPr/>
        </p:nvSpPr>
        <p:spPr>
          <a:xfrm>
            <a:off x="299185" y="1836312"/>
            <a:ext cx="8805658" cy="4130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・サーバーに情報を送るには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form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タグの中に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送りたい情報を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input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タグで書けばいい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・サーバー側で情報を取得するときは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 </a:t>
            </a:r>
            <a:r>
              <a:rPr kumimoji="1" lang="en-US" altLang="ja-JP" sz="3200" dirty="0" err="1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request.getParamter</a:t>
            </a:r>
            <a:endParaRPr kumimoji="1" lang="en-US" altLang="ja-JP" sz="3200" dirty="0" smtClean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で取得すれば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OK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！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本文"/>
          <p:cNvSpPr txBox="1"/>
          <p:nvPr/>
        </p:nvSpPr>
        <p:spPr>
          <a:xfrm>
            <a:off x="3640712" y="297676"/>
            <a:ext cx="4740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form</a:t>
            </a:r>
            <a:r>
              <a:rPr kumimoji="1" lang="ja-JP" altLang="en-US" sz="24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タグについてもっと理解しよう</a:t>
            </a:r>
            <a:endParaRPr lang="ja-JP" altLang="en-US" sz="24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866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168166" y="2585585"/>
            <a:ext cx="8828689" cy="1143000"/>
          </a:xfrm>
        </p:spPr>
        <p:txBody>
          <a:bodyPr/>
          <a:lstStyle/>
          <a:p>
            <a:r>
              <a:rPr kumimoji="1" lang="en-US" altLang="ja-JP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f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orm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タグについてもっと理解しよう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20" y="409066"/>
            <a:ext cx="38100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4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タイトル 1"/>
          <p:cNvSpPr txBox="1">
            <a:spLocks/>
          </p:cNvSpPr>
          <p:nvPr/>
        </p:nvSpPr>
        <p:spPr>
          <a:xfrm>
            <a:off x="563128" y="366402"/>
            <a:ext cx="8229600" cy="126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目次</a:t>
            </a:r>
            <a: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endParaRPr kumimoji="1" lang="ja-JP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537894"/>
            <a:ext cx="8229600" cy="2240444"/>
          </a:xfrm>
        </p:spPr>
        <p:txBody>
          <a:bodyPr/>
          <a:lstStyle/>
          <a:p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form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タグの復習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form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タグの説明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演習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210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タイトル 1"/>
          <p:cNvSpPr txBox="1">
            <a:spLocks/>
          </p:cNvSpPr>
          <p:nvPr/>
        </p:nvSpPr>
        <p:spPr>
          <a:xfrm>
            <a:off x="563128" y="366402"/>
            <a:ext cx="8229600" cy="126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目次</a:t>
            </a:r>
            <a: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endParaRPr kumimoji="1" lang="ja-JP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537894"/>
            <a:ext cx="8229600" cy="2240444"/>
          </a:xfrm>
        </p:spPr>
        <p:txBody>
          <a:bodyPr/>
          <a:lstStyle/>
          <a:p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form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タグの復習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form</a:t>
            </a:r>
            <a:r>
              <a:rPr kumimoji="1" lang="ja-JP" altLang="en-US" dirty="0" smtClean="0"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タグの説明</a:t>
            </a:r>
            <a:r>
              <a:rPr kumimoji="1" lang="en-US" altLang="ja-JP" dirty="0" smtClean="0"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dirty="0" smtClean="0"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演習</a:t>
            </a:r>
            <a:endParaRPr kumimoji="1" lang="ja-JP" altLang="en-US" dirty="0"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59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form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タグの復習</a:t>
            </a:r>
          </a:p>
        </p:txBody>
      </p:sp>
      <p:sp>
        <p:nvSpPr>
          <p:cNvPr id="4" name="タイトル 2"/>
          <p:cNvSpPr txBox="1">
            <a:spLocks/>
          </p:cNvSpPr>
          <p:nvPr/>
        </p:nvSpPr>
        <p:spPr>
          <a:xfrm>
            <a:off x="556154" y="120909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</a:t>
            </a:r>
            <a:r>
              <a:rPr kumimoji="1" lang="ja-JP" altLang="en-US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よく見る↓です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570" y="2477465"/>
            <a:ext cx="8681702" cy="311053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5" name="角丸四角形 4"/>
          <p:cNvSpPr/>
          <p:nvPr/>
        </p:nvSpPr>
        <p:spPr>
          <a:xfrm>
            <a:off x="211570" y="4032732"/>
            <a:ext cx="8455651" cy="64086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829733" y="5029200"/>
            <a:ext cx="7416800" cy="1424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何</a:t>
            </a:r>
            <a:r>
              <a:rPr kumimoji="1" lang="ja-JP" altLang="en-US" sz="3200" dirty="0" smtClean="0"/>
              <a:t>かを</a:t>
            </a:r>
            <a:r>
              <a:rPr kumimoji="1" lang="ja-JP" altLang="en-US" sz="3200" dirty="0"/>
              <a:t>入力</a:t>
            </a:r>
            <a:r>
              <a:rPr kumimoji="1" lang="ja-JP" altLang="en-US" sz="3200" dirty="0" smtClean="0"/>
              <a:t>して、ボタンをクリックすると</a:t>
            </a:r>
            <a:endParaRPr kumimoji="1" lang="en-US" altLang="ja-JP" sz="3200" dirty="0" smtClean="0"/>
          </a:p>
          <a:p>
            <a:pPr algn="ctr"/>
            <a:r>
              <a:rPr kumimoji="1" lang="ja-JP" altLang="en-US" sz="3200" dirty="0" smtClean="0"/>
              <a:t>画面遷移する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7992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form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タグの復習</a:t>
            </a:r>
          </a:p>
        </p:txBody>
      </p:sp>
      <p:sp>
        <p:nvSpPr>
          <p:cNvPr id="4" name="タイトル 2"/>
          <p:cNvSpPr txBox="1">
            <a:spLocks/>
          </p:cNvSpPr>
          <p:nvPr/>
        </p:nvSpPr>
        <p:spPr>
          <a:xfrm>
            <a:off x="537812" y="97871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form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タグを良く見るのは何の画面？</a:t>
            </a:r>
            <a:endParaRPr kumimoji="1" lang="ja-JP" altLang="en-US" sz="3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4"/>
          <a:srcRect l="33000" r="32736" b="22478"/>
          <a:stretch/>
        </p:blipFill>
        <p:spPr>
          <a:xfrm>
            <a:off x="550691" y="2121717"/>
            <a:ext cx="3403430" cy="43324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角丸四角形吹き出し 5"/>
          <p:cNvSpPr/>
          <p:nvPr/>
        </p:nvSpPr>
        <p:spPr>
          <a:xfrm>
            <a:off x="4114801" y="2121717"/>
            <a:ext cx="4922310" cy="4109750"/>
          </a:xfrm>
          <a:prstGeom prst="wedgeRoundRectCallout">
            <a:avLst>
              <a:gd name="adj1" fmla="val -61770"/>
              <a:gd name="adj2" fmla="val 1841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2000" dirty="0" smtClean="0"/>
              <a:t>ソースの表示をすると・・・</a:t>
            </a:r>
            <a:endParaRPr kumimoji="1" lang="ja-JP" altLang="en-US" sz="20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5706" y="2831606"/>
            <a:ext cx="4742816" cy="2587061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>
          <a:xfrm>
            <a:off x="4588933" y="3877733"/>
            <a:ext cx="829734" cy="440267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114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表 6"/>
          <p:cNvGraphicFramePr>
            <a:graphicFrameLocks noGrp="1"/>
          </p:cNvGraphicFramePr>
          <p:nvPr>
            <p:extLst/>
          </p:nvPr>
        </p:nvGraphicFramePr>
        <p:xfrm>
          <a:off x="271995" y="1018006"/>
          <a:ext cx="8714317" cy="2011680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16218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924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読み方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ふぉー</a:t>
                      </a:r>
                      <a:r>
                        <a:rPr kumimoji="1" lang="ja-JP" altLang="en-US" sz="2400" dirty="0" err="1" smtClean="0"/>
                        <a:t>むたぐ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主な属性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action</a:t>
                      </a:r>
                      <a:r>
                        <a:rPr kumimoji="1" lang="ja-JP" altLang="en-US" sz="2400" dirty="0" smtClean="0"/>
                        <a:t>・・・</a:t>
                      </a:r>
                      <a:r>
                        <a:rPr kumimoji="1" lang="en-US" altLang="ja-JP" sz="2400" dirty="0" smtClean="0"/>
                        <a:t>from</a:t>
                      </a:r>
                      <a:r>
                        <a:rPr kumimoji="1" lang="ja-JP" altLang="en-US" sz="2400" dirty="0" smtClean="0"/>
                        <a:t>タグ内の</a:t>
                      </a:r>
                      <a:r>
                        <a:rPr kumimoji="1" lang="ja-JP" altLang="en-US" sz="2400" dirty="0" smtClean="0">
                          <a:solidFill>
                            <a:srgbClr val="FF0000"/>
                          </a:solidFill>
                        </a:rPr>
                        <a:t>サブミットボタン</a:t>
                      </a:r>
                      <a:r>
                        <a:rPr kumimoji="1" lang="ja-JP" altLang="en-US" sz="2400" dirty="0" smtClean="0"/>
                        <a:t>をクリックした時に遷移する遷移先を指定する</a:t>
                      </a:r>
                      <a:endParaRPr kumimoji="1" lang="en-US" altLang="ja-JP" sz="2400" dirty="0" smtClean="0"/>
                    </a:p>
                    <a:p>
                      <a:r>
                        <a:rPr kumimoji="1" lang="en-US" altLang="ja-JP" sz="2400" dirty="0" smtClean="0"/>
                        <a:t>method</a:t>
                      </a:r>
                      <a:r>
                        <a:rPr kumimoji="1" lang="ja-JP" altLang="en-US" sz="2400" dirty="0" smtClean="0"/>
                        <a:t>・・・画面遷移の方法を指定する（</a:t>
                      </a:r>
                      <a:r>
                        <a:rPr kumimoji="1" lang="ja-JP" altLang="en-US" sz="2400" dirty="0" smtClean="0">
                          <a:solidFill>
                            <a:srgbClr val="FF0000"/>
                          </a:solidFill>
                        </a:rPr>
                        <a:t>サーブレットのときに詳しくやるので、今はわからなくて</a:t>
                      </a:r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OK</a:t>
                      </a:r>
                      <a:r>
                        <a:rPr kumimoji="1" lang="ja-JP" altLang="en-US" sz="2400" dirty="0" smtClean="0"/>
                        <a:t>）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7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form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タグの復習</a:t>
            </a:r>
          </a:p>
        </p:txBody>
      </p:sp>
      <p:sp>
        <p:nvSpPr>
          <p:cNvPr id="18" name="タイトル 2"/>
          <p:cNvSpPr txBox="1">
            <a:spLocks/>
          </p:cNvSpPr>
          <p:nvPr/>
        </p:nvSpPr>
        <p:spPr>
          <a:xfrm>
            <a:off x="271994" y="2640711"/>
            <a:ext cx="8714317" cy="224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en-US" altLang="ja-JP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&lt;form action=“test.html” method=“GET”&gt;</a:t>
            </a:r>
          </a:p>
          <a:p>
            <a:pPr algn="l"/>
            <a:r>
              <a:rPr kumimoji="1" lang="en-US" altLang="ja-JP" sz="32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 </a:t>
            </a:r>
            <a:r>
              <a:rPr kumimoji="1" lang="en-US" altLang="ja-JP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  &lt;input type=“submit” value=“</a:t>
            </a:r>
            <a:r>
              <a:rPr kumimoji="1" lang="ja-JP" altLang="en-US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ボタン</a:t>
            </a:r>
            <a:r>
              <a:rPr kumimoji="1" lang="en-US" altLang="ja-JP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”&gt;</a:t>
            </a:r>
          </a:p>
          <a:p>
            <a:pPr algn="l"/>
            <a:r>
              <a:rPr kumimoji="1" lang="en-US" altLang="ja-JP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&lt;/form&gt;</a:t>
            </a:r>
            <a:endParaRPr kumimoji="1" lang="ja-JP" altLang="en-US" sz="3200" dirty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653" y="4999688"/>
            <a:ext cx="2846998" cy="1688942"/>
          </a:xfrm>
          <a:prstGeom prst="rect">
            <a:avLst/>
          </a:prstGeom>
        </p:spPr>
      </p:pic>
      <p:sp>
        <p:nvSpPr>
          <p:cNvPr id="19" name="下矢印 18"/>
          <p:cNvSpPr/>
          <p:nvPr/>
        </p:nvSpPr>
        <p:spPr>
          <a:xfrm>
            <a:off x="4256618" y="4234771"/>
            <a:ext cx="745067" cy="83524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吹き出し 19"/>
          <p:cNvSpPr/>
          <p:nvPr/>
        </p:nvSpPr>
        <p:spPr>
          <a:xfrm>
            <a:off x="149735" y="4999688"/>
            <a:ext cx="2906183" cy="1286934"/>
          </a:xfrm>
          <a:prstGeom prst="wedgeRoundRectCallout">
            <a:avLst>
              <a:gd name="adj1" fmla="val 67733"/>
              <a:gd name="adj2" fmla="val -328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クリックすると</a:t>
            </a:r>
            <a:r>
              <a:rPr kumimoji="1" lang="en-US" altLang="ja-JP" sz="2400" dirty="0" smtClean="0"/>
              <a:t>test.html</a:t>
            </a:r>
            <a:r>
              <a:rPr kumimoji="1" lang="ja-JP" altLang="en-US" sz="2400" dirty="0" smtClean="0"/>
              <a:t>　に飛ぶ</a:t>
            </a:r>
            <a:endParaRPr kumimoji="1" lang="ja-JP" altLang="en-US" sz="2400" dirty="0"/>
          </a:p>
        </p:txBody>
      </p:sp>
      <p:sp>
        <p:nvSpPr>
          <p:cNvPr id="21" name="正方形/長方形 20"/>
          <p:cNvSpPr/>
          <p:nvPr/>
        </p:nvSpPr>
        <p:spPr>
          <a:xfrm>
            <a:off x="709327" y="3563022"/>
            <a:ext cx="7418673" cy="50630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3467406" y="5199249"/>
            <a:ext cx="2103661" cy="94755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3205653" y="3091067"/>
            <a:ext cx="1986492" cy="47195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403755" y="5598894"/>
            <a:ext cx="1272646" cy="42937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074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タイトル 1"/>
          <p:cNvSpPr txBox="1">
            <a:spLocks/>
          </p:cNvSpPr>
          <p:nvPr/>
        </p:nvSpPr>
        <p:spPr>
          <a:xfrm>
            <a:off x="563128" y="366402"/>
            <a:ext cx="8229600" cy="126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目次</a:t>
            </a:r>
            <a: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endParaRPr kumimoji="1" lang="ja-JP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537894"/>
            <a:ext cx="8229600" cy="2240444"/>
          </a:xfrm>
        </p:spPr>
        <p:txBody>
          <a:bodyPr/>
          <a:lstStyle/>
          <a:p>
            <a:r>
              <a:rPr kumimoji="1" lang="en-US" altLang="ja-JP" dirty="0" smtClean="0"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form</a:t>
            </a:r>
            <a:r>
              <a:rPr kumimoji="1" lang="ja-JP" altLang="en-US" dirty="0" smtClean="0"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タグの復習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form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タグの説明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dirty="0" smtClean="0"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演習</a:t>
            </a:r>
            <a:endParaRPr kumimoji="1" lang="ja-JP" altLang="en-US" dirty="0"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385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2244</TotalTime>
  <Words>969</Words>
  <Application>Microsoft Office PowerPoint</Application>
  <PresentationFormat>画面に合わせる (4:3)</PresentationFormat>
  <Paragraphs>170</Paragraphs>
  <Slides>24</Slides>
  <Notes>24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2" baseType="lpstr">
      <vt:lpstr>Arial</vt:lpstr>
      <vt:lpstr>HGPｺﾞｼｯｸE</vt:lpstr>
      <vt:lpstr>Helvetica Neue</vt:lpstr>
      <vt:lpstr>Calibri</vt:lpstr>
      <vt:lpstr>HGS創英角ﾎﾟｯﾌﾟ体</vt:lpstr>
      <vt:lpstr>HGP創英角ﾎﾟｯﾌﾟ体</vt:lpstr>
      <vt:lpstr>ＭＳ Ｐゴシック</vt:lpstr>
      <vt:lpstr>ホワイト</vt:lpstr>
      <vt:lpstr>Webアプリケーション開発演習A</vt:lpstr>
      <vt:lpstr>PowerPoint プレゼンテーション</vt:lpstr>
      <vt:lpstr>formタグについてもっと理解しよう</vt:lpstr>
      <vt:lpstr>formタグの復習 formタグの説明 演習</vt:lpstr>
      <vt:lpstr>formタグの復習 formタグの説明 演習</vt:lpstr>
      <vt:lpstr>formタグの復習</vt:lpstr>
      <vt:lpstr>formタグの復習</vt:lpstr>
      <vt:lpstr>formタグの復習</vt:lpstr>
      <vt:lpstr>formタグの復習 formタグの説明 演習</vt:lpstr>
      <vt:lpstr>formタグの説明</vt:lpstr>
      <vt:lpstr>formタグの説明</vt:lpstr>
      <vt:lpstr>formタグの説明</vt:lpstr>
      <vt:lpstr>formタグの説明</vt:lpstr>
      <vt:lpstr>formタグの説明</vt:lpstr>
      <vt:lpstr>formタグの説明</vt:lpstr>
      <vt:lpstr>formタグの説明</vt:lpstr>
      <vt:lpstr>formタグの説明</vt:lpstr>
      <vt:lpstr>formタグの説明</vt:lpstr>
      <vt:lpstr>formタグの説明</vt:lpstr>
      <vt:lpstr>formタグの説明</vt:lpstr>
      <vt:lpstr>formタグの説明</vt:lpstr>
      <vt:lpstr>formタグの復習 formタグの説明 演習</vt:lpstr>
      <vt:lpstr>formタグの演習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Webアプリケーション開発演習A</dc:title>
  <dc:creator>西野　直幸</dc:creator>
  <cp:lastModifiedBy>西野　直幸</cp:lastModifiedBy>
  <cp:revision>456</cp:revision>
  <dcterms:modified xsi:type="dcterms:W3CDTF">2018-05-14T01:31:12Z</dcterms:modified>
</cp:coreProperties>
</file>