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521" r:id="rId3"/>
    <p:sldId id="260" r:id="rId4"/>
    <p:sldId id="484" r:id="rId5"/>
    <p:sldId id="522" r:id="rId6"/>
    <p:sldId id="499" r:id="rId7"/>
    <p:sldId id="523" r:id="rId8"/>
    <p:sldId id="524" r:id="rId9"/>
    <p:sldId id="507" r:id="rId10"/>
    <p:sldId id="525" r:id="rId11"/>
    <p:sldId id="515" r:id="rId12"/>
    <p:sldId id="516" r:id="rId13"/>
    <p:sldId id="517" r:id="rId14"/>
    <p:sldId id="518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20" r:id="rId26"/>
    <p:sldId id="495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GS創英角ﾎﾟｯﾌﾟ体" panose="040B0A00000000000000" pitchFamily="50" charset="-128"/>
      <p:regular r:id="rId33"/>
    </p:embeddedFont>
    <p:embeddedFont>
      <p:font typeface="Helvetica Neue" panose="020B0604020202020204" charset="0"/>
      <p:regular r:id="rId34"/>
      <p:bold r:id="rId35"/>
      <p:italic r:id="rId36"/>
      <p:boldItalic r:id="rId37"/>
    </p:embeddedFont>
    <p:embeddedFont>
      <p:font typeface="HGP創英角ﾎﾟｯﾌﾟ体" panose="040B0A00000000000000" pitchFamily="50" charset="-128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動作イメージ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4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40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セッションを使うには、最初にセッションを取得する必要があります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セッションの取得を行うのが </a:t>
            </a:r>
            <a:r>
              <a:rPr lang="en-US" altLang="ja-JP" dirty="0" err="1" smtClean="0"/>
              <a:t>getSession</a:t>
            </a:r>
            <a:r>
              <a:rPr lang="ja-JP" altLang="en-US" dirty="0" smtClean="0"/>
              <a:t>メソッドです。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引数は　</a:t>
            </a:r>
            <a:r>
              <a:rPr lang="en-US" altLang="ja-JP" dirty="0" smtClean="0"/>
              <a:t>true</a:t>
            </a:r>
            <a:r>
              <a:rPr lang="en-US" altLang="ja-JP" baseline="0" dirty="0" smtClean="0"/>
              <a:t> </a:t>
            </a:r>
            <a:r>
              <a:rPr lang="ja-JP" altLang="en-US" baseline="0" dirty="0" smtClean="0"/>
              <a:t>か </a:t>
            </a:r>
            <a:r>
              <a:rPr lang="en-US" altLang="ja-JP" baseline="0" dirty="0" smtClean="0"/>
              <a:t>false</a:t>
            </a:r>
            <a:r>
              <a:rPr lang="ja-JP" altLang="en-US" baseline="0" dirty="0" smtClean="0"/>
              <a:t>で、</a:t>
            </a:r>
            <a:r>
              <a:rPr lang="en-US" altLang="ja-JP" baseline="0" dirty="0" smtClean="0"/>
              <a:t>true</a:t>
            </a:r>
            <a:r>
              <a:rPr lang="ja-JP" altLang="en-US" baseline="0" dirty="0" smtClean="0"/>
              <a:t>だと、セッションは必ず取得できますが</a:t>
            </a:r>
            <a:r>
              <a:rPr lang="en-US" altLang="ja-JP" baseline="0" dirty="0" smtClean="0"/>
              <a:t>false</a:t>
            </a:r>
            <a:r>
              <a:rPr lang="ja-JP" altLang="en-US" baseline="0" dirty="0" smtClean="0"/>
              <a:t>だとセッションが無い場合は</a:t>
            </a:r>
            <a:r>
              <a:rPr lang="en-US" altLang="ja-JP" baseline="0" dirty="0" smtClean="0"/>
              <a:t>null</a:t>
            </a:r>
            <a:r>
              <a:rPr lang="ja-JP" altLang="en-US" baseline="0" dirty="0" smtClean="0"/>
              <a:t>が返ります。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教科書では引数の指定がありません。この場合は</a:t>
            </a:r>
            <a:r>
              <a:rPr lang="en-US" altLang="ja-JP" baseline="0" dirty="0" smtClean="0"/>
              <a:t>true</a:t>
            </a:r>
            <a:r>
              <a:rPr lang="ja-JP" altLang="en-US" baseline="0" dirty="0" smtClean="0"/>
              <a:t>を指定したのと同じになります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ちなみに、</a:t>
            </a:r>
            <a:r>
              <a:rPr lang="en-US" altLang="ja-JP" baseline="0" dirty="0" smtClean="0"/>
              <a:t>false</a:t>
            </a:r>
            <a:r>
              <a:rPr lang="ja-JP" altLang="en-US" baseline="0" dirty="0" smtClean="0"/>
              <a:t>を指定する時はどんな時か</a:t>
            </a:r>
            <a:r>
              <a:rPr lang="ja-JP" altLang="en-US" baseline="0" dirty="0" err="1" smtClean="0"/>
              <a:t>問う言うと</a:t>
            </a:r>
            <a:r>
              <a:rPr lang="ja-JP" altLang="en-US" baseline="0" dirty="0" smtClean="0"/>
              <a:t>、「セッションが存在するかどうかをチェックしたい時」です</a:t>
            </a:r>
            <a:endParaRPr lang="en-US" altLang="ja-JP" baseline="0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509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baseline="0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61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セッションからの値の取得は、</a:t>
            </a:r>
            <a:r>
              <a:rPr lang="en-US" altLang="ja-JP" baseline="0" dirty="0" err="1" smtClean="0"/>
              <a:t>getAttribue</a:t>
            </a:r>
            <a:r>
              <a:rPr lang="ja-JP" altLang="en-US" baseline="0" dirty="0" smtClean="0"/>
              <a:t>を使います。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baseline="0" dirty="0" smtClean="0"/>
              <a:t>session.</a:t>
            </a:r>
            <a:r>
              <a:rPr lang="ja-JP" altLang="en-US" baseline="0" dirty="0" smtClean="0"/>
              <a:t>となっていることに注意してください。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baseline="0" dirty="0" smtClean="0"/>
              <a:t>STEP2</a:t>
            </a:r>
            <a:r>
              <a:rPr lang="ja-JP" altLang="en-US" baseline="0" dirty="0" smtClean="0"/>
              <a:t>で、指定した</a:t>
            </a:r>
            <a:r>
              <a:rPr lang="en-US" altLang="ja-JP" baseline="0" dirty="0" smtClean="0"/>
              <a:t>session</a:t>
            </a:r>
            <a:r>
              <a:rPr lang="ja-JP" altLang="en-US" baseline="0" dirty="0" smtClean="0"/>
              <a:t>は</a:t>
            </a:r>
            <a:r>
              <a:rPr lang="en-US" altLang="ja-JP" baseline="0" dirty="0" err="1" smtClean="0"/>
              <a:t>getSession</a:t>
            </a:r>
            <a:r>
              <a:rPr lang="ja-JP" altLang="en-US" baseline="0" dirty="0" smtClean="0"/>
              <a:t>で取得した</a:t>
            </a:r>
            <a:r>
              <a:rPr lang="en-US" altLang="ja-JP" baseline="0" dirty="0" err="1" smtClean="0"/>
              <a:t>HpptSession</a:t>
            </a:r>
            <a:r>
              <a:rPr lang="ja-JP" altLang="en-US" baseline="0" dirty="0" smtClean="0"/>
              <a:t>のインスタンスでした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一方で　値を取得する時は</a:t>
            </a:r>
            <a:r>
              <a:rPr lang="en-US" altLang="ja-JP" baseline="0" dirty="0" err="1" smtClean="0"/>
              <a:t>getSession</a:t>
            </a:r>
            <a:r>
              <a:rPr lang="ja-JP" altLang="en-US" baseline="0" dirty="0" smtClean="0"/>
              <a:t>は不要なのでしょうか？？</a:t>
            </a:r>
            <a:endParaRPr lang="en-US" altLang="ja-JP" baseline="0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991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リクエストとセッションは、どちらも情報の置き場ですが、その寿命（スコープ）が異なります。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違いについてまとめてみました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92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作った後、解説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8225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6167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勘が良い人は、こう思った人も居るかもしれませんね・・・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少しレベルの高い話をします。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93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なんでも</a:t>
            </a:r>
            <a:r>
              <a:rPr lang="ja-JP" altLang="en-US" dirty="0" err="1" smtClean="0"/>
              <a:t>せっしょんって</a:t>
            </a:r>
            <a:r>
              <a:rPr lang="ja-JP" altLang="en-US" dirty="0" smtClean="0"/>
              <a:t>かんがえかたはダメです！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975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セッションは、接続してきた人毎に作られます。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184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セッションはそのサーバーに接続してきたひと毎に</a:t>
            </a:r>
            <a:r>
              <a:rPr lang="ja-JP" altLang="en-US" dirty="0" err="1" smtClean="0"/>
              <a:t>つ</a:t>
            </a:r>
            <a:r>
              <a:rPr lang="ja-JP" altLang="en-US" dirty="0" smtClean="0"/>
              <a:t>くれれます・・・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029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196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164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716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２コマ連続で演習を行う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583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91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97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295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727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スコープとは、「範囲」のことです。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Web</a:t>
            </a:r>
            <a:r>
              <a:rPr lang="ja-JP" altLang="en-US" dirty="0" smtClean="0"/>
              <a:t>の場合、それぞれ情報の置き場であって、リクエストとセションでは有効な範囲（というか寿命）がことなります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37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48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まずリクエストが送られた時点で、リクエストスコープが作られます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57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emf"/><Relationship Id="rId4" Type="http://schemas.openxmlformats.org/officeDocument/2006/relationships/image" Target="../media/image10.png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セッション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4" y="2050672"/>
            <a:ext cx="3654538" cy="3407858"/>
          </a:xfrm>
          <a:prstGeom prst="rect">
            <a:avLst/>
          </a:prstGeom>
        </p:spPr>
      </p:pic>
      <p:sp>
        <p:nvSpPr>
          <p:cNvPr id="5" name="下矢印 4"/>
          <p:cNvSpPr/>
          <p:nvPr/>
        </p:nvSpPr>
        <p:spPr>
          <a:xfrm>
            <a:off x="5834928" y="2954028"/>
            <a:ext cx="925894" cy="9328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26005" y="31316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485691" y="2462471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Page1Servlet</a:t>
            </a:r>
            <a:endParaRPr kumimoji="1" lang="ja-JP" altLang="en-US" sz="16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3" y="3109829"/>
            <a:ext cx="1863063" cy="160443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46" y="2456226"/>
            <a:ext cx="1225423" cy="814906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 rot="20636332">
            <a:off x="1353290" y="3372154"/>
            <a:ext cx="3228423" cy="4726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5591" y="2323848"/>
            <a:ext cx="35296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 rot="643062">
            <a:off x="1553631" y="4373644"/>
            <a:ext cx="3240234" cy="48639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19" name="メモ 18"/>
          <p:cNvSpPr/>
          <p:nvPr/>
        </p:nvSpPr>
        <p:spPr>
          <a:xfrm>
            <a:off x="5709542" y="4174015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page1.jsp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56960" y="1663392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485691" y="2554595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Page2Servlet</a:t>
            </a:r>
            <a:endParaRPr kumimoji="1" lang="ja-JP" altLang="en-US" sz="1600" dirty="0"/>
          </a:p>
        </p:txBody>
      </p:sp>
      <p:sp>
        <p:nvSpPr>
          <p:cNvPr id="26" name="メモ 25"/>
          <p:cNvSpPr/>
          <p:nvPr/>
        </p:nvSpPr>
        <p:spPr>
          <a:xfrm>
            <a:off x="5723995" y="4159459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7049751" y="1197589"/>
            <a:ext cx="1891914" cy="410202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 smtClean="0"/>
              <a:t>セッションスコープ</a:t>
            </a:r>
            <a:endParaRPr kumimoji="1" lang="ja-JP" altLang="en-US" dirty="0"/>
          </a:p>
        </p:txBody>
      </p:sp>
      <p:pic>
        <p:nvPicPr>
          <p:cNvPr id="32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886" y="3248603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6434376" y="2235046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西野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55591" y="1613757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498039" y="2570371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Page3Servlet</a:t>
            </a:r>
            <a:endParaRPr kumimoji="1" lang="ja-JP" altLang="en-US" sz="1600" dirty="0"/>
          </a:p>
        </p:txBody>
      </p:sp>
      <p:sp>
        <p:nvSpPr>
          <p:cNvPr id="38" name="メモ 37"/>
          <p:cNvSpPr/>
          <p:nvPr/>
        </p:nvSpPr>
        <p:spPr>
          <a:xfrm>
            <a:off x="5723995" y="4313517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page3.jsp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>
          <a:xfrm>
            <a:off x="7498361" y="3106729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西野</a:t>
            </a:r>
          </a:p>
        </p:txBody>
      </p:sp>
      <p:sp>
        <p:nvSpPr>
          <p:cNvPr id="25" name="タイトル 2"/>
          <p:cNvSpPr txBox="1">
            <a:spLocks/>
          </p:cNvSpPr>
          <p:nvPr/>
        </p:nvSpPr>
        <p:spPr>
          <a:xfrm>
            <a:off x="1536665" y="785963"/>
            <a:ext cx="6420131" cy="6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一方でセッションはずっとあることに注目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タイトル 2"/>
          <p:cNvSpPr txBox="1">
            <a:spLocks/>
          </p:cNvSpPr>
          <p:nvPr/>
        </p:nvSpPr>
        <p:spPr>
          <a:xfrm>
            <a:off x="586680" y="-81997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0.11632 0.1270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19618 0.1208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18177 0.1319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18177 0.14259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10" grpId="0"/>
      <p:bldP spid="8" grpId="0" animBg="1"/>
      <p:bldP spid="8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8" grpId="0" animBg="1"/>
      <p:bldP spid="18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4" grpId="0" animBg="1"/>
      <p:bldP spid="30" grpId="0" animBg="1"/>
      <p:bldP spid="30" grpId="1" animBg="1"/>
      <p:bldP spid="28" grpId="0" animBg="1"/>
      <p:bldP spid="37" grpId="0" animBg="1"/>
      <p:bldP spid="38" grpId="0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619989"/>
            <a:ext cx="8229600" cy="415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実装方法を振り返ってみよう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セッションに関する実装は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ステップです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STEP1.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セッションを取得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STEP2.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セッションに値を入れる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STEP3.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セッションから値を取得する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586680" y="-81997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0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442346"/>
            <a:ext cx="8229600" cy="78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STEP1.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セッションを取得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1" y="2855196"/>
            <a:ext cx="8205891" cy="11529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1" y="325220"/>
            <a:ext cx="1334453" cy="93781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74781" y="4389120"/>
            <a:ext cx="8092439" cy="164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セッションは </a:t>
            </a:r>
            <a:r>
              <a:rPr kumimoji="1" lang="en-US" altLang="ja-JP" sz="3200" dirty="0" err="1" smtClean="0"/>
              <a:t>request.getSession</a:t>
            </a:r>
            <a:r>
              <a:rPr kumimoji="1" lang="ja-JP" altLang="en-US" sz="3200" dirty="0" smtClean="0"/>
              <a:t>で取得する！！</a:t>
            </a:r>
            <a:endParaRPr kumimoji="1" lang="ja-JP" altLang="en-US" sz="3200" dirty="0"/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586680" y="-81997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80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442346"/>
            <a:ext cx="8229600" cy="78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STEP2.</a:t>
            </a:r>
            <a:r>
              <a:rPr kumimoji="1" lang="ja-JP" altLang="en-US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セッションに値を入れる</a:t>
            </a:r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1" y="325220"/>
            <a:ext cx="1334453" cy="93781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74781" y="4922520"/>
            <a:ext cx="8092439" cy="1112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セッションへは </a:t>
            </a:r>
            <a:r>
              <a:rPr kumimoji="1" lang="en-US" altLang="ja-JP" sz="3200" dirty="0" err="1" smtClean="0"/>
              <a:t>setAttribute</a:t>
            </a:r>
            <a:r>
              <a:rPr kumimoji="1" lang="ja-JP" altLang="en-US" sz="3200" dirty="0" smtClean="0"/>
              <a:t>でセットする！！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80" y="2588890"/>
            <a:ext cx="8166939" cy="992510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>
            <a:off x="731520" y="3398520"/>
            <a:ext cx="13868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389120" y="2987040"/>
            <a:ext cx="1889760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451765" y="2987040"/>
            <a:ext cx="1701635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255694" y="3735434"/>
            <a:ext cx="3307080" cy="929640"/>
          </a:xfrm>
          <a:prstGeom prst="wedgeRoundRectCallout">
            <a:avLst>
              <a:gd name="adj1" fmla="val -15303"/>
              <a:gd name="adj2" fmla="val -8504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で取得した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err="1" smtClean="0"/>
              <a:t>HttpSession</a:t>
            </a:r>
            <a:r>
              <a:rPr kumimoji="1" lang="ja-JP" altLang="en-US" sz="2000" dirty="0" smtClean="0"/>
              <a:t>のインスタンス</a:t>
            </a:r>
            <a:endParaRPr kumimoji="1" lang="ja-JP" altLang="en-US" sz="2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4160520" y="3710396"/>
            <a:ext cx="1581574" cy="767991"/>
          </a:xfrm>
          <a:prstGeom prst="wedgeRoundRectCallout">
            <a:avLst>
              <a:gd name="adj1" fmla="val 115"/>
              <a:gd name="adj2" fmla="val -890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箱の名前</a:t>
            </a:r>
            <a:endParaRPr kumimoji="1" lang="ja-JP" altLang="en-US" sz="2000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6451765" y="3710396"/>
            <a:ext cx="1581574" cy="767991"/>
          </a:xfrm>
          <a:prstGeom prst="wedgeRoundRectCallout">
            <a:avLst>
              <a:gd name="adj1" fmla="val 115"/>
              <a:gd name="adj2" fmla="val -890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入れたい値</a:t>
            </a:r>
            <a:endParaRPr kumimoji="1" lang="ja-JP" altLang="en-US" sz="2000" dirty="0"/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586680" y="-81997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145196"/>
            <a:ext cx="8229600" cy="78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STEP3.</a:t>
            </a:r>
            <a:r>
              <a:rPr kumimoji="1" lang="ja-JP" altLang="en-US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セッションから値を取得する</a:t>
            </a:r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1" y="325220"/>
            <a:ext cx="1334453" cy="93781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06201" y="5516879"/>
            <a:ext cx="8092439" cy="937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セッションからは</a:t>
            </a:r>
            <a:r>
              <a:rPr kumimoji="1" lang="en-US" altLang="ja-JP" sz="3200" dirty="0" err="1" smtClean="0"/>
              <a:t>getAttribute</a:t>
            </a:r>
            <a:r>
              <a:rPr kumimoji="1" lang="ja-JP" altLang="en-US" sz="3200" dirty="0" smtClean="0"/>
              <a:t>で取得する！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81" y="2774512"/>
            <a:ext cx="8237711" cy="936128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922732" y="2989922"/>
            <a:ext cx="1352974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6694132" y="2165702"/>
            <a:ext cx="1581574" cy="767991"/>
          </a:xfrm>
          <a:prstGeom prst="wedgeRoundRectCallout">
            <a:avLst>
              <a:gd name="adj1" fmla="val 11678"/>
              <a:gd name="adj2" fmla="val 677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箱の名前</a:t>
            </a:r>
            <a:endParaRPr kumimoji="1" lang="ja-JP" altLang="en-US" sz="2000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1973966" y="2017094"/>
            <a:ext cx="4183380" cy="929640"/>
          </a:xfrm>
          <a:prstGeom prst="wedgeRoundRectCallout">
            <a:avLst>
              <a:gd name="adj1" fmla="val 18577"/>
              <a:gd name="adj2" fmla="val 6577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で取得した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err="1" smtClean="0"/>
              <a:t>HttpSession</a:t>
            </a:r>
            <a:r>
              <a:rPr kumimoji="1" lang="ja-JP" altLang="en-US" sz="2000" dirty="0" smtClean="0"/>
              <a:t>のインスタンス？</a:t>
            </a:r>
            <a:endParaRPr kumimoji="1" lang="ja-JP" altLang="en-US" sz="2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4331932" y="3079303"/>
            <a:ext cx="1017308" cy="32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1909234" y="3624047"/>
            <a:ext cx="5527886" cy="1583593"/>
          </a:xfrm>
          <a:prstGeom prst="wedgeRoundRectCallout">
            <a:avLst>
              <a:gd name="adj1" fmla="val 4123"/>
              <a:gd name="adj2" fmla="val -67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実は</a:t>
            </a:r>
            <a:r>
              <a:rPr kumimoji="1" lang="en-US" altLang="ja-JP" sz="2000" dirty="0" smtClean="0"/>
              <a:t>JSP</a:t>
            </a:r>
            <a:r>
              <a:rPr kumimoji="1" lang="ja-JP" altLang="en-US" sz="2000" dirty="0" smtClean="0"/>
              <a:t>では、書かなくても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/>
              <a:t>裏</a:t>
            </a:r>
            <a:r>
              <a:rPr kumimoji="1" lang="ja-JP" altLang="en-US" sz="2000" dirty="0" smtClean="0"/>
              <a:t>で勝手に </a:t>
            </a:r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してくれています。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なので、</a:t>
            </a:r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を書かずにいきなり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smtClean="0"/>
              <a:t>session</a:t>
            </a:r>
            <a:r>
              <a:rPr kumimoji="1" lang="ja-JP" altLang="en-US" sz="2000" dirty="0" smtClean="0"/>
              <a:t>という名前でインスタンスを使えます。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これを「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暗黙オブジェクト</a:t>
            </a:r>
            <a:r>
              <a:rPr kumimoji="1" lang="ja-JP" altLang="en-US" sz="2000" dirty="0" smtClean="0"/>
              <a:t>」といいます。</a:t>
            </a:r>
            <a:endParaRPr kumimoji="1" lang="ja-JP" altLang="en-US" sz="2000" dirty="0"/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586680" y="-81997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679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619989"/>
            <a:ext cx="8229600" cy="11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リクエストとセッションの違いのまとめ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586680" y="-81997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2407"/>
              </p:ext>
            </p:extLst>
          </p:nvPr>
        </p:nvGraphicFramePr>
        <p:xfrm>
          <a:off x="213361" y="2876162"/>
          <a:ext cx="8762998" cy="27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03"/>
                <a:gridCol w="2206977"/>
                <a:gridCol w="1833738"/>
                <a:gridCol w="3500580"/>
              </a:tblGrid>
              <a:tr h="47663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設定・取得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範囲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（スコープ）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用途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042799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セッション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設定：</a:t>
                      </a:r>
                      <a:r>
                        <a:rPr kumimoji="1" lang="en-US" altLang="ja-JP" sz="1800" dirty="0" err="1" smtClean="0"/>
                        <a:t>setAttribute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ja-JP" altLang="en-US" sz="1800" dirty="0" smtClean="0"/>
                        <a:t>取得：</a:t>
                      </a:r>
                      <a:r>
                        <a:rPr kumimoji="1" lang="en-US" altLang="ja-JP" sz="1800" dirty="0" err="1" smtClean="0"/>
                        <a:t>getAttribute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</a:t>
                      </a:r>
                      <a:r>
                        <a:rPr kumimoji="1" lang="ja-JP" altLang="en-US" sz="1800" dirty="0" smtClean="0"/>
                        <a:t>度セットすると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ja-JP" altLang="en-US" sz="1800" dirty="0" smtClean="0"/>
                        <a:t>複数ページで参照可能</a:t>
                      </a:r>
                      <a:endParaRPr kumimoji="1" lang="en-US" altLang="ja-JP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ログインした人の情報や買い物かごの中身など複数のページから参照したい情報を扱いたいとき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042799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リクエスト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設定：</a:t>
                      </a:r>
                      <a:r>
                        <a:rPr kumimoji="1" lang="en-US" altLang="ja-JP" sz="1800" dirty="0" err="1" smtClean="0"/>
                        <a:t>setAttribute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ja-JP" altLang="en-US" sz="1800" dirty="0" smtClean="0"/>
                        <a:t>取得：</a:t>
                      </a:r>
                      <a:r>
                        <a:rPr kumimoji="1" lang="en-US" altLang="ja-JP" sz="1800" dirty="0" err="1" smtClean="0"/>
                        <a:t>getAttribute</a:t>
                      </a:r>
                      <a:endParaRPr kumimoji="1" lang="ja-JP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</a:t>
                      </a:r>
                      <a:r>
                        <a:rPr kumimoji="1" lang="ja-JP" altLang="en-US" sz="1800" dirty="0" smtClean="0"/>
                        <a:t>回のリクエストでのみ有効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JSP</a:t>
                      </a:r>
                      <a:r>
                        <a:rPr kumimoji="1" lang="ja-JP" altLang="en-US" sz="1800" dirty="0" smtClean="0"/>
                        <a:t>→サーブレット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ja-JP" altLang="en-US" sz="1800" dirty="0" smtClean="0"/>
                        <a:t>サーブレット→</a:t>
                      </a:r>
                      <a:r>
                        <a:rPr kumimoji="1" lang="en-US" altLang="ja-JP" sz="1800" dirty="0" smtClean="0"/>
                        <a:t>JSP</a:t>
                      </a:r>
                    </a:p>
                    <a:p>
                      <a:r>
                        <a:rPr kumimoji="1" lang="ja-JP" altLang="en-US" sz="1800" dirty="0" smtClean="0"/>
                        <a:t>など</a:t>
                      </a:r>
                      <a:r>
                        <a:rPr kumimoji="1" lang="en-US" altLang="ja-JP" sz="1800" dirty="0" smtClean="0"/>
                        <a:t>1</a:t>
                      </a:r>
                      <a:r>
                        <a:rPr kumimoji="1" lang="ja-JP" altLang="en-US" sz="1800" dirty="0" smtClean="0"/>
                        <a:t>ページの内で情報をやりとりするとき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7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228600" y="1193733"/>
            <a:ext cx="8717280" cy="432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ﾘｸスト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セッションを含め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の決まりごとまとめた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PDF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を作りました。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err="1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Sevlet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の決まり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セッションを知る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2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もっとセッションを知る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667222" cy="29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スコープ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・・・複数の画面で共通して値を使いたいときは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×</a:t>
            </a:r>
          </a:p>
          <a:p>
            <a:pPr algn="l"/>
            <a:r>
              <a:rPr kumimoji="1" lang="ja-JP" altLang="en-US" sz="28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スコープ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・・・</a:t>
            </a:r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複数の画面で共通して値を使いたい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とき○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爆発 2 1"/>
          <p:cNvSpPr/>
          <p:nvPr/>
        </p:nvSpPr>
        <p:spPr>
          <a:xfrm>
            <a:off x="-1097280" y="1884253"/>
            <a:ext cx="11826240" cy="468418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リクエストスコープ必要？？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サーブレット→</a:t>
            </a:r>
            <a:r>
              <a:rPr kumimoji="1" lang="en-US" altLang="ja-JP" sz="2800" dirty="0" smtClean="0"/>
              <a:t>JSP</a:t>
            </a:r>
            <a:r>
              <a:rPr kumimoji="1" lang="ja-JP" altLang="en-US" sz="2800" dirty="0" smtClean="0"/>
              <a:t>のやりとりは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全部セッションでやればよくない？？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82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もっとセッションを知る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824461" y="1608502"/>
            <a:ext cx="6527059" cy="144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問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】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必要？？</a:t>
            </a: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サーブレット→</a:t>
            </a:r>
            <a:r>
              <a:rPr kumimoji="1" lang="en-US" altLang="ja-JP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のやりとりは</a:t>
            </a: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全部セッションでやればよくない？？</a:t>
            </a: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288891" y="3573559"/>
            <a:ext cx="6527059" cy="144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【ANSE</a:t>
            </a:r>
            <a:r>
              <a:rPr kumimoji="1" lang="en-US" altLang="ja-JP" sz="28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】</a:t>
            </a:r>
          </a:p>
          <a:p>
            <a:pPr algn="l"/>
            <a:r>
              <a:rPr kumimoji="1" lang="ja-JP" altLang="en-US" sz="4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だめに決まっとうもん！</a:t>
            </a:r>
            <a:endParaRPr kumimoji="1" lang="ja-JP" altLang="en-US" sz="48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50" y="4873383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4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60" y="490587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14062" y="2183233"/>
            <a:ext cx="8890781" cy="449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・様々な画面で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共通で使いたい値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リクエストスコープでは実現不可能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→セッションスコープでなら実現可能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・セッションを使用するのは３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</a:t>
            </a: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１．セッションの取得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２．セッションへのセット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３．セッションからの取得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468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セッションスコープを理解する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t="47226" b="18998"/>
          <a:stretch/>
        </p:blipFill>
        <p:spPr>
          <a:xfrm>
            <a:off x="3794760" y="5013960"/>
            <a:ext cx="5138312" cy="27175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6"/>
          <a:srcRect t="44722" b="15355"/>
          <a:stretch/>
        </p:blipFill>
        <p:spPr>
          <a:xfrm>
            <a:off x="4214713" y="5516881"/>
            <a:ext cx="4718359" cy="28574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7"/>
          <a:srcRect l="32983" t="24331" b="28458"/>
          <a:stretch/>
        </p:blipFill>
        <p:spPr>
          <a:xfrm>
            <a:off x="4458055" y="5993839"/>
            <a:ext cx="4685945" cy="3751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" y="444830"/>
            <a:ext cx="1320489" cy="4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もっとセッションを知る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667222" cy="397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理由を教えます。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セッションにも「寿命」がありますが、その寿命は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ある人がサーバー接続して、ある人が切断するまで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です。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つまり、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セッションは人毎に作られます！</a:t>
            </a:r>
            <a:endParaRPr kumimoji="1" lang="en-US" altLang="ja-JP" sz="4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268827"/>
            <a:ext cx="1227772" cy="8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5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もっとセッションを知る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866621" y="1318942"/>
            <a:ext cx="2061739" cy="47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イメージ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94" y="2103990"/>
            <a:ext cx="1189344" cy="102424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63" y="2094363"/>
            <a:ext cx="4168736" cy="463377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94" y="3628948"/>
            <a:ext cx="1184933" cy="95090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22" y="4913241"/>
            <a:ext cx="1251255" cy="1076079"/>
          </a:xfrm>
          <a:prstGeom prst="rect">
            <a:avLst/>
          </a:prstGeom>
        </p:spPr>
      </p:pic>
      <p:sp>
        <p:nvSpPr>
          <p:cNvPr id="15" name="右矢印 14"/>
          <p:cNvSpPr/>
          <p:nvPr/>
        </p:nvSpPr>
        <p:spPr>
          <a:xfrm>
            <a:off x="2158781" y="2824430"/>
            <a:ext cx="4668739" cy="4726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2190427" y="4030034"/>
            <a:ext cx="4637093" cy="4726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2190427" y="5397436"/>
            <a:ext cx="4637093" cy="4726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63" y="2514600"/>
            <a:ext cx="1225423" cy="3474720"/>
          </a:xfrm>
          <a:prstGeom prst="rect">
            <a:avLst/>
          </a:prstGeom>
        </p:spPr>
      </p:pic>
      <p:sp>
        <p:nvSpPr>
          <p:cNvPr id="19" name="フローチャート: 代替処理 18"/>
          <p:cNvSpPr/>
          <p:nvPr/>
        </p:nvSpPr>
        <p:spPr>
          <a:xfrm>
            <a:off x="6967654" y="2720030"/>
            <a:ext cx="1891914" cy="62277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セッションスコープ</a:t>
            </a:r>
            <a:endParaRPr kumimoji="1" lang="ja-JP" altLang="en-US" dirty="0"/>
          </a:p>
        </p:txBody>
      </p:sp>
      <p:sp>
        <p:nvSpPr>
          <p:cNvPr id="20" name="フローチャート: 代替処理 19"/>
          <p:cNvSpPr/>
          <p:nvPr/>
        </p:nvSpPr>
        <p:spPr>
          <a:xfrm>
            <a:off x="6932819" y="3879914"/>
            <a:ext cx="1891914" cy="62277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セッションスコープ</a:t>
            </a:r>
            <a:endParaRPr kumimoji="1" lang="ja-JP" altLang="en-US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6904916" y="5201931"/>
            <a:ext cx="1891914" cy="62277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セッションスコープ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53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もっとセッションを知る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667222" cy="397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情報を置く＝メモリを消費する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何でもかんでもセッションに置くと、一人当たりのセッションのサイズが大きくなります。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例えば、セッションに</a:t>
            </a:r>
            <a:r>
              <a:rPr kumimoji="1" lang="en-US" altLang="ja-JP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5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00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ﾊﾞｲﾄのデータをおいたとします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そのサイトに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1000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人同時にアクセスしたら？→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5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００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ﾊﾞｲﾄ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１００００人</a:t>
            </a:r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同時に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アクセスしたら？→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5G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ﾊﾞｲﾄ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ーの</a:t>
            </a:r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メモリ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がパンクしちゃいますね・・・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268827"/>
            <a:ext cx="1227772" cy="8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もっとセッションを知る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667222" cy="397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なお、セッションの寿命について、セッションはいつ破棄されるのでしょうか？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大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まかに３つあります。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ブラウザを閉じた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２．プログラムで、</a:t>
            </a:r>
            <a:r>
              <a:rPr kumimoji="1" lang="en-US" altLang="ja-JP" sz="28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session. 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invalidate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を実行した時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３．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セッションタイムアウト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が発生した時</a:t>
            </a:r>
            <a:endParaRPr kumimoji="1" lang="en-US" altLang="ja-JP" sz="28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268827"/>
            <a:ext cx="1227772" cy="8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ja-JP" altLang="en-US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セッションを知る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25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2064345"/>
            <a:ext cx="8717280" cy="294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セッションについて演習をやりましょう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・サーブレット課題５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97676"/>
            <a:ext cx="1309491" cy="86258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60" y="490587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14062" y="2183233"/>
            <a:ext cx="8890781" cy="449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・様々な画面で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共通で使いたい値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リクエストスコープでは実現不可能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→セッションスコープでなら実現可能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・セッションを使用するのは３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</a:t>
            </a: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１．セッションの取得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２．セッションへのセット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３．セッションからの取得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468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セッションスコープを理解する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/>
          <a:srcRect t="47226" b="18998"/>
          <a:stretch/>
        </p:blipFill>
        <p:spPr>
          <a:xfrm>
            <a:off x="3794760" y="5013960"/>
            <a:ext cx="5138312" cy="27175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7"/>
          <a:srcRect t="44722" b="15355"/>
          <a:stretch/>
        </p:blipFill>
        <p:spPr>
          <a:xfrm>
            <a:off x="4214713" y="5516881"/>
            <a:ext cx="4718359" cy="28574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8"/>
          <a:srcRect l="32983" t="24331" b="28458"/>
          <a:stretch/>
        </p:blipFill>
        <p:spPr>
          <a:xfrm>
            <a:off x="4458055" y="5993839"/>
            <a:ext cx="4685945" cy="3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セッション・リクエストを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用いた演習！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セッションを知る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52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もっとセッションを知る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3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8"/>
            <a:ext cx="8229600" cy="29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セッションについて、復習をしましょう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すごく</a:t>
            </a:r>
            <a:r>
              <a:rPr kumimoji="1" lang="ja-JP" altLang="en-US" sz="3600" dirty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重要</a:t>
            </a:r>
            <a:r>
              <a:rPr kumimoji="1" lang="ja-JP" altLang="en-US" sz="36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なので</a:t>
            </a:r>
            <a:endParaRPr kumimoji="1" lang="en-US" altLang="ja-JP" sz="28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しっかり聞いておいてください！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02" y="4701102"/>
            <a:ext cx="1790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667222" cy="29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スコープ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・・・複数の画面で共通して値を使いたいときは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×</a:t>
            </a:r>
          </a:p>
          <a:p>
            <a:pPr algn="l"/>
            <a:r>
              <a:rPr kumimoji="1" lang="ja-JP" altLang="en-US" sz="28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スコープ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・・・</a:t>
            </a:r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複数の画面で共通して値を使いたい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とき○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268827"/>
            <a:ext cx="1227772" cy="8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667222" cy="29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スコープ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・・・レスポンスを返すと削除される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スコープ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・・・レスポンスを返しても削除されない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268827"/>
            <a:ext cx="1227772" cy="8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4" y="2050672"/>
            <a:ext cx="3654538" cy="3407858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5834928" y="2954028"/>
            <a:ext cx="925894" cy="9328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26005" y="31316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485691" y="2462471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Page1Servlet</a:t>
            </a:r>
            <a:endParaRPr kumimoji="1" lang="ja-JP" altLang="en-US" sz="16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3" y="3109829"/>
            <a:ext cx="1863063" cy="160443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46" y="2456226"/>
            <a:ext cx="1225423" cy="814906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 rot="20636332">
            <a:off x="1353290" y="3372154"/>
            <a:ext cx="3228423" cy="4726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5591" y="2323848"/>
            <a:ext cx="35296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 rot="643062">
            <a:off x="1553631" y="4373644"/>
            <a:ext cx="3240234" cy="48639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19" name="メモ 18"/>
          <p:cNvSpPr/>
          <p:nvPr/>
        </p:nvSpPr>
        <p:spPr>
          <a:xfrm>
            <a:off x="5709542" y="4174015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page1.jsp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56960" y="1663392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485691" y="2554595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Page2Servlet</a:t>
            </a:r>
            <a:endParaRPr kumimoji="1" lang="ja-JP" altLang="en-US" sz="1600" dirty="0"/>
          </a:p>
        </p:txBody>
      </p:sp>
      <p:sp>
        <p:nvSpPr>
          <p:cNvPr id="26" name="メモ 25"/>
          <p:cNvSpPr/>
          <p:nvPr/>
        </p:nvSpPr>
        <p:spPr>
          <a:xfrm>
            <a:off x="5723995" y="4159459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7003413" y="1055066"/>
            <a:ext cx="1891914" cy="4102027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 smtClean="0"/>
              <a:t>リクエストスコープ</a:t>
            </a:r>
            <a:endParaRPr kumimoji="1" lang="ja-JP" altLang="en-US" dirty="0"/>
          </a:p>
        </p:txBody>
      </p:sp>
      <p:pic>
        <p:nvPicPr>
          <p:cNvPr id="32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886" y="3248603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7498361" y="3106729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カピ</a:t>
            </a:r>
            <a:endParaRPr kumimoji="1" lang="ja-JP" altLang="en-US" dirty="0"/>
          </a:p>
        </p:txBody>
      </p:sp>
      <p:pic>
        <p:nvPicPr>
          <p:cNvPr id="27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0" y="2929079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円/楕円 28"/>
          <p:cNvSpPr/>
          <p:nvPr/>
        </p:nvSpPr>
        <p:spPr>
          <a:xfrm>
            <a:off x="1319246" y="2564537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カピ</a:t>
            </a:r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7498361" y="1336486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カピ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55591" y="1613757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909" y="4725191"/>
            <a:ext cx="1617468" cy="2093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212" y="4725191"/>
            <a:ext cx="1308701" cy="2142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角丸四角形 36"/>
          <p:cNvSpPr/>
          <p:nvPr/>
        </p:nvSpPr>
        <p:spPr>
          <a:xfrm>
            <a:off x="5498039" y="2570371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Page3Servlet</a:t>
            </a:r>
            <a:endParaRPr kumimoji="1" lang="ja-JP" altLang="en-US" sz="1600" dirty="0"/>
          </a:p>
        </p:txBody>
      </p:sp>
      <p:sp>
        <p:nvSpPr>
          <p:cNvPr id="38" name="メモ 37"/>
          <p:cNvSpPr/>
          <p:nvPr/>
        </p:nvSpPr>
        <p:spPr>
          <a:xfrm>
            <a:off x="5723995" y="4313517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page3.jsp</a:t>
            </a:r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582" y="4806954"/>
            <a:ext cx="1999339" cy="1599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角丸四角形吹き出し 30"/>
          <p:cNvSpPr/>
          <p:nvPr/>
        </p:nvSpPr>
        <p:spPr>
          <a:xfrm>
            <a:off x="5709542" y="5287877"/>
            <a:ext cx="2641216" cy="740032"/>
          </a:xfrm>
          <a:prstGeom prst="wedgeRoundRectCallout">
            <a:avLst>
              <a:gd name="adj1" fmla="val -9293"/>
              <a:gd name="adj2" fmla="val -1084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「カピ」が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リクエストスコープ</a:t>
            </a:r>
            <a:r>
              <a:rPr kumimoji="1" lang="ja-JP" altLang="en-US" dirty="0" smtClean="0"/>
              <a:t>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ないから取れない！</a:t>
            </a:r>
            <a:endParaRPr kumimoji="1" lang="en-US" altLang="ja-JP" dirty="0" smtClean="0"/>
          </a:p>
        </p:txBody>
      </p:sp>
      <p:sp>
        <p:nvSpPr>
          <p:cNvPr id="35" name="タイトル 2"/>
          <p:cNvSpPr txBox="1">
            <a:spLocks/>
          </p:cNvSpPr>
          <p:nvPr/>
        </p:nvSpPr>
        <p:spPr>
          <a:xfrm>
            <a:off x="473084" y="525582"/>
            <a:ext cx="8667222" cy="6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リクエストスコープの破棄されるタイミングを確認！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0" name="タイトル 2"/>
          <p:cNvSpPr txBox="1">
            <a:spLocks/>
          </p:cNvSpPr>
          <p:nvPr/>
        </p:nvSpPr>
        <p:spPr>
          <a:xfrm>
            <a:off x="586680" y="-81997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1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2.77778E-6 0.083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831 L 0.68386 -0.1842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19" y="-1416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68542 -0.26412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76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264 0.133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32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19618 0.1208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10" grpId="0"/>
      <p:bldP spid="8" grpId="0" animBg="1"/>
      <p:bldP spid="8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8" grpId="0" animBg="1"/>
      <p:bldP spid="18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4" grpId="0" animBg="1"/>
      <p:bldP spid="4" grpId="1" animBg="1"/>
      <p:bldP spid="4" grpId="2" animBg="1"/>
      <p:bldP spid="4" grpId="3" animBg="1"/>
      <p:bldP spid="4" grpId="5" animBg="1"/>
      <p:bldP spid="4" grpId="6" animBg="1"/>
      <p:bldP spid="4" grpId="7" animBg="1"/>
      <p:bldP spid="4" grpId="8" animBg="1"/>
      <p:bldP spid="34" grpId="0" animBg="1"/>
      <p:bldP spid="34" grpId="1" animBg="1"/>
      <p:bldP spid="34" grpId="2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28" grpId="0" animBg="1"/>
      <p:bldP spid="37" grpId="0" animBg="1"/>
      <p:bldP spid="37" grpId="1" animBg="1"/>
      <p:bldP spid="38" grpId="0" animBg="1"/>
      <p:bldP spid="31" grpId="0" animBg="1"/>
      <p:bldP spid="31" grpId="1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836</Words>
  <Application>Microsoft Office PowerPoint</Application>
  <PresentationFormat>画面に合わせる (4:3)</PresentationFormat>
  <Paragraphs>255</Paragraphs>
  <Slides>26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Calibri</vt:lpstr>
      <vt:lpstr>ＭＳ Ｐゴシック</vt:lpstr>
      <vt:lpstr>HGS創英角ﾎﾟｯﾌﾟ体</vt:lpstr>
      <vt:lpstr>Helvetica Neue</vt:lpstr>
      <vt:lpstr>Arial</vt:lpstr>
      <vt:lpstr>HGP創英角ﾎﾟｯﾌﾟ体</vt:lpstr>
      <vt:lpstr>ホワイト</vt:lpstr>
      <vt:lpstr>Webアプリケーション開発演習A</vt:lpstr>
      <vt:lpstr>PowerPoint プレゼンテーション</vt:lpstr>
      <vt:lpstr>セッション・リクエストを 用いた演習！</vt:lpstr>
      <vt:lpstr>セッションの復習 もっとセッションを知る 演習</vt:lpstr>
      <vt:lpstr>セッションの復習 もっとセッションを知る 演習</vt:lpstr>
      <vt:lpstr>セッションの復習</vt:lpstr>
      <vt:lpstr>セッションの復習</vt:lpstr>
      <vt:lpstr>セッションの復習</vt:lpstr>
      <vt:lpstr>　リクエスト                                                                                                                                       スコープ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　演習</vt:lpstr>
      <vt:lpstr>セッションの復習 もっとセッションを知る 演習</vt:lpstr>
      <vt:lpstr>もっとセッションを知る</vt:lpstr>
      <vt:lpstr>もっとセッションを知る</vt:lpstr>
      <vt:lpstr>もっとセッションを知る</vt:lpstr>
      <vt:lpstr>もっとセッションを知る</vt:lpstr>
      <vt:lpstr>もっとセッションを知る</vt:lpstr>
      <vt:lpstr>もっとセッションを知る</vt:lpstr>
      <vt:lpstr>セッションの復習 もっとセッションを知る 演習</vt:lpstr>
      <vt:lpstr>　演習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828</cp:revision>
  <dcterms:modified xsi:type="dcterms:W3CDTF">2018-06-04T11:04:00Z</dcterms:modified>
</cp:coreProperties>
</file>