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496" r:id="rId3"/>
    <p:sldId id="260" r:id="rId4"/>
    <p:sldId id="484" r:id="rId5"/>
    <p:sldId id="497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49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495" r:id="rId30"/>
  </p:sldIdLst>
  <p:sldSz cx="9144000" cy="6858000" type="screen4x3"/>
  <p:notesSz cx="6858000" cy="9144000"/>
  <p:embeddedFontLst>
    <p:embeddedFont>
      <p:font typeface="HGP創英角ﾎﾟｯﾌﾟ体" panose="040B0A00000000000000" pitchFamily="50" charset="-128"/>
      <p:regular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HGS創英角ﾎﾟｯﾌﾟ体" panose="040B0A00000000000000" pitchFamily="50" charset="-128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0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新たな用語、「リクエスト</a:t>
            </a:r>
            <a:r>
              <a:rPr lang="ja-JP" altLang="en-US" dirty="0" err="1" smtClean="0"/>
              <a:t>す</a:t>
            </a:r>
            <a:r>
              <a:rPr lang="ja-JP" altLang="en-US" dirty="0" smtClean="0"/>
              <a:t>子</a:t>
            </a:r>
            <a:r>
              <a:rPr lang="en-US" altLang="ja-JP" dirty="0" smtClean="0"/>
              <a:t>p-</a:t>
            </a:r>
            <a:r>
              <a:rPr lang="ja-JP" altLang="en-US" dirty="0" smtClean="0"/>
              <a:t>ぷ」重要な擁護です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18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このように実際は</a:t>
            </a:r>
            <a:r>
              <a:rPr lang="en-US" altLang="ja-JP" dirty="0" err="1" smtClean="0"/>
              <a:t>setAttribute</a:t>
            </a:r>
            <a:r>
              <a:rPr lang="ja-JP" altLang="en-US" dirty="0" smtClean="0"/>
              <a:t>した値は「リクエストスコープ」と呼ばれる場所に箱がおかれ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getAttribute</a:t>
            </a:r>
            <a:r>
              <a:rPr lang="ja-JP" altLang="en-US" dirty="0" smtClean="0"/>
              <a:t>でリクエストスコープから値を取り出しているのです。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この緑色のエリアが「リクエストスコープ」で、一回のリクエスト・レスポンスのやりとりのみ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有効なんです。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644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33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まずリクエストが送られた時点で、リクエストスコープが作られます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573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P.196</a:t>
            </a:r>
            <a:r>
              <a:rPr lang="ja-JP" altLang="en-US" dirty="0" smtClean="0"/>
              <a:t>をみて、スコープを確認した後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P.209</a:t>
            </a:r>
            <a:r>
              <a:rPr lang="ja-JP" altLang="en-US" dirty="0" smtClean="0"/>
              <a:t>で破棄されるタイミングを確認する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80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163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484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この画面の中でリクエストスコープでは実現できないものがあります。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なんでしょうか？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14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36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039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こう覚えよう！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100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P.218</a:t>
            </a:r>
            <a:r>
              <a:rPr lang="ja-JP" altLang="en-US" dirty="0" smtClean="0"/>
              <a:t>を見てみる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84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06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400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セッションを使うには、最初にセッションを取得する必要があります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セッションの取得を行うのが </a:t>
            </a:r>
            <a:r>
              <a:rPr lang="en-US" altLang="ja-JP" dirty="0" err="1" smtClean="0"/>
              <a:t>getSession</a:t>
            </a:r>
            <a:r>
              <a:rPr lang="ja-JP" altLang="en-US" dirty="0" smtClean="0"/>
              <a:t>メソッドです。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引数は　</a:t>
            </a:r>
            <a:r>
              <a:rPr lang="en-US" altLang="ja-JP" dirty="0" smtClean="0"/>
              <a:t>true</a:t>
            </a:r>
            <a:r>
              <a:rPr lang="en-US" altLang="ja-JP" baseline="0" dirty="0" smtClean="0"/>
              <a:t> </a:t>
            </a:r>
            <a:r>
              <a:rPr lang="ja-JP" altLang="en-US" baseline="0" dirty="0" smtClean="0"/>
              <a:t>か </a:t>
            </a:r>
            <a:r>
              <a:rPr lang="en-US" altLang="ja-JP" baseline="0" dirty="0" smtClean="0"/>
              <a:t>false</a:t>
            </a:r>
            <a:r>
              <a:rPr lang="ja-JP" altLang="en-US" baseline="0" dirty="0" smtClean="0"/>
              <a:t>で、</a:t>
            </a:r>
            <a:r>
              <a:rPr lang="en-US" altLang="ja-JP" baseline="0" dirty="0" smtClean="0"/>
              <a:t>true</a:t>
            </a:r>
            <a:r>
              <a:rPr lang="ja-JP" altLang="en-US" baseline="0" dirty="0" smtClean="0"/>
              <a:t>だと、セッションは必ず取得できますが</a:t>
            </a:r>
            <a:r>
              <a:rPr lang="en-US" altLang="ja-JP" baseline="0" dirty="0" smtClean="0"/>
              <a:t>false</a:t>
            </a:r>
            <a:r>
              <a:rPr lang="ja-JP" altLang="en-US" baseline="0" dirty="0" smtClean="0"/>
              <a:t>だとセッションが無い場合は</a:t>
            </a:r>
            <a:r>
              <a:rPr lang="en-US" altLang="ja-JP" baseline="0" dirty="0" smtClean="0"/>
              <a:t>null</a:t>
            </a:r>
            <a:r>
              <a:rPr lang="ja-JP" altLang="en-US" baseline="0" dirty="0" smtClean="0"/>
              <a:t>が返ります。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教科書では引数の指定がありません。この場合は</a:t>
            </a:r>
            <a:r>
              <a:rPr lang="en-US" altLang="ja-JP" baseline="0" dirty="0" smtClean="0"/>
              <a:t>true</a:t>
            </a:r>
            <a:r>
              <a:rPr lang="ja-JP" altLang="en-US" baseline="0" dirty="0" smtClean="0"/>
              <a:t>を指定したのと同じになります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ちなみに、</a:t>
            </a:r>
            <a:r>
              <a:rPr lang="en-US" altLang="ja-JP" baseline="0" dirty="0" smtClean="0"/>
              <a:t>false</a:t>
            </a:r>
            <a:r>
              <a:rPr lang="ja-JP" altLang="en-US" baseline="0" dirty="0" smtClean="0"/>
              <a:t>を指定する時はどんな時か</a:t>
            </a:r>
            <a:r>
              <a:rPr lang="ja-JP" altLang="en-US" baseline="0" dirty="0" err="1" smtClean="0"/>
              <a:t>問う言うと</a:t>
            </a:r>
            <a:r>
              <a:rPr lang="ja-JP" altLang="en-US" baseline="0" dirty="0" smtClean="0"/>
              <a:t>、「セッションが存在するかどうかをチェックしたい時」です</a:t>
            </a:r>
            <a:endParaRPr lang="en-US" altLang="ja-JP" baseline="0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509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baseline="0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616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セッションからの値の取得は、</a:t>
            </a:r>
            <a:r>
              <a:rPr lang="en-US" altLang="ja-JP" baseline="0" dirty="0" err="1" smtClean="0"/>
              <a:t>getAttribue</a:t>
            </a:r>
            <a:r>
              <a:rPr lang="ja-JP" altLang="en-US" baseline="0" dirty="0" smtClean="0"/>
              <a:t>を使います。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baseline="0" dirty="0" smtClean="0"/>
              <a:t>session.</a:t>
            </a:r>
            <a:r>
              <a:rPr lang="ja-JP" altLang="en-US" baseline="0" dirty="0" smtClean="0"/>
              <a:t>となっていることに注意してください。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baseline="0" dirty="0" smtClean="0"/>
              <a:t>STEP2</a:t>
            </a:r>
            <a:r>
              <a:rPr lang="ja-JP" altLang="en-US" baseline="0" dirty="0" smtClean="0"/>
              <a:t>で、指定した</a:t>
            </a:r>
            <a:r>
              <a:rPr lang="en-US" altLang="ja-JP" baseline="0" dirty="0" smtClean="0"/>
              <a:t>session</a:t>
            </a:r>
            <a:r>
              <a:rPr lang="ja-JP" altLang="en-US" baseline="0" dirty="0" smtClean="0"/>
              <a:t>は</a:t>
            </a:r>
            <a:r>
              <a:rPr lang="en-US" altLang="ja-JP" baseline="0" dirty="0" err="1" smtClean="0"/>
              <a:t>getSession</a:t>
            </a:r>
            <a:r>
              <a:rPr lang="ja-JP" altLang="en-US" baseline="0" dirty="0" smtClean="0"/>
              <a:t>で取得した</a:t>
            </a:r>
            <a:r>
              <a:rPr lang="en-US" altLang="ja-JP" baseline="0" dirty="0" err="1" smtClean="0"/>
              <a:t>HpptSession</a:t>
            </a:r>
            <a:r>
              <a:rPr lang="ja-JP" altLang="en-US" baseline="0" dirty="0" smtClean="0"/>
              <a:t>のインスタンスでした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一方で　値を取得する時は</a:t>
            </a:r>
            <a:r>
              <a:rPr lang="en-US" altLang="ja-JP" baseline="0" dirty="0" err="1" smtClean="0"/>
              <a:t>getSession</a:t>
            </a:r>
            <a:r>
              <a:rPr lang="ja-JP" altLang="en-US" baseline="0" dirty="0" smtClean="0"/>
              <a:t>は不要なのでしょうか？？</a:t>
            </a:r>
            <a:endParaRPr lang="en-US" altLang="ja-JP" baseline="0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991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動作イメージ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5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作った後、解説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583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91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97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5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727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05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この場合、</a:t>
            </a:r>
            <a:r>
              <a:rPr lang="en-US" altLang="ja-JP" dirty="0" smtClean="0"/>
              <a:t>Page3Servlet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GetParameter</a:t>
            </a:r>
            <a:r>
              <a:rPr lang="ja-JP" altLang="en-US" dirty="0" smtClean="0"/>
              <a:t>で値を取得すること出来ません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93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57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8.emf"/><Relationship Id="rId4" Type="http://schemas.openxmlformats.org/officeDocument/2006/relationships/image" Target="../media/image10.png"/><Relationship Id="rId9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セッション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リクエストスコープ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32612" y="2733028"/>
            <a:ext cx="8229600" cy="207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どういうことか説明します・・・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55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リクエストスコープ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32612" y="1630680"/>
            <a:ext cx="8229600" cy="317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そもそも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request.setAttribute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や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60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タグで送信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をすると箱に値が入ると言いましが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箱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は「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」という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場所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置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かれます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4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4" y="2050672"/>
            <a:ext cx="3654538" cy="3407858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リクエストスコープ</a:t>
            </a:r>
          </a:p>
        </p:txBody>
      </p:sp>
      <p:sp>
        <p:nvSpPr>
          <p:cNvPr id="5" name="下矢印 4"/>
          <p:cNvSpPr/>
          <p:nvPr/>
        </p:nvSpPr>
        <p:spPr>
          <a:xfrm>
            <a:off x="5834928" y="2954028"/>
            <a:ext cx="925894" cy="932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26005" y="3131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485691" y="2462471"/>
            <a:ext cx="1889760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Page1Servlet</a:t>
            </a:r>
            <a:endParaRPr kumimoji="1" lang="ja-JP" altLang="en-US" sz="20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3" y="3109829"/>
            <a:ext cx="1863063" cy="160443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6" y="2456226"/>
            <a:ext cx="1225423" cy="81490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 rot="20636332">
            <a:off x="1321622" y="3213981"/>
            <a:ext cx="322842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5591" y="2323848"/>
            <a:ext cx="35296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rot="643062">
            <a:off x="1553631" y="4373644"/>
            <a:ext cx="3240234" cy="48639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メモ 18"/>
          <p:cNvSpPr/>
          <p:nvPr/>
        </p:nvSpPr>
        <p:spPr>
          <a:xfrm>
            <a:off x="5709542" y="417401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56960" y="1663392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85691" y="2554595"/>
            <a:ext cx="1889760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26" name="メモ 25"/>
          <p:cNvSpPr/>
          <p:nvPr/>
        </p:nvSpPr>
        <p:spPr>
          <a:xfrm>
            <a:off x="5723995" y="4159459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713" y="4777356"/>
            <a:ext cx="2894035" cy="806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爆発 2 20"/>
          <p:cNvSpPr/>
          <p:nvPr/>
        </p:nvSpPr>
        <p:spPr>
          <a:xfrm>
            <a:off x="698773" y="4661314"/>
            <a:ext cx="1659118" cy="12929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西野を入力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5709542" y="5287877"/>
            <a:ext cx="2641216" cy="740032"/>
          </a:xfrm>
          <a:prstGeom prst="wedgeRoundRectCallout">
            <a:avLst>
              <a:gd name="adj1" fmla="val -9293"/>
              <a:gd name="adj2" fmla="val -1084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サーブレットが値を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JSP</a:t>
            </a:r>
            <a:r>
              <a:rPr kumimoji="1" lang="ja-JP" altLang="en-US" dirty="0" smtClean="0"/>
              <a:t>へ値を送る</a:t>
            </a:r>
            <a:endParaRPr kumimoji="1" lang="ja-JP" altLang="en-US" dirty="0"/>
          </a:p>
        </p:txBody>
      </p:sp>
      <p:sp>
        <p:nvSpPr>
          <p:cNvPr id="35" name="角丸四角形吹き出し 34"/>
          <p:cNvSpPr/>
          <p:nvPr/>
        </p:nvSpPr>
        <p:spPr>
          <a:xfrm>
            <a:off x="2953178" y="5486179"/>
            <a:ext cx="2641216" cy="541730"/>
          </a:xfrm>
          <a:prstGeom prst="wedgeRoundRectCallout">
            <a:avLst>
              <a:gd name="adj1" fmla="val 69180"/>
              <a:gd name="adj2" fmla="val -24908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JSP</a:t>
            </a:r>
            <a:r>
              <a:rPr kumimoji="1" lang="ja-JP" altLang="en-US" dirty="0" smtClean="0"/>
              <a:t>が値を取り出す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50" y="4835489"/>
            <a:ext cx="3726066" cy="648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フローチャート: 代替処理 3"/>
          <p:cNvSpPr/>
          <p:nvPr/>
        </p:nvSpPr>
        <p:spPr>
          <a:xfrm>
            <a:off x="6551306" y="1055066"/>
            <a:ext cx="2344021" cy="4102027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 smtClean="0"/>
              <a:t>リクエストスコープ</a:t>
            </a:r>
            <a:endParaRPr kumimoji="1" lang="ja-JP" altLang="en-US" dirty="0"/>
          </a:p>
        </p:txBody>
      </p:sp>
      <p:pic>
        <p:nvPicPr>
          <p:cNvPr id="32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886" y="3248603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7498361" y="3106729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</a:t>
            </a:r>
            <a:endParaRPr kumimoji="1" lang="ja-JP" altLang="en-US" dirty="0"/>
          </a:p>
        </p:txBody>
      </p:sp>
      <p:pic>
        <p:nvPicPr>
          <p:cNvPr id="27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0" y="2929079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円/楕円 28"/>
          <p:cNvSpPr/>
          <p:nvPr/>
        </p:nvSpPr>
        <p:spPr>
          <a:xfrm>
            <a:off x="1319246" y="2564537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</a:t>
            </a:r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7498361" y="1336486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3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2.77778E-6 0.083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831 L 0.68386 -0.1842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19" y="-1416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68542 -0.2641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76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264 0.133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2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9618 0.1208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0" grpId="0"/>
      <p:bldP spid="8" grpId="0" animBg="1"/>
      <p:bldP spid="8" grpId="1" animBg="1"/>
      <p:bldP spid="12" grpId="0" animBg="1"/>
      <p:bldP spid="12" grpId="1" animBg="1"/>
      <p:bldP spid="12" grpId="2" animBg="1"/>
      <p:bldP spid="18" grpId="0" animBg="1"/>
      <p:bldP spid="18" grpId="1" animBg="1"/>
      <p:bldP spid="17" grpId="0" animBg="1"/>
      <p:bldP spid="17" grpId="1" animBg="1"/>
      <p:bldP spid="17" grpId="2" animBg="1"/>
      <p:bldP spid="19" grpId="0" animBg="1"/>
      <p:bldP spid="19" grpId="1" animBg="1"/>
      <p:bldP spid="23" grpId="0" animBg="1"/>
      <p:bldP spid="24" grpId="0" animBg="1"/>
      <p:bldP spid="26" grpId="0" animBg="1"/>
      <p:bldP spid="21" grpId="0" animBg="1"/>
      <p:bldP spid="21" grpId="1" animBg="1"/>
      <p:bldP spid="31" grpId="0" animBg="1"/>
      <p:bldP spid="35" grpId="0" animBg="1"/>
      <p:bldP spid="4" grpId="0" animBg="1"/>
      <p:bldP spid="34" grpId="0" animBg="1"/>
      <p:bldP spid="34" grpId="1" animBg="1"/>
      <p:bldP spid="29" grpId="0" animBg="1"/>
      <p:bldP spid="29" grpId="1" animBg="1"/>
      <p:bldP spid="29" grpId="2" animBg="1"/>
      <p:bldP spid="30" grpId="0" animBg="1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リクエストスコープ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32612" y="2042160"/>
            <a:ext cx="8229600" cy="321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さきほどの買い物かごの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例を図で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表します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いつ作られて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いつ破棄される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かに注目して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見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ていてください。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4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4" y="2050672"/>
            <a:ext cx="3654538" cy="3407858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5834928" y="2954028"/>
            <a:ext cx="925894" cy="932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26005" y="3131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485691" y="2462471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Page1Servlet</a:t>
            </a:r>
            <a:endParaRPr kumimoji="1" lang="ja-JP" altLang="en-US" sz="16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3" y="3109829"/>
            <a:ext cx="1863063" cy="160443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6" y="2456226"/>
            <a:ext cx="1225423" cy="81490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 rot="20636332">
            <a:off x="1353290" y="3372154"/>
            <a:ext cx="322842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5591" y="2323848"/>
            <a:ext cx="35296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rot="643062">
            <a:off x="1553631" y="4373644"/>
            <a:ext cx="3240234" cy="48639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19" name="メモ 18"/>
          <p:cNvSpPr/>
          <p:nvPr/>
        </p:nvSpPr>
        <p:spPr>
          <a:xfrm>
            <a:off x="5709542" y="417401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56960" y="1663392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85691" y="2554595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Page2Servlet</a:t>
            </a:r>
            <a:endParaRPr kumimoji="1" lang="ja-JP" altLang="en-US" sz="1600" dirty="0"/>
          </a:p>
        </p:txBody>
      </p:sp>
      <p:sp>
        <p:nvSpPr>
          <p:cNvPr id="26" name="メモ 25"/>
          <p:cNvSpPr/>
          <p:nvPr/>
        </p:nvSpPr>
        <p:spPr>
          <a:xfrm>
            <a:off x="5723995" y="4159459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7003413" y="1055066"/>
            <a:ext cx="1891914" cy="4102027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 smtClean="0"/>
              <a:t>リクエストスコープ</a:t>
            </a:r>
            <a:endParaRPr kumimoji="1" lang="ja-JP" altLang="en-US" dirty="0"/>
          </a:p>
        </p:txBody>
      </p:sp>
      <p:pic>
        <p:nvPicPr>
          <p:cNvPr id="32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886" y="3248603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7498361" y="3106729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カピ</a:t>
            </a:r>
            <a:endParaRPr kumimoji="1" lang="ja-JP" altLang="en-US" dirty="0"/>
          </a:p>
        </p:txBody>
      </p:sp>
      <p:pic>
        <p:nvPicPr>
          <p:cNvPr id="27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0" y="2929079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円/楕円 28"/>
          <p:cNvSpPr/>
          <p:nvPr/>
        </p:nvSpPr>
        <p:spPr>
          <a:xfrm>
            <a:off x="1319246" y="2564537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カピ</a:t>
            </a:r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7498361" y="1336486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カピ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55591" y="1613757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909" y="4725191"/>
            <a:ext cx="1617468" cy="2093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212" y="4725191"/>
            <a:ext cx="1308701" cy="2142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角丸四角形 36"/>
          <p:cNvSpPr/>
          <p:nvPr/>
        </p:nvSpPr>
        <p:spPr>
          <a:xfrm>
            <a:off x="5498039" y="2570371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Page3Servlet</a:t>
            </a:r>
            <a:endParaRPr kumimoji="1" lang="ja-JP" altLang="en-US" sz="1600" dirty="0"/>
          </a:p>
        </p:txBody>
      </p:sp>
      <p:sp>
        <p:nvSpPr>
          <p:cNvPr id="38" name="メモ 37"/>
          <p:cNvSpPr/>
          <p:nvPr/>
        </p:nvSpPr>
        <p:spPr>
          <a:xfrm>
            <a:off x="5723995" y="4313517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page3.jsp</a:t>
            </a:r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582" y="4806954"/>
            <a:ext cx="1999339" cy="1599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角丸四角形吹き出し 30"/>
          <p:cNvSpPr/>
          <p:nvPr/>
        </p:nvSpPr>
        <p:spPr>
          <a:xfrm>
            <a:off x="5709542" y="5287877"/>
            <a:ext cx="2641216" cy="740032"/>
          </a:xfrm>
          <a:prstGeom prst="wedgeRoundRectCallout">
            <a:avLst>
              <a:gd name="adj1" fmla="val -9293"/>
              <a:gd name="adj2" fmla="val -1084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「カピ」が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リクエストスコープ</a:t>
            </a:r>
            <a:r>
              <a:rPr kumimoji="1" lang="ja-JP" altLang="en-US" dirty="0" smtClean="0"/>
              <a:t>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ないから取れない！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1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2.77778E-6 0.083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831 L 0.68386 -0.1842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19" y="-141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68542 -0.26412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76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264 0.133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2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9618 0.1208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10" grpId="0"/>
      <p:bldP spid="8" grpId="0" animBg="1"/>
      <p:bldP spid="8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8" grpId="0" animBg="1"/>
      <p:bldP spid="18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4" grpId="0" animBg="1"/>
      <p:bldP spid="4" grpId="1" animBg="1"/>
      <p:bldP spid="4" grpId="2" animBg="1"/>
      <p:bldP spid="4" grpId="3" animBg="1"/>
      <p:bldP spid="4" grpId="5" animBg="1"/>
      <p:bldP spid="4" grpId="6" animBg="1"/>
      <p:bldP spid="4" grpId="7" animBg="1"/>
      <p:bldP spid="4" grpId="8" animBg="1"/>
      <p:bldP spid="34" grpId="0" animBg="1"/>
      <p:bldP spid="34" grpId="1" animBg="1"/>
      <p:bldP spid="34" grpId="2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28" grpId="0" animBg="1"/>
      <p:bldP spid="37" grpId="0" animBg="1"/>
      <p:bldP spid="37" grpId="1" animBg="1"/>
      <p:bldP spid="38" grpId="0" animBg="1"/>
      <p:bldP spid="31" grpId="0" animBg="1"/>
      <p:bldP spid="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リクエストスコープ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32612" y="2733028"/>
            <a:ext cx="8229600" cy="207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P.196</a:t>
            </a: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P.209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1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8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32612" y="2733028"/>
            <a:ext cx="8229600" cy="207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前の章で、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を学びました。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同時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に、リクエストスコープでは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出来ないことがあることも知りました。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33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86892" y="1140340"/>
            <a:ext cx="8229600" cy="69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リクエストスコープでは出来ないこと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34" y="2252457"/>
            <a:ext cx="4369758" cy="1892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361" y="2252457"/>
            <a:ext cx="2900959" cy="2103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109" y="4471241"/>
            <a:ext cx="4293541" cy="1867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331934" y="2636520"/>
            <a:ext cx="1634026" cy="562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374361" y="2741762"/>
            <a:ext cx="1634026" cy="562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227109" y="4842601"/>
            <a:ext cx="1634026" cy="562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7621" y="3413760"/>
            <a:ext cx="7837699" cy="1264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ログインした人の名前はどの画面でも表示されている！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28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15231"/>
            <a:ext cx="8229600" cy="3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つまり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をまたいでのデータの取得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は、</a:t>
            </a:r>
            <a:r>
              <a:rPr kumimoji="1" lang="ja-JP" altLang="en-US" sz="36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リクエストスコープでは出来ない！</a:t>
            </a:r>
            <a:endParaRPr kumimoji="1" lang="en-US" altLang="ja-JP" sz="36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画面をまたぐ＝リクエストをまたぐ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26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14062" y="2183233"/>
            <a:ext cx="8890781" cy="449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アプリケーションをサーバーにアップする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アップする方法は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のときと同じ！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war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をつくって、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webapps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フォルダに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アップロード！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・サーブレットのときは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の再起動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が必要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2804160" y="47376"/>
            <a:ext cx="6135960" cy="1264348"/>
          </a:xfrm>
        </p:spPr>
        <p:txBody>
          <a:bodyPr/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アプリケーションを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サーバーにアップロードする！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" y="444830"/>
            <a:ext cx="1320489" cy="4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083733"/>
            <a:ext cx="8229600" cy="3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もう少し噛み砕いて言うと・・・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色々な画面で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共通して使いたい値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では実現不可能！！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27" y="3877595"/>
            <a:ext cx="2643187" cy="278964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162976"/>
            <a:ext cx="1765382" cy="12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619989"/>
            <a:ext cx="8229600" cy="429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では、ログインした人の名前のように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色々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</a:t>
            </a:r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で使いたい値がある場合は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どうすれば</a:t>
            </a:r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良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いか？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ここで登場するのが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5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セッションスコープ！</a:t>
            </a:r>
            <a:endParaRPr kumimoji="1" lang="en-US" altLang="ja-JP" sz="54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4164597"/>
            <a:ext cx="1552621" cy="170511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9061" y="4164597"/>
            <a:ext cx="1547661" cy="17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1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228600" y="1193733"/>
            <a:ext cx="8717280" cy="432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リクエストスコープとの違いを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意識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しながらサンプルを作ってみよう！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・セッションサンプル１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619989"/>
            <a:ext cx="8229600" cy="415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実装方法を振り返ってみよう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セッションに関する実装は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ステップです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STEP1.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セッションを取得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STEP2.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セッションに値を入れる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STEP3.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セッションから値を取得する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0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442346"/>
            <a:ext cx="8229600" cy="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STEP1.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セッションを取得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1" y="2855196"/>
            <a:ext cx="8205891" cy="11529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1" y="325220"/>
            <a:ext cx="1334453" cy="93781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74781" y="4389120"/>
            <a:ext cx="8092439" cy="164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セッションは </a:t>
            </a:r>
            <a:r>
              <a:rPr kumimoji="1" lang="en-US" altLang="ja-JP" sz="3200" dirty="0" err="1" smtClean="0"/>
              <a:t>request.getSession</a:t>
            </a:r>
            <a:r>
              <a:rPr kumimoji="1" lang="ja-JP" altLang="en-US" sz="3200" dirty="0" smtClean="0"/>
              <a:t>で取得する！！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80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442346"/>
            <a:ext cx="8229600" cy="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STEP2.</a:t>
            </a:r>
            <a:r>
              <a:rPr kumimoji="1" lang="ja-JP" altLang="en-US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セッションに値を入れる</a:t>
            </a:r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1" y="325220"/>
            <a:ext cx="1334453" cy="93781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74781" y="4922520"/>
            <a:ext cx="8092439" cy="1112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セッションへは </a:t>
            </a:r>
            <a:r>
              <a:rPr kumimoji="1" lang="en-US" altLang="ja-JP" sz="3200" dirty="0" err="1" smtClean="0"/>
              <a:t>setAttribute</a:t>
            </a:r>
            <a:r>
              <a:rPr kumimoji="1" lang="ja-JP" altLang="en-US" sz="3200" dirty="0" smtClean="0"/>
              <a:t>でセットする！！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80" y="2588890"/>
            <a:ext cx="8166939" cy="992510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>
            <a:off x="731520" y="3398520"/>
            <a:ext cx="13868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389120" y="2987040"/>
            <a:ext cx="1889760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451765" y="2987040"/>
            <a:ext cx="1701635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255694" y="3735434"/>
            <a:ext cx="3307080" cy="929640"/>
          </a:xfrm>
          <a:prstGeom prst="wedgeRoundRectCallout">
            <a:avLst>
              <a:gd name="adj1" fmla="val -15303"/>
              <a:gd name="adj2" fmla="val -8504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で取得した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err="1" smtClean="0"/>
              <a:t>HttpSession</a:t>
            </a:r>
            <a:r>
              <a:rPr kumimoji="1" lang="ja-JP" altLang="en-US" sz="2000" dirty="0" smtClean="0"/>
              <a:t>のインスタンス</a:t>
            </a:r>
            <a:endParaRPr kumimoji="1" lang="ja-JP" altLang="en-US" sz="2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4160520" y="3710396"/>
            <a:ext cx="1581574" cy="767991"/>
          </a:xfrm>
          <a:prstGeom prst="wedgeRoundRectCallout">
            <a:avLst>
              <a:gd name="adj1" fmla="val 115"/>
              <a:gd name="adj2" fmla="val -890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箱の名前</a:t>
            </a:r>
            <a:endParaRPr kumimoji="1" lang="ja-JP" altLang="en-US" sz="2000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6451765" y="3710396"/>
            <a:ext cx="1581574" cy="767991"/>
          </a:xfrm>
          <a:prstGeom prst="wedgeRoundRectCallout">
            <a:avLst>
              <a:gd name="adj1" fmla="val 115"/>
              <a:gd name="adj2" fmla="val -890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入れたい値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9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145196"/>
            <a:ext cx="8229600" cy="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STEP3.</a:t>
            </a:r>
            <a:r>
              <a:rPr kumimoji="1" lang="ja-JP" altLang="en-US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セッションから値を取得する</a:t>
            </a:r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1" y="325220"/>
            <a:ext cx="1334453" cy="93781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06201" y="5516879"/>
            <a:ext cx="8092439" cy="937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セッションからは</a:t>
            </a:r>
            <a:r>
              <a:rPr kumimoji="1" lang="en-US" altLang="ja-JP" sz="3200" dirty="0" err="1" smtClean="0"/>
              <a:t>getAttribute</a:t>
            </a:r>
            <a:r>
              <a:rPr kumimoji="1" lang="ja-JP" altLang="en-US" sz="3200" dirty="0" smtClean="0"/>
              <a:t>で取得する！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81" y="2774512"/>
            <a:ext cx="8237711" cy="936128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922732" y="2989922"/>
            <a:ext cx="1352974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6694132" y="2165702"/>
            <a:ext cx="1581574" cy="767991"/>
          </a:xfrm>
          <a:prstGeom prst="wedgeRoundRectCallout">
            <a:avLst>
              <a:gd name="adj1" fmla="val 11678"/>
              <a:gd name="adj2" fmla="val 677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箱の名前</a:t>
            </a:r>
            <a:endParaRPr kumimoji="1" lang="ja-JP" altLang="en-US" sz="20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1973966" y="2017094"/>
            <a:ext cx="4183380" cy="929640"/>
          </a:xfrm>
          <a:prstGeom prst="wedgeRoundRectCallout">
            <a:avLst>
              <a:gd name="adj1" fmla="val 18577"/>
              <a:gd name="adj2" fmla="val 657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で取得した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err="1" smtClean="0"/>
              <a:t>HttpSession</a:t>
            </a:r>
            <a:r>
              <a:rPr kumimoji="1" lang="ja-JP" altLang="en-US" sz="2000" dirty="0" smtClean="0"/>
              <a:t>のインスタンス？</a:t>
            </a:r>
            <a:endParaRPr kumimoji="1" lang="ja-JP" altLang="en-US" sz="2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331932" y="3079303"/>
            <a:ext cx="1017308" cy="32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1909234" y="3624047"/>
            <a:ext cx="5527886" cy="1583593"/>
          </a:xfrm>
          <a:prstGeom prst="wedgeRoundRectCallout">
            <a:avLst>
              <a:gd name="adj1" fmla="val 4123"/>
              <a:gd name="adj2" fmla="val -67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実は</a:t>
            </a:r>
            <a:r>
              <a:rPr kumimoji="1" lang="en-US" altLang="ja-JP" sz="2000" dirty="0" smtClean="0"/>
              <a:t>JSP</a:t>
            </a:r>
            <a:r>
              <a:rPr kumimoji="1" lang="ja-JP" altLang="en-US" sz="2000" dirty="0" smtClean="0"/>
              <a:t>では、書かなくても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/>
              <a:t>裏</a:t>
            </a:r>
            <a:r>
              <a:rPr kumimoji="1" lang="ja-JP" altLang="en-US" sz="2000" dirty="0" smtClean="0"/>
              <a:t>で勝手に </a:t>
            </a:r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してくれています。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なので、</a:t>
            </a:r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を書かずにいきなり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smtClean="0"/>
              <a:t>session</a:t>
            </a:r>
            <a:r>
              <a:rPr kumimoji="1" lang="ja-JP" altLang="en-US" sz="2000" dirty="0" smtClean="0"/>
              <a:t>という名前でインスタンスを使えます。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これを「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暗黙オブジェクト</a:t>
            </a:r>
            <a:r>
              <a:rPr kumimoji="1" lang="ja-JP" altLang="en-US" sz="2000" dirty="0" smtClean="0"/>
              <a:t>」といいます。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679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4" y="2050672"/>
            <a:ext cx="3654538" cy="3407858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5834928" y="2954028"/>
            <a:ext cx="925894" cy="932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26005" y="3131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485691" y="2462471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Page1Servlet</a:t>
            </a:r>
            <a:endParaRPr kumimoji="1" lang="ja-JP" altLang="en-US" sz="16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3" y="3109829"/>
            <a:ext cx="1863063" cy="160443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6" y="2456226"/>
            <a:ext cx="1225423" cy="81490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 rot="20636332">
            <a:off x="1353290" y="3372154"/>
            <a:ext cx="322842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5591" y="2323848"/>
            <a:ext cx="35296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rot="643062">
            <a:off x="1553631" y="4373644"/>
            <a:ext cx="3240234" cy="48639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19" name="メモ 18"/>
          <p:cNvSpPr/>
          <p:nvPr/>
        </p:nvSpPr>
        <p:spPr>
          <a:xfrm>
            <a:off x="5709542" y="417401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56960" y="1663392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85691" y="2554595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Page2Servlet</a:t>
            </a:r>
            <a:endParaRPr kumimoji="1" lang="ja-JP" altLang="en-US" sz="1600" dirty="0"/>
          </a:p>
        </p:txBody>
      </p:sp>
      <p:sp>
        <p:nvSpPr>
          <p:cNvPr id="26" name="メモ 25"/>
          <p:cNvSpPr/>
          <p:nvPr/>
        </p:nvSpPr>
        <p:spPr>
          <a:xfrm>
            <a:off x="5723995" y="4159459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7049751" y="1197589"/>
            <a:ext cx="1891914" cy="410202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 smtClean="0"/>
              <a:t>セッションスコープ</a:t>
            </a:r>
            <a:endParaRPr kumimoji="1" lang="ja-JP" altLang="en-US" dirty="0"/>
          </a:p>
        </p:txBody>
      </p:sp>
      <p:pic>
        <p:nvPicPr>
          <p:cNvPr id="32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886" y="3248603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6434376" y="2235046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西野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55591" y="1613757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498039" y="2570371"/>
            <a:ext cx="1516353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Page3Servlet</a:t>
            </a:r>
            <a:endParaRPr kumimoji="1" lang="ja-JP" altLang="en-US" sz="1600" dirty="0"/>
          </a:p>
        </p:txBody>
      </p:sp>
      <p:sp>
        <p:nvSpPr>
          <p:cNvPr id="38" name="メモ 37"/>
          <p:cNvSpPr/>
          <p:nvPr/>
        </p:nvSpPr>
        <p:spPr>
          <a:xfrm>
            <a:off x="5723995" y="4313517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page3.jsp</a:t>
            </a:r>
            <a:endParaRPr kumimoji="1" lang="ja-JP" altLang="en-US" dirty="0"/>
          </a:p>
        </p:txBody>
      </p:sp>
      <p:sp>
        <p:nvSpPr>
          <p:cNvPr id="35" name="タイトル 2"/>
          <p:cNvSpPr txBox="1">
            <a:spLocks/>
          </p:cNvSpPr>
          <p:nvPr/>
        </p:nvSpPr>
        <p:spPr>
          <a:xfrm>
            <a:off x="590021" y="42122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セッションスコープ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7498361" y="3106729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西野</a:t>
            </a:r>
          </a:p>
        </p:txBody>
      </p:sp>
    </p:spTree>
    <p:extLst>
      <p:ext uri="{BB962C8B-B14F-4D97-AF65-F5344CB8AC3E}">
        <p14:creationId xmlns:p14="http://schemas.microsoft.com/office/powerpoint/2010/main" val="423316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0.11632 0.1270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9618 0.1208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8177 0.1319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8177 0.14259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10" grpId="0"/>
      <p:bldP spid="8" grpId="0" animBg="1"/>
      <p:bldP spid="8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8" grpId="0" animBg="1"/>
      <p:bldP spid="18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4" grpId="0" animBg="1"/>
      <p:bldP spid="30" grpId="0" animBg="1"/>
      <p:bldP spid="30" grpId="1" animBg="1"/>
      <p:bldP spid="28" grpId="0" animBg="1"/>
      <p:bldP spid="37" grpId="0" animBg="1"/>
      <p:bldP spid="38" grpId="0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228600" y="1193733"/>
            <a:ext cx="8717280" cy="432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もうひとつサンプルを作ってみよう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・セッションサンプル２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14062" y="2183233"/>
            <a:ext cx="8890781" cy="449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・様々な画面で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共通で使いたい値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リクエストスコープでは実現不可能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→セッションスコープでなら実現可能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・セッションを使用するのは３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</a:t>
            </a: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１．セッションの取得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２．セッションへのセット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３．セッションからの取得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468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セッションスコープを理解する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/>
          <a:srcRect t="47226" b="18998"/>
          <a:stretch/>
        </p:blipFill>
        <p:spPr>
          <a:xfrm>
            <a:off x="3794760" y="5013960"/>
            <a:ext cx="5138312" cy="27175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7"/>
          <a:srcRect t="44722" b="15355"/>
          <a:stretch/>
        </p:blipFill>
        <p:spPr>
          <a:xfrm>
            <a:off x="4214713" y="5516881"/>
            <a:ext cx="4718359" cy="2857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8"/>
          <a:srcRect l="32983" t="24331" b="28458"/>
          <a:stretch/>
        </p:blipFill>
        <p:spPr>
          <a:xfrm>
            <a:off x="4458055" y="5993839"/>
            <a:ext cx="4685945" cy="3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セッションスコープを理解する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2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9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リクエストスコープ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8"/>
            <a:ext cx="8229600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今日は、ものすごく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重要</a:t>
            </a:r>
            <a:r>
              <a:rPr kumimoji="1" lang="ja-JP" altLang="en-US" sz="36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なこと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を学びます！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しっかり聞いておいてください！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02" y="4701102"/>
            <a:ext cx="1790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リクエストスコープ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562406"/>
            <a:ext cx="8229600" cy="82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次のような画面遷移を考えましょう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04" y="2463053"/>
            <a:ext cx="2447456" cy="3167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184" y="2463053"/>
            <a:ext cx="1865038" cy="3053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359" y="2433281"/>
            <a:ext cx="2482502" cy="1986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右矢印 5"/>
          <p:cNvSpPr/>
          <p:nvPr/>
        </p:nvSpPr>
        <p:spPr>
          <a:xfrm>
            <a:off x="2590800" y="3794760"/>
            <a:ext cx="1159384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5501639" y="3794760"/>
            <a:ext cx="994453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886200" y="4541520"/>
            <a:ext cx="115824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65611" y="3380588"/>
            <a:ext cx="797029" cy="319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727960" y="5928360"/>
            <a:ext cx="3230880" cy="525775"/>
          </a:xfrm>
          <a:prstGeom prst="wedgeRoundRectCallout">
            <a:avLst>
              <a:gd name="adj1" fmla="val -12342"/>
              <a:gd name="adj2" fmla="val -2563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ページ目で選択した値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5248685" y="5085569"/>
            <a:ext cx="3230880" cy="525775"/>
          </a:xfrm>
          <a:prstGeom prst="wedgeRoundRectCallout">
            <a:avLst>
              <a:gd name="adj1" fmla="val 5583"/>
              <a:gd name="adj2" fmla="val -3172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ページ目で選択した値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421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リクエストスコープ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1493520" y="1584960"/>
            <a:ext cx="0" cy="48691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800600" y="1584960"/>
            <a:ext cx="0" cy="48691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222452" y="118485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</a:rPr>
              <a:t>PC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73371" y="21488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転送</a:t>
            </a:r>
            <a:endParaRPr kumimoji="1" lang="ja-JP" altLang="en-US" sz="20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493520" y="1836312"/>
            <a:ext cx="3307080" cy="1296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4998720" y="1765905"/>
            <a:ext cx="2286000" cy="400110"/>
            <a:chOff x="5181600" y="1765905"/>
            <a:chExt cx="2286000" cy="400110"/>
          </a:xfrm>
        </p:grpSpPr>
        <p:sp>
          <p:nvSpPr>
            <p:cNvPr id="20" name="円/楕円 19"/>
            <p:cNvSpPr/>
            <p:nvPr/>
          </p:nvSpPr>
          <p:spPr>
            <a:xfrm>
              <a:off x="5181600" y="1836312"/>
              <a:ext cx="2286000" cy="3125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62024" y="1765905"/>
              <a:ext cx="17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chemeClr val="bg1"/>
                  </a:solidFill>
                </a:rPr>
                <a:t>Page1Servlet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メモ 22"/>
          <p:cNvSpPr/>
          <p:nvPr/>
        </p:nvSpPr>
        <p:spPr>
          <a:xfrm>
            <a:off x="5821680" y="2417367"/>
            <a:ext cx="716280" cy="6400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endCxn id="23" idx="0"/>
          </p:cNvCxnSpPr>
          <p:nvPr/>
        </p:nvCxnSpPr>
        <p:spPr>
          <a:xfrm>
            <a:off x="6141721" y="2166015"/>
            <a:ext cx="38099" cy="2513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1487666" y="2718539"/>
            <a:ext cx="3318790" cy="1313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87" y="2623624"/>
            <a:ext cx="857407" cy="1109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テキスト ボックス 23"/>
          <p:cNvSpPr txBox="1"/>
          <p:nvPr/>
        </p:nvSpPr>
        <p:spPr>
          <a:xfrm>
            <a:off x="6306669" y="40945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転送</a:t>
            </a:r>
            <a:endParaRPr kumimoji="1" lang="ja-JP" altLang="en-US" sz="20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4845382" y="3679659"/>
            <a:ext cx="2286000" cy="400110"/>
            <a:chOff x="5181600" y="1765905"/>
            <a:chExt cx="2286000" cy="400110"/>
          </a:xfrm>
        </p:grpSpPr>
        <p:sp>
          <p:nvSpPr>
            <p:cNvPr id="28" name="円/楕円 27"/>
            <p:cNvSpPr/>
            <p:nvPr/>
          </p:nvSpPr>
          <p:spPr>
            <a:xfrm>
              <a:off x="5181600" y="1836312"/>
              <a:ext cx="2286000" cy="3125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462024" y="1765905"/>
              <a:ext cx="17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chemeClr val="bg1"/>
                  </a:solidFill>
                </a:rPr>
                <a:t>Page2Servlet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メモ 31"/>
          <p:cNvSpPr/>
          <p:nvPr/>
        </p:nvSpPr>
        <p:spPr>
          <a:xfrm>
            <a:off x="5668342" y="4331121"/>
            <a:ext cx="716280" cy="6400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endCxn id="32" idx="0"/>
          </p:cNvCxnSpPr>
          <p:nvPr/>
        </p:nvCxnSpPr>
        <p:spPr>
          <a:xfrm>
            <a:off x="5988383" y="4079769"/>
            <a:ext cx="38099" cy="2513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角丸四角形吹き出し 34"/>
          <p:cNvSpPr/>
          <p:nvPr/>
        </p:nvSpPr>
        <p:spPr>
          <a:xfrm>
            <a:off x="5377757" y="3178432"/>
            <a:ext cx="2026920" cy="430820"/>
          </a:xfrm>
          <a:prstGeom prst="wedgeRoundRectCallout">
            <a:avLst>
              <a:gd name="adj1" fmla="val -63583"/>
              <a:gd name="adj2" fmla="val 1014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getParameter</a:t>
            </a:r>
            <a:r>
              <a:rPr kumimoji="1" lang="ja-JP" altLang="en-US" dirty="0" smtClean="0"/>
              <a:t>で取得</a:t>
            </a:r>
            <a:endParaRPr kumimoji="1" lang="ja-JP" altLang="en-US" dirty="0"/>
          </a:p>
        </p:txBody>
      </p:sp>
      <p:sp>
        <p:nvSpPr>
          <p:cNvPr id="36" name="角丸四角形吹き出し 35"/>
          <p:cNvSpPr/>
          <p:nvPr/>
        </p:nvSpPr>
        <p:spPr>
          <a:xfrm>
            <a:off x="7170998" y="3690920"/>
            <a:ext cx="1786361" cy="430820"/>
          </a:xfrm>
          <a:prstGeom prst="wedgeRoundRectCallout">
            <a:avLst>
              <a:gd name="adj1" fmla="val -107093"/>
              <a:gd name="adj2" fmla="val 3773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setAttribute</a:t>
            </a:r>
            <a:r>
              <a:rPr kumimoji="1" lang="ja-JP" altLang="en-US" dirty="0" smtClean="0"/>
              <a:t>で設定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322153" y="59133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転送</a:t>
            </a:r>
            <a:endParaRPr kumimoji="1" lang="ja-JP" altLang="en-US" sz="200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898388" y="5513266"/>
            <a:ext cx="2286000" cy="400110"/>
            <a:chOff x="5181600" y="1765905"/>
            <a:chExt cx="2286000" cy="400110"/>
          </a:xfrm>
        </p:grpSpPr>
        <p:sp>
          <p:nvSpPr>
            <p:cNvPr id="39" name="円/楕円 38"/>
            <p:cNvSpPr/>
            <p:nvPr/>
          </p:nvSpPr>
          <p:spPr>
            <a:xfrm>
              <a:off x="5181600" y="1836312"/>
              <a:ext cx="2286000" cy="3125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462024" y="1765905"/>
              <a:ext cx="17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chemeClr val="bg1"/>
                  </a:solidFill>
                </a:rPr>
                <a:t>Page3Servlet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メモ 40"/>
          <p:cNvSpPr/>
          <p:nvPr/>
        </p:nvSpPr>
        <p:spPr>
          <a:xfrm>
            <a:off x="5721348" y="6164728"/>
            <a:ext cx="716280" cy="6400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page3.jsp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endCxn id="41" idx="0"/>
          </p:cNvCxnSpPr>
          <p:nvPr/>
        </p:nvCxnSpPr>
        <p:spPr>
          <a:xfrm>
            <a:off x="6041389" y="5913376"/>
            <a:ext cx="38099" cy="2513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角丸四角形吹き出し 42"/>
          <p:cNvSpPr/>
          <p:nvPr/>
        </p:nvSpPr>
        <p:spPr>
          <a:xfrm>
            <a:off x="5430763" y="5012039"/>
            <a:ext cx="2026920" cy="430820"/>
          </a:xfrm>
          <a:prstGeom prst="wedgeRoundRectCallout">
            <a:avLst>
              <a:gd name="adj1" fmla="val -63583"/>
              <a:gd name="adj2" fmla="val 10141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getParameter</a:t>
            </a:r>
            <a:r>
              <a:rPr kumimoji="1" lang="ja-JP" altLang="en-US" dirty="0" smtClean="0"/>
              <a:t>で取得？</a:t>
            </a:r>
            <a:endParaRPr kumimoji="1" lang="ja-JP" altLang="en-US" dirty="0"/>
          </a:p>
        </p:txBody>
      </p:sp>
      <p:sp>
        <p:nvSpPr>
          <p:cNvPr id="44" name="角丸四角形吹き出し 43"/>
          <p:cNvSpPr/>
          <p:nvPr/>
        </p:nvSpPr>
        <p:spPr>
          <a:xfrm>
            <a:off x="7019780" y="5524527"/>
            <a:ext cx="1990585" cy="430820"/>
          </a:xfrm>
          <a:prstGeom prst="wedgeRoundRectCallout">
            <a:avLst>
              <a:gd name="adj1" fmla="val -81062"/>
              <a:gd name="adj2" fmla="val 3773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setAttribute</a:t>
            </a:r>
            <a:r>
              <a:rPr kumimoji="1" lang="ja-JP" altLang="en-US" dirty="0" smtClean="0"/>
              <a:t>で設定？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1515912" y="3690920"/>
            <a:ext cx="3307080" cy="1296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1487666" y="4517513"/>
            <a:ext cx="3318790" cy="1313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1504716" y="5308247"/>
            <a:ext cx="3260906" cy="281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1515912" y="5977438"/>
            <a:ext cx="3318790" cy="1313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図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26" y="4241950"/>
            <a:ext cx="654334" cy="1071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16" y="5814589"/>
            <a:ext cx="875322" cy="700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テキスト ボックス 50"/>
          <p:cNvSpPr txBox="1"/>
          <p:nvPr/>
        </p:nvSpPr>
        <p:spPr>
          <a:xfrm>
            <a:off x="2398813" y="14482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378548" y="228204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7241" y="33218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426976" y="415571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497429" y="50995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97429" y="565892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57" name="角丸四角形吹き出し 56"/>
          <p:cNvSpPr/>
          <p:nvPr/>
        </p:nvSpPr>
        <p:spPr>
          <a:xfrm>
            <a:off x="7095862" y="4331443"/>
            <a:ext cx="1786361" cy="430820"/>
          </a:xfrm>
          <a:prstGeom prst="wedgeRoundRectCallout">
            <a:avLst>
              <a:gd name="adj1" fmla="val -95149"/>
              <a:gd name="adj2" fmla="val 165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getAttribute</a:t>
            </a:r>
            <a:r>
              <a:rPr kumimoji="1" lang="ja-JP" altLang="en-US" dirty="0" smtClean="0"/>
              <a:t>で設定</a:t>
            </a:r>
            <a:endParaRPr kumimoji="1" lang="ja-JP" altLang="en-US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1859280" y="4700773"/>
            <a:ext cx="1786361" cy="430820"/>
          </a:xfrm>
          <a:prstGeom prst="wedgeRoundRectCallout">
            <a:avLst>
              <a:gd name="adj1" fmla="val -83205"/>
              <a:gd name="adj2" fmla="val -82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input</a:t>
            </a:r>
            <a:r>
              <a:rPr kumimoji="1" lang="ja-JP" altLang="en-US" dirty="0" smtClean="0"/>
              <a:t>タグは無い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7038433" y="6238725"/>
            <a:ext cx="1918926" cy="430820"/>
          </a:xfrm>
          <a:prstGeom prst="wedgeRoundRectCallout">
            <a:avLst>
              <a:gd name="adj1" fmla="val -95149"/>
              <a:gd name="adj2" fmla="val 1651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getAttribute</a:t>
            </a:r>
            <a:r>
              <a:rPr kumimoji="1" lang="ja-JP" altLang="en-US" dirty="0" smtClean="0"/>
              <a:t>で設定？</a:t>
            </a:r>
            <a:endParaRPr kumimoji="1" lang="ja-JP" altLang="en-US" dirty="0"/>
          </a:p>
        </p:txBody>
      </p:sp>
      <p:sp>
        <p:nvSpPr>
          <p:cNvPr id="4" name="十字形 3"/>
          <p:cNvSpPr/>
          <p:nvPr/>
        </p:nvSpPr>
        <p:spPr>
          <a:xfrm rot="2539488">
            <a:off x="5266635" y="4817251"/>
            <a:ext cx="885883" cy="882227"/>
          </a:xfrm>
          <a:prstGeom prst="plus">
            <a:avLst>
              <a:gd name="adj" fmla="val 319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5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24" grpId="0"/>
      <p:bldP spid="32" grpId="0" animBg="1"/>
      <p:bldP spid="35" grpId="0" animBg="1"/>
      <p:bldP spid="36" grpId="0" animBg="1"/>
      <p:bldP spid="37" grpId="0"/>
      <p:bldP spid="41" grpId="0" animBg="1"/>
      <p:bldP spid="43" grpId="0" animBg="1"/>
      <p:bldP spid="44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リクエストスコープ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8"/>
            <a:ext cx="8229600" cy="207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実は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request.setAttribute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や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タグで送信されて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箱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に入れた値は・・・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437621" y="3620305"/>
            <a:ext cx="8229600" cy="207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4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レスポンスを返すと</a:t>
            </a:r>
            <a:endParaRPr kumimoji="1" lang="en-US" altLang="ja-JP" sz="40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40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破棄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されてしまうんです！</a:t>
            </a:r>
            <a:endParaRPr kumimoji="1" lang="en-US" altLang="ja-JP" sz="40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15" y="4502532"/>
            <a:ext cx="1763817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820</Words>
  <Application>Microsoft Office PowerPoint</Application>
  <PresentationFormat>画面に合わせる (4:3)</PresentationFormat>
  <Paragraphs>289</Paragraphs>
  <Slides>29</Slides>
  <Notes>29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HGP創英角ﾎﾟｯﾌﾟ体</vt:lpstr>
      <vt:lpstr>Helvetica Neue</vt:lpstr>
      <vt:lpstr>Arial</vt:lpstr>
      <vt:lpstr>Calibri</vt:lpstr>
      <vt:lpstr>ＭＳ Ｐゴシック</vt:lpstr>
      <vt:lpstr>HGS創英角ﾎﾟｯﾌﾟ体</vt:lpstr>
      <vt:lpstr>ホワイト</vt:lpstr>
      <vt:lpstr>Webアプリケーション開発演習A</vt:lpstr>
      <vt:lpstr>Webアプリケーションを サーバーにアップロードする！</vt:lpstr>
      <vt:lpstr>リクエストスコープ セッションスコープを理解する</vt:lpstr>
      <vt:lpstr>リクエストスコープ セッションスコープ</vt:lpstr>
      <vt:lpstr>リクエストスコープ セッションスコープ</vt:lpstr>
      <vt:lpstr>　リクエストスコープ</vt:lpstr>
      <vt:lpstr>　リクエストスコープ</vt:lpstr>
      <vt:lpstr>　リクエストスコープ</vt:lpstr>
      <vt:lpstr>　リクエストスコープ</vt:lpstr>
      <vt:lpstr>　リクエストスコープ</vt:lpstr>
      <vt:lpstr>　リクエストスコープ</vt:lpstr>
      <vt:lpstr>　リクエストスコープ</vt:lpstr>
      <vt:lpstr>　リクエストスコープ</vt:lpstr>
      <vt:lpstr>　リクエスト                                                                                                                                       スコープ</vt:lpstr>
      <vt:lpstr>　リクエストスコープ</vt:lpstr>
      <vt:lpstr>リクエストスコープ セッションスコープ</vt:lpstr>
      <vt:lpstr>　セッションスコープ</vt:lpstr>
      <vt:lpstr>　セッションスコープ</vt:lpstr>
      <vt:lpstr>　セッションスコープ</vt:lpstr>
      <vt:lpstr>　セッションスコープ</vt:lpstr>
      <vt:lpstr>　セッションスコープ</vt:lpstr>
      <vt:lpstr>　演習</vt:lpstr>
      <vt:lpstr>　セッションスコープ</vt:lpstr>
      <vt:lpstr>　セッションスコープ</vt:lpstr>
      <vt:lpstr>　セッションスコープ</vt:lpstr>
      <vt:lpstr>　セッションスコープ</vt:lpstr>
      <vt:lpstr>　リクエスト                                                                                                                                       スコープ</vt:lpstr>
      <vt:lpstr>　演習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809</cp:revision>
  <dcterms:modified xsi:type="dcterms:W3CDTF">2018-05-31T02:28:11Z</dcterms:modified>
</cp:coreProperties>
</file>