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471" r:id="rId3"/>
    <p:sldId id="260" r:id="rId4"/>
    <p:sldId id="261" r:id="rId5"/>
    <p:sldId id="491" r:id="rId6"/>
    <p:sldId id="454" r:id="rId7"/>
    <p:sldId id="473" r:id="rId8"/>
    <p:sldId id="474" r:id="rId9"/>
    <p:sldId id="475" r:id="rId10"/>
    <p:sldId id="476" r:id="rId11"/>
    <p:sldId id="480" r:id="rId12"/>
    <p:sldId id="492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3" r:id="rId23"/>
    <p:sldId id="490" r:id="rId24"/>
    <p:sldId id="494" r:id="rId25"/>
    <p:sldId id="448" r:id="rId26"/>
  </p:sldIdLst>
  <p:sldSz cx="9144000" cy="6858000" type="screen4x3"/>
  <p:notesSz cx="6858000" cy="9144000"/>
  <p:embeddedFontLst>
    <p:embeddedFont>
      <p:font typeface="HGS創英角ﾎﾟｯﾌﾟ体" panose="040B0A00000000000000" pitchFamily="50" charset="-128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HGP創英角ﾎﾟｯﾌﾟ体" panose="040B0A00000000000000" pitchFamily="50" charset="-128"/>
      <p:regular r:id="rId33"/>
    </p:embeddedFont>
    <p:embeddedFont>
      <p:font typeface="Helvetica Neue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7CF09"/>
    <a:srgbClr val="F2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432" autoAdjust="0"/>
  </p:normalViewPr>
  <p:slideViewPr>
    <p:cSldViewPr snapToGrid="0">
      <p:cViewPr varScale="1">
        <p:scale>
          <a:sx n="63" d="100"/>
          <a:sy n="63" d="100"/>
        </p:scale>
        <p:origin x="60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次の時間は確認テストです</a:t>
            </a:r>
            <a:r>
              <a:rPr lang="ja-JP" altLang="en-US" dirty="0" err="1" smtClean="0"/>
              <a:t>っ</a:t>
            </a:r>
            <a:r>
              <a:rPr lang="ja-JP" altLang="en-US" smtClean="0"/>
              <a:t>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3711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form</a:t>
            </a:r>
            <a:r>
              <a:rPr lang="ja-JP" altLang="en-US" dirty="0" smtClean="0"/>
              <a:t>タグの</a:t>
            </a:r>
            <a:r>
              <a:rPr lang="en-US" altLang="ja-JP" dirty="0" smtClean="0"/>
              <a:t>action</a:t>
            </a:r>
            <a:r>
              <a:rPr lang="ja-JP" altLang="en-US" dirty="0" smtClean="0"/>
              <a:t>では遷移先を指定する場合、サーブレットを呼び出すことを覚えて起きましょう！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これから、イヤ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5563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6101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702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1</a:t>
            </a:r>
            <a:r>
              <a:rPr lang="ja-JP" altLang="en-US" dirty="0" smtClean="0"/>
              <a:t>ページ目のテキストボックスに名前を入力して、</a:t>
            </a:r>
            <a:r>
              <a:rPr lang="en-US" altLang="ja-JP" dirty="0" smtClean="0"/>
              <a:t>2</a:t>
            </a:r>
            <a:r>
              <a:rPr lang="ja-JP" altLang="en-US" dirty="0" smtClean="0"/>
              <a:t>ページ目にその値を表示するやり方です。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JSP</a:t>
            </a:r>
            <a:r>
              <a:rPr lang="ja-JP" altLang="en-US" dirty="0" smtClean="0"/>
              <a:t>だけでは、演習でやったので、イメージがわくと思います。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でも、これをサーブレットを使ってやったらどうなるでしょうか？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1872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504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ココが今日のポイントです。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先ほどの流れの中で、サーブレットは、画面（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ページ目の</a:t>
            </a:r>
            <a:r>
              <a:rPr lang="en-US" altLang="ja-JP" dirty="0" smtClean="0"/>
              <a:t>JSP</a:t>
            </a:r>
            <a:r>
              <a:rPr lang="ja-JP" altLang="en-US" dirty="0" smtClean="0"/>
              <a:t>）のフォームから送られた情報を取得して、さらに別の箱に入れなおして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2</a:t>
            </a:r>
            <a:r>
              <a:rPr lang="ja-JP" altLang="en-US" dirty="0" smtClean="0"/>
              <a:t>ページ目の</a:t>
            </a:r>
            <a:r>
              <a:rPr lang="en-US" altLang="ja-JP" dirty="0" smtClean="0"/>
              <a:t>JSP</a:t>
            </a:r>
            <a:r>
              <a:rPr lang="ja-JP" altLang="en-US" dirty="0" smtClean="0"/>
              <a:t>へ転送します。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一方で、</a:t>
            </a:r>
            <a:r>
              <a:rPr lang="en-US" altLang="ja-JP" dirty="0" smtClean="0"/>
              <a:t>Page2.jsp</a:t>
            </a:r>
            <a:r>
              <a:rPr lang="ja-JP" altLang="en-US" dirty="0" smtClean="0"/>
              <a:t>はサーブレットから送られた情報を取得します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467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次の時間は確認テストです</a:t>
            </a:r>
            <a:r>
              <a:rPr lang="ja-JP" altLang="en-US" dirty="0" err="1" smtClean="0"/>
              <a:t>っ</a:t>
            </a:r>
            <a:r>
              <a:rPr lang="ja-JP" altLang="en-US" smtClean="0"/>
              <a:t>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396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725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889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0168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setParameter</a:t>
            </a:r>
            <a:r>
              <a:rPr lang="ja-JP" altLang="en-US" dirty="0" smtClean="0"/>
              <a:t>ではないことに注意！！！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976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getAttribute</a:t>
            </a:r>
            <a:r>
              <a:rPr lang="ja-JP" altLang="en-US" dirty="0" smtClean="0"/>
              <a:t>の戻り値は</a:t>
            </a:r>
            <a:r>
              <a:rPr lang="en-US" altLang="ja-JP" dirty="0" smtClean="0"/>
              <a:t>Object</a:t>
            </a:r>
            <a:r>
              <a:rPr lang="ja-JP" altLang="en-US" dirty="0" smtClean="0"/>
              <a:t>型といって、汎用的なクラスを戻す約束になっています。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err="1" smtClean="0"/>
              <a:t>なの</a:t>
            </a:r>
            <a:r>
              <a:rPr lang="ja-JP" altLang="en-US" dirty="0" smtClean="0"/>
              <a:t>で、「どのクラスで受け取りたいのか」を明示する必要があります。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そのため、</a:t>
            </a:r>
            <a:r>
              <a:rPr lang="en-US" altLang="ja-JP" dirty="0" err="1" smtClean="0"/>
              <a:t>getAttribute</a:t>
            </a:r>
            <a:r>
              <a:rPr lang="ja-JP" altLang="en-US" dirty="0" smtClean="0"/>
              <a:t>する場合には必ずキャストが必要になります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539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014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3247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値を取得してサーブレットで計算して結果のみを</a:t>
            </a:r>
            <a:r>
              <a:rPr lang="en-US" altLang="ja-JP" dirty="0" smtClean="0"/>
              <a:t>JSP</a:t>
            </a:r>
            <a:r>
              <a:rPr lang="ja-JP" altLang="en-US" dirty="0" smtClean="0"/>
              <a:t>に返します。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JSP</a:t>
            </a:r>
            <a:r>
              <a:rPr lang="ja-JP" altLang="en-US" dirty="0" smtClean="0"/>
              <a:t>では計算していません。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これが、サーブレットと</a:t>
            </a:r>
            <a:r>
              <a:rPr lang="en-US" altLang="ja-JP" dirty="0" smtClean="0"/>
              <a:t>JSP</a:t>
            </a:r>
            <a:r>
              <a:rPr lang="ja-JP" altLang="en-US" dirty="0" smtClean="0"/>
              <a:t>の基本です。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「サーブレットで計算」→「</a:t>
            </a:r>
            <a:r>
              <a:rPr lang="en-US" altLang="ja-JP" dirty="0" smtClean="0"/>
              <a:t>JSP</a:t>
            </a:r>
            <a:r>
              <a:rPr lang="ja-JP" altLang="en-US" smtClean="0"/>
              <a:t>は結果のみ表示」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0859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335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59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848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578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000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1757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URL</a:t>
            </a:r>
            <a:r>
              <a:rPr lang="ja-JP" altLang="en-US" dirty="0" smtClean="0"/>
              <a:t>には 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jsp</a:t>
            </a:r>
            <a:r>
              <a:rPr lang="en-US" altLang="ja-JP" dirty="0" smtClean="0"/>
              <a:t> </a:t>
            </a:r>
            <a:r>
              <a:rPr lang="ja-JP" altLang="en-US" dirty="0" smtClean="0"/>
              <a:t>が付いていないので、この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はサーブレットを呼び出しているとして、どういう呼び出し方になるでしょうか？？？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133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まず</a:t>
            </a:r>
            <a:r>
              <a:rPr lang="en-US" altLang="ja-JP" dirty="0" smtClean="0"/>
              <a:t>page1</a:t>
            </a:r>
            <a:r>
              <a:rPr lang="ja-JP" altLang="en-US" dirty="0" smtClean="0"/>
              <a:t>を表示するリクエストを</a:t>
            </a:r>
            <a:r>
              <a:rPr lang="en-US" altLang="ja-JP" dirty="0" smtClean="0"/>
              <a:t>Page1Servlet</a:t>
            </a:r>
            <a:r>
              <a:rPr lang="ja-JP" altLang="en-US" dirty="0" smtClean="0"/>
              <a:t>が受け付けます。その後</a:t>
            </a:r>
            <a:r>
              <a:rPr lang="en-US" altLang="ja-JP" dirty="0" smtClean="0"/>
              <a:t>Page1Servlet</a:t>
            </a:r>
            <a:r>
              <a:rPr lang="ja-JP" altLang="en-US" dirty="0" smtClean="0"/>
              <a:t>は処理を</a:t>
            </a:r>
            <a:r>
              <a:rPr lang="en-US" altLang="ja-JP" dirty="0" smtClean="0"/>
              <a:t>page1.jsp</a:t>
            </a:r>
            <a:r>
              <a:rPr lang="ja-JP" altLang="en-US" dirty="0" smtClean="0"/>
              <a:t>に転送して</a:t>
            </a:r>
            <a:r>
              <a:rPr lang="en-US" altLang="ja-JP" dirty="0" smtClean="0"/>
              <a:t>1</a:t>
            </a:r>
            <a:r>
              <a:rPr lang="ja-JP" altLang="en-US" dirty="0" smtClean="0"/>
              <a:t>ページ目が表示されます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次に、</a:t>
            </a:r>
            <a:r>
              <a:rPr lang="en-US" altLang="ja-JP" dirty="0" smtClean="0"/>
              <a:t>page2</a:t>
            </a:r>
            <a:r>
              <a:rPr lang="ja-JP" altLang="en-US" dirty="0" smtClean="0"/>
              <a:t>を表示するリクエストを送ります。すると</a:t>
            </a:r>
            <a:r>
              <a:rPr lang="en-US" altLang="ja-JP" dirty="0" smtClean="0"/>
              <a:t>Page2Servlet</a:t>
            </a:r>
            <a:r>
              <a:rPr lang="ja-JP" altLang="en-US" dirty="0" smtClean="0"/>
              <a:t>がリクエストを受け付けて、処理を</a:t>
            </a:r>
            <a:r>
              <a:rPr lang="en-US" altLang="ja-JP" dirty="0" smtClean="0"/>
              <a:t>page2.jsp</a:t>
            </a:r>
            <a:r>
              <a:rPr lang="ja-JP" altLang="en-US" dirty="0" smtClean="0"/>
              <a:t>に転送して</a:t>
            </a:r>
            <a:r>
              <a:rPr lang="en-US" altLang="ja-JP" dirty="0" smtClean="0"/>
              <a:t>2</a:t>
            </a:r>
            <a:r>
              <a:rPr lang="ja-JP" altLang="en-US" dirty="0" smtClean="0"/>
              <a:t>ページ目が表示されます。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80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2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2.png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ja-JP" altLang="en-US" sz="3200" dirty="0" smtClean="0">
                <a:solidFill>
                  <a:srgbClr val="FF0000"/>
                </a:solidFill>
              </a:rPr>
              <a:t>サーブレットと</a:t>
            </a:r>
            <a:r>
              <a:rPr lang="en-US" altLang="ja-JP" sz="3200" dirty="0" smtClean="0">
                <a:solidFill>
                  <a:srgbClr val="FF0000"/>
                </a:solidFill>
              </a:rPr>
              <a:t>JSP</a:t>
            </a:r>
            <a:r>
              <a:rPr lang="ja-JP" altLang="en-US" sz="3200" dirty="0" smtClean="0">
                <a:solidFill>
                  <a:srgbClr val="FF0000"/>
                </a:solidFill>
              </a:rPr>
              <a:t>のやり取り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画面遷移について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7"/>
            <a:ext cx="8229600" cy="388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今のプログラムを作ってみよう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://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github.com/nishino-naoyuki/2018Web</a:t>
            </a:r>
          </a:p>
          <a:p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サーブレットサンプル２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</a:t>
            </a: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" y="268827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画面遷移について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260948"/>
            <a:ext cx="8229600" cy="115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注目すべきは</a:t>
            </a:r>
            <a:r>
              <a:rPr kumimoji="1" lang="en-US" altLang="ja-JP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en-US" altLang="ja-JP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action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指定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71" y="2372108"/>
            <a:ext cx="7764117" cy="1788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1965960" y="2804160"/>
            <a:ext cx="2941320" cy="441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>
            <a:off x="437621" y="4389121"/>
            <a:ext cx="8229600" cy="2065014"/>
          </a:xfrm>
          <a:prstGeom prst="wedgeRoundRectCallout">
            <a:avLst>
              <a:gd name="adj1" fmla="val -8461"/>
              <a:gd name="adj2" fmla="val -10912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action</a:t>
            </a:r>
            <a:r>
              <a:rPr kumimoji="1" lang="ja-JP" altLang="en-US" sz="2400" dirty="0" smtClean="0"/>
              <a:t>は遷移先を書くのでしたね。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この場合、サーブレットを呼び出すので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「</a:t>
            </a:r>
            <a:r>
              <a:rPr kumimoji="1" lang="en-US" altLang="ja-JP" sz="2400" b="1" dirty="0" smtClean="0">
                <a:solidFill>
                  <a:srgbClr val="FF0000"/>
                </a:solidFill>
              </a:rPr>
              <a:t>.</a:t>
            </a:r>
            <a:r>
              <a:rPr kumimoji="1" lang="en-US" altLang="ja-JP" sz="2400" b="1" dirty="0" err="1" smtClean="0">
                <a:solidFill>
                  <a:srgbClr val="FF0000"/>
                </a:solidFill>
              </a:rPr>
              <a:t>jsp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」はつかない</a:t>
            </a:r>
            <a:r>
              <a:rPr kumimoji="1" lang="ja-JP" altLang="en-US" sz="2400" dirty="0"/>
              <a:t>。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/>
              <a:t>指定</a:t>
            </a:r>
            <a:r>
              <a:rPr kumimoji="1" lang="ja-JP" altLang="en-US" sz="2400" dirty="0" smtClean="0"/>
              <a:t>するのは</a:t>
            </a:r>
            <a:r>
              <a:rPr kumimoji="1" lang="en-US" altLang="ja-JP" sz="2400" dirty="0" smtClean="0"/>
              <a:t>URL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アプリケーション名以下の部分</a:t>
            </a:r>
            <a:endParaRPr kumimoji="1" lang="en-US" altLang="ja-JP" sz="2400" dirty="0" smtClean="0"/>
          </a:p>
          <a:p>
            <a:pPr algn="ctr"/>
            <a:r>
              <a:rPr kumimoji="1" lang="en-US" altLang="ja-JP" sz="2400" dirty="0"/>
              <a:t>http://</a:t>
            </a:r>
            <a:r>
              <a:rPr kumimoji="1" lang="en-US" altLang="ja-JP" sz="2400" dirty="0" smtClean="0"/>
              <a:t>localhost:8080/</a:t>
            </a:r>
            <a:r>
              <a:rPr kumimoji="1" lang="en-US" altLang="ja-JP" sz="2400" dirty="0" smtClean="0">
                <a:solidFill>
                  <a:srgbClr val="002060"/>
                </a:solidFill>
              </a:rPr>
              <a:t>servletsample</a:t>
            </a:r>
            <a:r>
              <a:rPr kumimoji="1" lang="en-US" altLang="ja-JP" sz="2400" dirty="0" smtClean="0"/>
              <a:t>/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page2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を書けばよい</a:t>
            </a:r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画面遷移について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⇔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サーブレットデータ通信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サーブレットで計算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771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JSP⇔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サーブレットデータ通信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881362"/>
            <a:ext cx="8229600" cy="400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いよいよ、今日の本命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ja-JP" altLang="en-US" sz="36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受け渡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しについて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学びます！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61" y="4263815"/>
            <a:ext cx="2331720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JSP⇔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サーブレットデータ通信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489181" y="1091206"/>
            <a:ext cx="8229600" cy="128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↓の画面遷移について、サーブレットを使った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場合を考えてみましょう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847" y="2279431"/>
            <a:ext cx="5298830" cy="1854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220" y="4804486"/>
            <a:ext cx="8538843" cy="1442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下矢印 5"/>
          <p:cNvSpPr/>
          <p:nvPr/>
        </p:nvSpPr>
        <p:spPr>
          <a:xfrm>
            <a:off x="4191000" y="4023360"/>
            <a:ext cx="56388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615984" y="3956829"/>
            <a:ext cx="2416776" cy="523731"/>
          </a:xfrm>
          <a:prstGeom prst="wedgeRoundRectCallout">
            <a:avLst>
              <a:gd name="adj1" fmla="val 14480"/>
              <a:gd name="adj2" fmla="val -8299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「西野」と入力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52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04" y="2050672"/>
            <a:ext cx="3654538" cy="3407858"/>
          </a:xfrm>
          <a:prstGeom prst="rect">
            <a:avLst/>
          </a:prstGeo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JSP⇔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サーブレットデータ通信</a:t>
            </a:r>
          </a:p>
        </p:txBody>
      </p:sp>
      <p:sp>
        <p:nvSpPr>
          <p:cNvPr id="5" name="下矢印 4"/>
          <p:cNvSpPr/>
          <p:nvPr/>
        </p:nvSpPr>
        <p:spPr>
          <a:xfrm>
            <a:off x="5834928" y="2954028"/>
            <a:ext cx="925894" cy="9328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26005" y="31316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転送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5485691" y="2462471"/>
            <a:ext cx="1889760" cy="60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Page1Servlet</a:t>
            </a:r>
            <a:endParaRPr kumimoji="1" lang="ja-JP" altLang="en-US" sz="2000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3" y="3109829"/>
            <a:ext cx="1863063" cy="160443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46" y="2456226"/>
            <a:ext cx="1225423" cy="814906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 rot="20636332">
            <a:off x="1321622" y="3213981"/>
            <a:ext cx="3228423" cy="47265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55591" y="2323848"/>
            <a:ext cx="35296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en-US" altLang="ja-JP" dirty="0" smtClean="0"/>
          </a:p>
          <a:p>
            <a:r>
              <a:rPr kumimoji="1" lang="en-US" altLang="ja-JP" dirty="0"/>
              <a:t>http://</a:t>
            </a:r>
            <a:r>
              <a:rPr kumimoji="1" lang="en-US" altLang="ja-JP" dirty="0" smtClean="0"/>
              <a:t>localhost:8080/servletsample/</a:t>
            </a:r>
            <a:r>
              <a:rPr kumimoji="1" lang="en-US" altLang="ja-JP" dirty="0" smtClean="0">
                <a:solidFill>
                  <a:srgbClr val="FF0000"/>
                </a:solidFill>
              </a:rPr>
              <a:t>page1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左矢印 16"/>
          <p:cNvSpPr/>
          <p:nvPr/>
        </p:nvSpPr>
        <p:spPr>
          <a:xfrm rot="643062">
            <a:off x="1553631" y="4373644"/>
            <a:ext cx="3240234" cy="48639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メモ 18"/>
          <p:cNvSpPr/>
          <p:nvPr/>
        </p:nvSpPr>
        <p:spPr>
          <a:xfrm>
            <a:off x="5709542" y="4174015"/>
            <a:ext cx="1176663" cy="10805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page1.jsp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56960" y="1663392"/>
            <a:ext cx="3529634" cy="523220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en-US" altLang="ja-JP" dirty="0" smtClean="0"/>
          </a:p>
          <a:p>
            <a:r>
              <a:rPr kumimoji="1" lang="en-US" altLang="ja-JP" dirty="0"/>
              <a:t>http://</a:t>
            </a:r>
            <a:r>
              <a:rPr kumimoji="1" lang="en-US" altLang="ja-JP" dirty="0" smtClean="0"/>
              <a:t>localhost:8080/servletsample/</a:t>
            </a:r>
            <a:r>
              <a:rPr kumimoji="1" lang="en-US" altLang="ja-JP" dirty="0" smtClean="0">
                <a:solidFill>
                  <a:srgbClr val="FF0000"/>
                </a:solidFill>
              </a:rPr>
              <a:t>page2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5485691" y="2554595"/>
            <a:ext cx="1889760" cy="60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Page2Servlet</a:t>
            </a:r>
            <a:endParaRPr kumimoji="1" lang="ja-JP" altLang="en-US" sz="2000" dirty="0"/>
          </a:p>
        </p:txBody>
      </p:sp>
      <p:sp>
        <p:nvSpPr>
          <p:cNvPr id="26" name="メモ 25"/>
          <p:cNvSpPr/>
          <p:nvPr/>
        </p:nvSpPr>
        <p:spPr>
          <a:xfrm>
            <a:off x="5723995" y="4159459"/>
            <a:ext cx="1176663" cy="10805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page2.jsp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713" y="4777356"/>
            <a:ext cx="2894035" cy="806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爆発 2 20"/>
          <p:cNvSpPr/>
          <p:nvPr/>
        </p:nvSpPr>
        <p:spPr>
          <a:xfrm>
            <a:off x="698773" y="4661314"/>
            <a:ext cx="1659118" cy="129299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西野を入力</a:t>
            </a:r>
            <a:endParaRPr kumimoji="1" lang="ja-JP" altLang="en-US" dirty="0"/>
          </a:p>
        </p:txBody>
      </p:sp>
      <p:pic>
        <p:nvPicPr>
          <p:cNvPr id="27" name="Picture 2" descr="C:\Users\nishino\AppData\Local\Microsoft\Windows\Temporary Internet Files\Content.IE5\0CIOCUF1\lgi01a201501110200[1]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0" y="2929079"/>
            <a:ext cx="1195615" cy="94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円/楕円 28"/>
          <p:cNvSpPr/>
          <p:nvPr/>
        </p:nvSpPr>
        <p:spPr>
          <a:xfrm>
            <a:off x="1319246" y="2564537"/>
            <a:ext cx="567668" cy="575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西野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6026005" y="1310640"/>
            <a:ext cx="2641216" cy="740032"/>
          </a:xfrm>
          <a:prstGeom prst="wedgeRoundRectCallout">
            <a:avLst>
              <a:gd name="adj1" fmla="val 10903"/>
              <a:gd name="adj2" fmla="val 10574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サーブレットが値を取り出す</a:t>
            </a:r>
            <a:endParaRPr kumimoji="1" lang="ja-JP" altLang="en-US" dirty="0"/>
          </a:p>
        </p:txBody>
      </p:sp>
      <p:sp>
        <p:nvSpPr>
          <p:cNvPr id="31" name="角丸四角形吹き出し 30"/>
          <p:cNvSpPr/>
          <p:nvPr/>
        </p:nvSpPr>
        <p:spPr>
          <a:xfrm>
            <a:off x="5709542" y="5287877"/>
            <a:ext cx="2641216" cy="740032"/>
          </a:xfrm>
          <a:prstGeom prst="wedgeRoundRectCallout">
            <a:avLst>
              <a:gd name="adj1" fmla="val -9293"/>
              <a:gd name="adj2" fmla="val -10842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サーブレットが値を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JSP</a:t>
            </a:r>
            <a:r>
              <a:rPr kumimoji="1" lang="ja-JP" altLang="en-US" dirty="0" smtClean="0"/>
              <a:t>へ値を送る</a:t>
            </a:r>
            <a:endParaRPr kumimoji="1" lang="ja-JP" altLang="en-US" dirty="0"/>
          </a:p>
        </p:txBody>
      </p:sp>
      <p:pic>
        <p:nvPicPr>
          <p:cNvPr id="32" name="Picture 2" descr="C:\Users\nishino\AppData\Local\Microsoft\Windows\Temporary Internet Files\Content.IE5\0CIOCUF1\lgi01a201501110200[1]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10" y="2688298"/>
            <a:ext cx="1195615" cy="94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円/楕円 29"/>
          <p:cNvSpPr/>
          <p:nvPr/>
        </p:nvSpPr>
        <p:spPr>
          <a:xfrm>
            <a:off x="5302535" y="1832130"/>
            <a:ext cx="567668" cy="575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西野</a:t>
            </a:r>
            <a:endParaRPr kumimoji="1" lang="ja-JP" altLang="en-US" dirty="0"/>
          </a:p>
        </p:txBody>
      </p:sp>
      <p:sp>
        <p:nvSpPr>
          <p:cNvPr id="33" name="角丸四角形吹き出し 32"/>
          <p:cNvSpPr/>
          <p:nvPr/>
        </p:nvSpPr>
        <p:spPr>
          <a:xfrm>
            <a:off x="6026005" y="1310640"/>
            <a:ext cx="2641216" cy="740032"/>
          </a:xfrm>
          <a:prstGeom prst="wedgeRoundRectCallout">
            <a:avLst>
              <a:gd name="adj1" fmla="val -4677"/>
              <a:gd name="adj2" fmla="val 9956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サーブレットが値を箱に入れる</a:t>
            </a:r>
            <a:endParaRPr kumimoji="1" lang="ja-JP" altLang="en-US" dirty="0"/>
          </a:p>
        </p:txBody>
      </p:sp>
      <p:sp>
        <p:nvSpPr>
          <p:cNvPr id="34" name="円/楕円 33"/>
          <p:cNvSpPr/>
          <p:nvPr/>
        </p:nvSpPr>
        <p:spPr>
          <a:xfrm>
            <a:off x="6841676" y="3940529"/>
            <a:ext cx="567668" cy="575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西野</a:t>
            </a:r>
            <a:endParaRPr kumimoji="1" lang="ja-JP" altLang="en-US" dirty="0"/>
          </a:p>
        </p:txBody>
      </p:sp>
      <p:sp>
        <p:nvSpPr>
          <p:cNvPr id="35" name="角丸四角形吹き出し 34"/>
          <p:cNvSpPr/>
          <p:nvPr/>
        </p:nvSpPr>
        <p:spPr>
          <a:xfrm>
            <a:off x="2953178" y="5486179"/>
            <a:ext cx="2641216" cy="541730"/>
          </a:xfrm>
          <a:prstGeom prst="wedgeRoundRectCallout">
            <a:avLst>
              <a:gd name="adj1" fmla="val 69180"/>
              <a:gd name="adj2" fmla="val -24908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JSP</a:t>
            </a:r>
            <a:r>
              <a:rPr kumimoji="1" lang="ja-JP" altLang="en-US" dirty="0" smtClean="0"/>
              <a:t>が値を取り出す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450" y="4835489"/>
            <a:ext cx="3726066" cy="648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70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2.77778E-6 0.0831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831 L 0.44184 -0.1074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-9537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85185E-6 L 0.43715 -0.18658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9" y="-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23559 0.09074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59 0.09074 L 0.17083 0.3169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7" y="11296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-0.06285 0.20972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10486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-0.09601 -0.00093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0" grpId="0"/>
      <p:bldP spid="8" grpId="0" animBg="1"/>
      <p:bldP spid="8" grpId="1" animBg="1"/>
      <p:bldP spid="12" grpId="0" animBg="1"/>
      <p:bldP spid="12" grpId="1" animBg="1"/>
      <p:bldP spid="12" grpId="2" animBg="1"/>
      <p:bldP spid="18" grpId="0" animBg="1"/>
      <p:bldP spid="18" grpId="1" animBg="1"/>
      <p:bldP spid="17" grpId="0" animBg="1"/>
      <p:bldP spid="17" grpId="1" animBg="1"/>
      <p:bldP spid="17" grpId="2" animBg="1"/>
      <p:bldP spid="19" grpId="0" animBg="1"/>
      <p:bldP spid="19" grpId="1" animBg="1"/>
      <p:bldP spid="23" grpId="0" animBg="1"/>
      <p:bldP spid="24" grpId="0" animBg="1"/>
      <p:bldP spid="26" grpId="0" animBg="1"/>
      <p:bldP spid="21" grpId="0" animBg="1"/>
      <p:bldP spid="21" grpId="1" animBg="1"/>
      <p:bldP spid="29" grpId="0" animBg="1"/>
      <p:bldP spid="29" grpId="1" animBg="1"/>
      <p:bldP spid="29" grpId="2" animBg="1"/>
      <p:bldP spid="6" grpId="0" animBg="1"/>
      <p:bldP spid="6" grpId="1" animBg="1"/>
      <p:bldP spid="31" grpId="0" animBg="1"/>
      <p:bldP spid="30" grpId="0" animBg="1"/>
      <p:bldP spid="30" grpId="1" animBg="1"/>
      <p:bldP spid="30" grpId="2" animBg="1"/>
      <p:bldP spid="33" grpId="0" animBg="1"/>
      <p:bldP spid="34" grpId="0" animBg="1"/>
      <p:bldP spid="34" grpId="1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角丸四角形 10"/>
          <p:cNvSpPr/>
          <p:nvPr/>
        </p:nvSpPr>
        <p:spPr>
          <a:xfrm>
            <a:off x="350520" y="2026920"/>
            <a:ext cx="8535512" cy="208919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65838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JSP⇔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サーブレットデータ通信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50520" y="1083733"/>
            <a:ext cx="8535512" cy="128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今の動きの中で、サーブレットと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の動きに注目すると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46118" y="2228669"/>
            <a:ext cx="2148841" cy="742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Page2Servlet</a:t>
            </a:r>
            <a:endParaRPr kumimoji="1" lang="ja-JP" altLang="en-US" sz="2000" dirty="0"/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656432" y="2833396"/>
            <a:ext cx="8229600" cy="128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１．画面から送られてきた情報を箱から取得する</a:t>
            </a:r>
            <a:endParaRPr kumimoji="1" lang="en-US" altLang="ja-JP" sz="2800" dirty="0" smtClean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２．取得した値を</a:t>
            </a:r>
            <a:r>
              <a:rPr kumimoji="1" lang="ja-JP" altLang="en-US" sz="28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別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ja-JP" altLang="en-US" sz="28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箱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に入れて、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へ送る</a:t>
            </a:r>
            <a:endParaRPr kumimoji="1" lang="en-US" altLang="ja-JP" sz="2800" dirty="0" smtClean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0" y="268827"/>
            <a:ext cx="1268070" cy="903923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284665" y="4409450"/>
            <a:ext cx="8535512" cy="20891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メモ 13"/>
          <p:cNvSpPr/>
          <p:nvPr/>
        </p:nvSpPr>
        <p:spPr>
          <a:xfrm>
            <a:off x="3964089" y="4522650"/>
            <a:ext cx="1176663" cy="10805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page2.jsp</a:t>
            </a:r>
            <a:endParaRPr kumimoji="1" lang="ja-JP" altLang="en-US" dirty="0"/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503476" y="5318085"/>
            <a:ext cx="8229600" cy="128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１．サーブレットから送られた情報を箱から取得する</a:t>
            </a:r>
            <a:endParaRPr kumimoji="1" lang="en-US" altLang="ja-JP" sz="2800" dirty="0" smtClean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638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画面遷移について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7"/>
            <a:ext cx="8229600" cy="388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では、以下の</a:t>
            </a:r>
            <a:r>
              <a:rPr kumimoji="1" lang="en-US" altLang="ja-JP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3</a:t>
            </a:r>
            <a:r>
              <a:rPr kumimoji="1" lang="ja-JP" altLang="en-US" sz="36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つを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どうやっているかを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意識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しながら、サンプルを作ってみよう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4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１．画面から送られてきた情報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をサーブレットが取得する方法</a:t>
            </a:r>
            <a:endParaRPr kumimoji="1" lang="en-US" altLang="ja-JP" sz="24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4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２．取得した値を別の箱に入れて、</a:t>
            </a:r>
            <a:r>
              <a:rPr kumimoji="1" lang="en-US" altLang="ja-JP" sz="24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4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へ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送る方法</a:t>
            </a:r>
            <a:endParaRPr kumimoji="1" lang="en-US" altLang="ja-JP" sz="24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4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３．サーブレットから送られた情報を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で取得する方法</a:t>
            </a:r>
            <a:endParaRPr kumimoji="1" lang="en-US" altLang="ja-JP" sz="24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</a:t>
            </a:r>
            <a:r>
              <a:rPr kumimoji="1" lang="en-US" altLang="ja-JP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://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github.com/nishino-naoyuki/2018Web</a:t>
            </a:r>
          </a:p>
          <a:p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・サーブレットサンプル３（データ送受信）</a:t>
            </a:r>
            <a:r>
              <a:rPr kumimoji="1" lang="en-US" altLang="ja-JP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" y="268827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50" y="5059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角丸四角形 10"/>
          <p:cNvSpPr/>
          <p:nvPr/>
        </p:nvSpPr>
        <p:spPr>
          <a:xfrm>
            <a:off x="350520" y="2026920"/>
            <a:ext cx="8535512" cy="208919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65838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JSP⇔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サーブレットデータ通信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656432" y="1083733"/>
            <a:ext cx="8229600" cy="128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この３つをどうやっているかを改めて見てみましょう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46118" y="2228669"/>
            <a:ext cx="2148841" cy="742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Page2Servlet</a:t>
            </a:r>
            <a:endParaRPr kumimoji="1" lang="ja-JP" altLang="en-US" sz="2000" dirty="0"/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656432" y="2833396"/>
            <a:ext cx="8229600" cy="128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１．画面から送られてきた情報を箱から取得する</a:t>
            </a:r>
            <a:endParaRPr kumimoji="1" lang="en-US" altLang="ja-JP" sz="2800" dirty="0" smtClean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２．取得した値を</a:t>
            </a:r>
            <a:r>
              <a:rPr kumimoji="1" lang="ja-JP" altLang="en-US" sz="28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別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ja-JP" altLang="en-US" sz="28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箱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に入れて、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へ送る</a:t>
            </a:r>
            <a:endParaRPr kumimoji="1" lang="en-US" altLang="ja-JP" sz="2800" dirty="0" smtClean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0" y="268827"/>
            <a:ext cx="1268070" cy="903923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284665" y="4409450"/>
            <a:ext cx="8535512" cy="20891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メモ 13"/>
          <p:cNvSpPr/>
          <p:nvPr/>
        </p:nvSpPr>
        <p:spPr>
          <a:xfrm>
            <a:off x="3964089" y="4522650"/>
            <a:ext cx="1176663" cy="10805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page2.jsp</a:t>
            </a:r>
            <a:endParaRPr kumimoji="1" lang="ja-JP" altLang="en-US" dirty="0"/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503476" y="5318085"/>
            <a:ext cx="8229600" cy="128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１．サーブレットから送られた情報を箱から取得する</a:t>
            </a:r>
            <a:endParaRPr kumimoji="1" lang="en-US" altLang="ja-JP" sz="2800" dirty="0" smtClean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669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角丸四角形 10"/>
          <p:cNvSpPr/>
          <p:nvPr/>
        </p:nvSpPr>
        <p:spPr>
          <a:xfrm>
            <a:off x="350520" y="1310640"/>
            <a:ext cx="8535512" cy="208919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65838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JSP⇔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サーブレットデータ通信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3246118" y="1512389"/>
            <a:ext cx="2148841" cy="742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Page2Servlet</a:t>
            </a:r>
            <a:endParaRPr kumimoji="1" lang="ja-JP" altLang="en-US" sz="2000" dirty="0"/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656432" y="2117116"/>
            <a:ext cx="8229600" cy="128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１．画面から送られてきた情報を箱から取得する</a:t>
            </a:r>
            <a:endParaRPr kumimoji="1" lang="en-US" altLang="ja-JP" sz="2800" dirty="0" smtClean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0" y="268827"/>
            <a:ext cx="1268070" cy="90392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80" y="3986276"/>
            <a:ext cx="8326792" cy="9407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角丸四角形吹き出し 4"/>
          <p:cNvSpPr/>
          <p:nvPr/>
        </p:nvSpPr>
        <p:spPr>
          <a:xfrm>
            <a:off x="852845" y="5288279"/>
            <a:ext cx="7590115" cy="1165855"/>
          </a:xfrm>
          <a:prstGeom prst="wedgeRoundRectCallout">
            <a:avLst>
              <a:gd name="adj1" fmla="val 5470"/>
              <a:gd name="adj2" fmla="val -891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出た！</a:t>
            </a:r>
            <a:endParaRPr kumimoji="1" lang="en-US" altLang="ja-JP" sz="2400" dirty="0" smtClean="0"/>
          </a:p>
          <a:p>
            <a:pPr algn="ctr"/>
            <a:r>
              <a:rPr kumimoji="1" lang="en-US" altLang="ja-JP" sz="2400" dirty="0" err="1" smtClean="0"/>
              <a:t>request.getParameter</a:t>
            </a:r>
            <a:r>
              <a:rPr kumimoji="1" lang="en-US" altLang="ja-JP" sz="2400" dirty="0" smtClean="0"/>
              <a:t>!!!</a:t>
            </a:r>
          </a:p>
          <a:p>
            <a:pPr algn="ctr"/>
            <a:r>
              <a:rPr kumimoji="1" lang="en-US" altLang="ja-JP" sz="2400" dirty="0" smtClean="0"/>
              <a:t>JSP</a:t>
            </a:r>
            <a:r>
              <a:rPr kumimoji="1" lang="ja-JP" altLang="en-US" sz="2400" dirty="0" smtClean="0"/>
              <a:t>の時と同じですね。</a:t>
            </a:r>
            <a:r>
              <a:rPr kumimoji="1" lang="en-US" altLang="ja-JP" sz="2400" dirty="0" smtClean="0"/>
              <a:t>”message”</a:t>
            </a:r>
            <a:r>
              <a:rPr kumimoji="1" lang="ja-JP" altLang="en-US" sz="2400" dirty="0" smtClean="0"/>
              <a:t>は箱の名前でしたね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28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05" y="485872"/>
            <a:ext cx="1657553" cy="447539"/>
          </a:xfrm>
          <a:prstGeom prst="rect">
            <a:avLst/>
          </a:prstGeom>
        </p:spPr>
      </p:pic>
      <p:sp>
        <p:nvSpPr>
          <p:cNvPr id="12" name="本文"/>
          <p:cNvSpPr txBox="1"/>
          <p:nvPr/>
        </p:nvSpPr>
        <p:spPr>
          <a:xfrm>
            <a:off x="2847231" y="297676"/>
            <a:ext cx="6327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</a:t>
            </a:r>
            <a:endParaRPr lang="ja-JP" altLang="en-US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107030" y="3126030"/>
            <a:ext cx="8890781" cy="2979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・サーブレットから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を呼び出すのは「転送」を使う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WEB-INF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以下のフォルダは公開されていない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サーバーからのみアクセスできるフォルダ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7" name="図 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8" t="65409" b="18081"/>
          <a:stretch/>
        </p:blipFill>
        <p:spPr bwMode="auto">
          <a:xfrm>
            <a:off x="753219" y="3126030"/>
            <a:ext cx="7471939" cy="1074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0" y="444830"/>
            <a:ext cx="1320489" cy="48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5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角丸四角形 10"/>
          <p:cNvSpPr/>
          <p:nvPr/>
        </p:nvSpPr>
        <p:spPr>
          <a:xfrm>
            <a:off x="350520" y="1310640"/>
            <a:ext cx="8535512" cy="208919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65838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JSP⇔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サーブレットデータ通信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3246118" y="1512389"/>
            <a:ext cx="2148841" cy="742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Page2Servlet</a:t>
            </a:r>
            <a:endParaRPr kumimoji="1" lang="ja-JP" altLang="en-US" sz="2000" dirty="0"/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656432" y="2117116"/>
            <a:ext cx="8229600" cy="128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２．取得した値を別の箱に入れて、</a:t>
            </a:r>
            <a:r>
              <a:rPr kumimoji="1" lang="en-US" altLang="ja-JP" sz="28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へ送る</a:t>
            </a:r>
            <a:endParaRPr kumimoji="1" lang="en-US" altLang="ja-JP" sz="2800" dirty="0" smtClean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0" y="268827"/>
            <a:ext cx="1268070" cy="90392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45" y="4005079"/>
            <a:ext cx="7479996" cy="1045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角丸四角形吹き出し 4"/>
          <p:cNvSpPr/>
          <p:nvPr/>
        </p:nvSpPr>
        <p:spPr>
          <a:xfrm>
            <a:off x="350521" y="5288279"/>
            <a:ext cx="8092440" cy="1165855"/>
          </a:xfrm>
          <a:prstGeom prst="wedgeRoundRectCallout">
            <a:avLst>
              <a:gd name="adj1" fmla="val -11667"/>
              <a:gd name="adj2" fmla="val -865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新たなキーワード「</a:t>
            </a:r>
            <a:r>
              <a:rPr kumimoji="1" lang="en-US" altLang="ja-JP" sz="2400" dirty="0" smtClean="0"/>
              <a:t>Attribute</a:t>
            </a:r>
            <a:r>
              <a:rPr kumimoji="1" lang="ja-JP" altLang="en-US" sz="2400" dirty="0" smtClean="0"/>
              <a:t>」これは「属性」という意味です。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4876800" y="4404360"/>
            <a:ext cx="92964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140000" y="4382156"/>
            <a:ext cx="131236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3561973" y="3431831"/>
            <a:ext cx="2061739" cy="640754"/>
          </a:xfrm>
          <a:prstGeom prst="wedgeRoundRectCallout">
            <a:avLst>
              <a:gd name="adj1" fmla="val 32684"/>
              <a:gd name="adj2" fmla="val 1132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箱の名前</a:t>
            </a:r>
            <a:endParaRPr kumimoji="1" lang="ja-JP" altLang="en-US" sz="24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5974232" y="3401670"/>
            <a:ext cx="2061739" cy="640754"/>
          </a:xfrm>
          <a:prstGeom prst="wedgeRoundRectCallout">
            <a:avLst>
              <a:gd name="adj1" fmla="val -5014"/>
              <a:gd name="adj2" fmla="val 1037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箱に入れる値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198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65838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JSP⇔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サーブレットデータ通信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0" y="268827"/>
            <a:ext cx="1268070" cy="903923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338006" y="1236995"/>
            <a:ext cx="8535512" cy="20891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メモ 13"/>
          <p:cNvSpPr/>
          <p:nvPr/>
        </p:nvSpPr>
        <p:spPr>
          <a:xfrm>
            <a:off x="4017430" y="1350195"/>
            <a:ext cx="1176663" cy="10805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page2.jsp</a:t>
            </a:r>
            <a:endParaRPr kumimoji="1" lang="ja-JP" altLang="en-US" dirty="0"/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556817" y="2145630"/>
            <a:ext cx="8229600" cy="128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１．サーブレットから送られた情報を箱から取得する</a:t>
            </a:r>
            <a:endParaRPr kumimoji="1" lang="en-US" altLang="ja-JP" sz="2800" dirty="0" smtClean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5"/>
          <a:srcRect b="13617"/>
          <a:stretch/>
        </p:blipFill>
        <p:spPr>
          <a:xfrm>
            <a:off x="484287" y="3804722"/>
            <a:ext cx="8136267" cy="836731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6" name="角丸四角形吹き出し 15"/>
          <p:cNvSpPr/>
          <p:nvPr/>
        </p:nvSpPr>
        <p:spPr>
          <a:xfrm>
            <a:off x="338006" y="5119986"/>
            <a:ext cx="8092440" cy="1165855"/>
          </a:xfrm>
          <a:prstGeom prst="wedgeRoundRectCallout">
            <a:avLst>
              <a:gd name="adj1" fmla="val -9972"/>
              <a:gd name="adj2" fmla="val -956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Attribute</a:t>
            </a:r>
            <a:r>
              <a:rPr kumimoji="1" lang="ja-JP" altLang="en-US" sz="2400" dirty="0" smtClean="0"/>
              <a:t>に「</a:t>
            </a:r>
            <a:r>
              <a:rPr kumimoji="1" lang="en-US" altLang="ja-JP" sz="2400" dirty="0" smtClean="0"/>
              <a:t>set</a:t>
            </a:r>
            <a:r>
              <a:rPr kumimoji="1" lang="ja-JP" altLang="en-US" sz="2400" dirty="0" smtClean="0"/>
              <a:t>」したから「</a:t>
            </a:r>
            <a:r>
              <a:rPr kumimoji="1" lang="en-US" altLang="ja-JP" sz="2400" dirty="0" smtClean="0"/>
              <a:t>get</a:t>
            </a:r>
            <a:r>
              <a:rPr kumimoji="1" lang="ja-JP" altLang="en-US" sz="2400" dirty="0" smtClean="0"/>
              <a:t>」で取り出す！</a:t>
            </a:r>
            <a:endParaRPr kumimoji="1" lang="ja-JP" altLang="en-US" sz="2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7132320" y="3986867"/>
            <a:ext cx="92964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吹き出し 17"/>
          <p:cNvSpPr/>
          <p:nvPr/>
        </p:nvSpPr>
        <p:spPr>
          <a:xfrm>
            <a:off x="5221826" y="3187957"/>
            <a:ext cx="2061739" cy="640754"/>
          </a:xfrm>
          <a:prstGeom prst="wedgeRoundRectCallout">
            <a:avLst>
              <a:gd name="adj1" fmla="val 43772"/>
              <a:gd name="adj2" fmla="val 966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箱の名前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2878664" y="3949967"/>
            <a:ext cx="1281856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吹き出し 19"/>
          <p:cNvSpPr/>
          <p:nvPr/>
        </p:nvSpPr>
        <p:spPr>
          <a:xfrm>
            <a:off x="1046066" y="3159074"/>
            <a:ext cx="3449734" cy="640754"/>
          </a:xfrm>
          <a:prstGeom prst="wedgeRoundRectCallout">
            <a:avLst>
              <a:gd name="adj1" fmla="val 23009"/>
              <a:gd name="adj2" fmla="val 894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必ずキャストが必要！！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79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画面遷移について</a:t>
            </a:r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⇔</a:t>
            </a: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サーブレットデータ通信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サーブレットで計算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83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レット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計算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3339" y="1765612"/>
            <a:ext cx="8998163" cy="400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もうひとつ、今度はサーブレットで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計算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するサンプルを作ってみよう！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https://github.com/nishino-naoyuki/2018Web</a:t>
            </a:r>
          </a:p>
          <a:p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・サーブレットサンプル４（サーブレットで計算）</a:t>
            </a:r>
            <a:endParaRPr kumimoji="1" lang="en-US" altLang="ja-JP" sz="28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" y="268827"/>
            <a:ext cx="1237333" cy="92490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50" y="5059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タイトル 2"/>
          <p:cNvSpPr txBox="1">
            <a:spLocks/>
          </p:cNvSpPr>
          <p:nvPr/>
        </p:nvSpPr>
        <p:spPr>
          <a:xfrm>
            <a:off x="437621" y="1083733"/>
            <a:ext cx="8229600" cy="128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から受け取った情報をサーブレットで計算して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結果だけを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に転送しています。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サーブレットで計算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083733"/>
            <a:ext cx="8229600" cy="128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から受け取った情報を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サーブレットで計算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して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結果だけを</a:t>
            </a:r>
            <a:r>
              <a:rPr kumimoji="1" lang="en-US" altLang="ja-JP" sz="28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に転送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しています。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19" y="2366450"/>
            <a:ext cx="7693578" cy="3805749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1097280" y="3611880"/>
            <a:ext cx="3947160" cy="1097280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97280" y="4808215"/>
            <a:ext cx="6080760" cy="1146373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吹き出し 10"/>
          <p:cNvSpPr/>
          <p:nvPr/>
        </p:nvSpPr>
        <p:spPr>
          <a:xfrm>
            <a:off x="5451731" y="3627120"/>
            <a:ext cx="2651157" cy="533400"/>
          </a:xfrm>
          <a:prstGeom prst="wedgeRoundRectCallout">
            <a:avLst>
              <a:gd name="adj1" fmla="val -77742"/>
              <a:gd name="adj2" fmla="val 6821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乗を計算</a:t>
            </a:r>
            <a:endParaRPr kumimoji="1" lang="ja-JP" altLang="en-US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5044440" y="6068883"/>
            <a:ext cx="2651157" cy="533400"/>
          </a:xfrm>
          <a:prstGeom prst="wedgeRoundRectCallout">
            <a:avLst>
              <a:gd name="adj1" fmla="val -42102"/>
              <a:gd name="adj2" fmla="val -9178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結果のみを転送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880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2" grpId="0" animBg="1"/>
      <p:bldP spid="11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" y="297676"/>
            <a:ext cx="1309491" cy="86258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05" y="485872"/>
            <a:ext cx="1657553" cy="447539"/>
          </a:xfrm>
          <a:prstGeom prst="rect">
            <a:avLst/>
          </a:prstGeom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322957" y="1690037"/>
            <a:ext cx="8890781" cy="547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→サーブレットへの転送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・サーブレットでのデータ受け取り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・サーブレットでのデータセット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2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での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サーブレットからのデータ受け取り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>
            <a:spLocks noGrp="1"/>
          </p:cNvSpPr>
          <p:nvPr>
            <p:ph type="title"/>
          </p:nvPr>
        </p:nvSpPr>
        <p:spPr>
          <a:xfrm>
            <a:off x="2695396" y="252168"/>
            <a:ext cx="5954353" cy="908094"/>
          </a:xfrm>
        </p:spPr>
        <p:txBody>
          <a:bodyPr/>
          <a:lstStyle/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サーブレット⇔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間での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データのやり取りをマスターしよう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077" y="3308048"/>
            <a:ext cx="6870323" cy="7761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007" y="4659708"/>
            <a:ext cx="6340435" cy="886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8"/>
          <a:srcRect b="13617"/>
          <a:stretch/>
        </p:blipFill>
        <p:spPr>
          <a:xfrm>
            <a:off x="530007" y="6126824"/>
            <a:ext cx="6861393" cy="705623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27087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68166" y="2585585"/>
            <a:ext cx="8828689" cy="2042758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サーブレット⇔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間での</a:t>
            </a:r>
            <a:r>
              <a:rPr kumimoji="1" lang="en-US" altLang="ja-JP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データのやり取りをマスターしよう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画面遷移について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⇔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サーブレットデータ通信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サーブレットで計算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21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画面遷移について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⇔</a:t>
            </a: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サーブレットデータ通信</a:t>
            </a:r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サーブレットで計算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87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画面遷移について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836312"/>
            <a:ext cx="8229600" cy="400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前回、サーブレットから</a:t>
            </a:r>
            <a:r>
              <a:rPr kumimoji="1" lang="en-US" altLang="ja-JP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呼び出す方法を学びました！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サーブレット→</a:t>
            </a:r>
            <a:r>
              <a:rPr kumimoji="1" lang="en-US" altLang="ja-JP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85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画面遷移について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836312"/>
            <a:ext cx="8229600" cy="2297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では、画面遷移はどういう手順に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なるでしょうか？</a:t>
            </a:r>
            <a:r>
              <a:rPr kumimoji="1" lang="ja-JP" altLang="en-US" sz="36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？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56" y="3596640"/>
            <a:ext cx="2209576" cy="298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画面遷移について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260948"/>
            <a:ext cx="8229600" cy="115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例えば、こういう画面遷移はどうなる？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960" y="2380934"/>
            <a:ext cx="5032922" cy="12582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960" y="4863854"/>
            <a:ext cx="5087013" cy="8879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下矢印 4"/>
          <p:cNvSpPr/>
          <p:nvPr/>
        </p:nvSpPr>
        <p:spPr>
          <a:xfrm>
            <a:off x="3632380" y="3776370"/>
            <a:ext cx="583459" cy="9328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5441" y="3282780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page1.jsp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32170" y="544401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page2.jsp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28738" y="3934994"/>
            <a:ext cx="3323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send</a:t>
            </a:r>
            <a:r>
              <a:rPr kumimoji="1" lang="ja-JP" altLang="en-US" dirty="0" smtClean="0"/>
              <a:t>ボタンクリックで</a:t>
            </a:r>
            <a:r>
              <a:rPr kumimoji="1" lang="en-US" altLang="ja-JP" dirty="0" smtClean="0"/>
              <a:t>page2.jsp</a:t>
            </a:r>
            <a:r>
              <a:rPr kumimoji="1" lang="ja-JP" altLang="en-US" dirty="0" smtClean="0"/>
              <a:t>へ遷移</a:t>
            </a:r>
            <a:endParaRPr kumimoji="1" lang="ja-JP" altLang="en-US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05200" y="2697480"/>
            <a:ext cx="356368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3505200" y="5196840"/>
            <a:ext cx="356368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3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04" y="2050672"/>
            <a:ext cx="3654538" cy="3407858"/>
          </a:xfrm>
          <a:prstGeom prst="rect">
            <a:avLst/>
          </a:prstGeo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画面遷移について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5"/>
          <a:srcRect r="56738"/>
          <a:stretch/>
        </p:blipFill>
        <p:spPr>
          <a:xfrm>
            <a:off x="318917" y="4862607"/>
            <a:ext cx="2200760" cy="8879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下矢印 4"/>
          <p:cNvSpPr/>
          <p:nvPr/>
        </p:nvSpPr>
        <p:spPr>
          <a:xfrm>
            <a:off x="5834928" y="2954028"/>
            <a:ext cx="925894" cy="9328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26005" y="31316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転送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5485691" y="2462471"/>
            <a:ext cx="1889760" cy="60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Page1Servlet</a:t>
            </a:r>
            <a:endParaRPr kumimoji="1" lang="ja-JP" altLang="en-US" sz="2000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3" y="3109829"/>
            <a:ext cx="1863063" cy="160443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46" y="2456226"/>
            <a:ext cx="1225423" cy="814906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 rot="20636332">
            <a:off x="1321622" y="3213981"/>
            <a:ext cx="3228423" cy="47265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55591" y="2323848"/>
            <a:ext cx="35296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en-US" altLang="ja-JP" dirty="0" smtClean="0"/>
          </a:p>
          <a:p>
            <a:r>
              <a:rPr kumimoji="1" lang="en-US" altLang="ja-JP" dirty="0"/>
              <a:t>http://</a:t>
            </a:r>
            <a:r>
              <a:rPr kumimoji="1" lang="en-US" altLang="ja-JP" dirty="0" smtClean="0"/>
              <a:t>localhost:8080/servletsample/</a:t>
            </a:r>
            <a:r>
              <a:rPr kumimoji="1" lang="en-US" altLang="ja-JP" dirty="0" smtClean="0">
                <a:solidFill>
                  <a:srgbClr val="FF0000"/>
                </a:solidFill>
              </a:rPr>
              <a:t>page1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左矢印 16"/>
          <p:cNvSpPr/>
          <p:nvPr/>
        </p:nvSpPr>
        <p:spPr>
          <a:xfrm rot="643062">
            <a:off x="1553631" y="4373644"/>
            <a:ext cx="3240234" cy="48639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8"/>
          <a:srcRect r="56575"/>
          <a:stretch/>
        </p:blipFill>
        <p:spPr>
          <a:xfrm>
            <a:off x="334157" y="4717456"/>
            <a:ext cx="2185520" cy="12582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メモ 18"/>
          <p:cNvSpPr/>
          <p:nvPr/>
        </p:nvSpPr>
        <p:spPr>
          <a:xfrm>
            <a:off x="5709542" y="4174015"/>
            <a:ext cx="1176663" cy="10805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page1.jsp</a:t>
            </a:r>
            <a:endParaRPr kumimoji="1" lang="ja-JP" altLang="en-US" dirty="0"/>
          </a:p>
        </p:txBody>
      </p:sp>
      <p:sp>
        <p:nvSpPr>
          <p:cNvPr id="21" name="爆発 2 20"/>
          <p:cNvSpPr/>
          <p:nvPr/>
        </p:nvSpPr>
        <p:spPr>
          <a:xfrm>
            <a:off x="637954" y="4975302"/>
            <a:ext cx="1527332" cy="129299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Ckick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65568" y="2318419"/>
            <a:ext cx="3529634" cy="523220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en-US" altLang="ja-JP" dirty="0" smtClean="0"/>
          </a:p>
          <a:p>
            <a:r>
              <a:rPr kumimoji="1" lang="en-US" altLang="ja-JP" dirty="0"/>
              <a:t>http://</a:t>
            </a:r>
            <a:r>
              <a:rPr kumimoji="1" lang="en-US" altLang="ja-JP" dirty="0" smtClean="0"/>
              <a:t>localhost:8080/servletsample/</a:t>
            </a:r>
            <a:r>
              <a:rPr kumimoji="1" lang="en-US" altLang="ja-JP" dirty="0" smtClean="0">
                <a:solidFill>
                  <a:srgbClr val="FF0000"/>
                </a:solidFill>
              </a:rPr>
              <a:t>page2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5485691" y="2447915"/>
            <a:ext cx="1889760" cy="60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Page2Servlet</a:t>
            </a:r>
            <a:endParaRPr kumimoji="1" lang="ja-JP" altLang="en-US" sz="2000" dirty="0"/>
          </a:p>
        </p:txBody>
      </p:sp>
      <p:sp>
        <p:nvSpPr>
          <p:cNvPr id="26" name="メモ 25"/>
          <p:cNvSpPr/>
          <p:nvPr/>
        </p:nvSpPr>
        <p:spPr>
          <a:xfrm>
            <a:off x="5723995" y="4159459"/>
            <a:ext cx="1176663" cy="10805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page2.jsp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2803240" y="5315043"/>
            <a:ext cx="5863981" cy="11219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リクエストはサーブレットが一度処理して</a:t>
            </a:r>
            <a:endParaRPr kumimoji="1" lang="en-US" altLang="ja-JP" sz="2400" b="1" dirty="0" smtClean="0"/>
          </a:p>
          <a:p>
            <a:pPr algn="ctr"/>
            <a:r>
              <a:rPr kumimoji="1" lang="en-US" altLang="ja-JP" sz="2400" b="1" dirty="0" smtClean="0"/>
              <a:t>JSP</a:t>
            </a:r>
            <a:r>
              <a:rPr kumimoji="1" lang="ja-JP" altLang="en-US" sz="2400" b="1" dirty="0" smtClean="0"/>
              <a:t>に転送するという流れが一般的！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5822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0" grpId="0"/>
      <p:bldP spid="8" grpId="0" animBg="1"/>
      <p:bldP spid="8" grpId="1" animBg="1"/>
      <p:bldP spid="12" grpId="0" animBg="1"/>
      <p:bldP spid="12" grpId="1" animBg="1"/>
      <p:bldP spid="12" grpId="2" animBg="1"/>
      <p:bldP spid="18" grpId="0" animBg="1"/>
      <p:bldP spid="18" grpId="1" animBg="1"/>
      <p:bldP spid="17" grpId="0" animBg="1"/>
      <p:bldP spid="17" grpId="1" animBg="1"/>
      <p:bldP spid="17" grpId="2" animBg="1"/>
      <p:bldP spid="19" grpId="0" animBg="1"/>
      <p:bldP spid="19" grpId="1" animBg="1"/>
      <p:bldP spid="21" grpId="0" animBg="1"/>
      <p:bldP spid="21" grpId="1" animBg="1"/>
      <p:bldP spid="23" grpId="0" animBg="1"/>
      <p:bldP spid="24" grpId="0" animBg="1"/>
      <p:bldP spid="26" grpId="0" animBg="1"/>
      <p:bldP spid="22" grpId="0" animBg="1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3411</TotalTime>
  <Words>1057</Words>
  <Application>Microsoft Office PowerPoint</Application>
  <PresentationFormat>画面に合わせる (4:3)</PresentationFormat>
  <Paragraphs>175</Paragraphs>
  <Slides>25</Slides>
  <Notes>25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HGS創英角ﾎﾟｯﾌﾟ体</vt:lpstr>
      <vt:lpstr>Calibri</vt:lpstr>
      <vt:lpstr>HGP創英角ﾎﾟｯﾌﾟ体</vt:lpstr>
      <vt:lpstr>Helvetica Neue</vt:lpstr>
      <vt:lpstr>ＭＳ Ｐゴシック</vt:lpstr>
      <vt:lpstr>Arial</vt:lpstr>
      <vt:lpstr>ホワイト</vt:lpstr>
      <vt:lpstr>Webアプリケーション開発演習A</vt:lpstr>
      <vt:lpstr>PowerPoint プレゼンテーション</vt:lpstr>
      <vt:lpstr>サーブレット⇔JSP間での データのやり取りをマスターしよう</vt:lpstr>
      <vt:lpstr>画面遷移について JSP⇔サーブレットデータ通信 サーブレットで計算</vt:lpstr>
      <vt:lpstr>画面遷移について JSP⇔サーブレットデータ通信 サーブレットで計算</vt:lpstr>
      <vt:lpstr>画面遷移について</vt:lpstr>
      <vt:lpstr>画面遷移について</vt:lpstr>
      <vt:lpstr>画面遷移について</vt:lpstr>
      <vt:lpstr>画面遷移について</vt:lpstr>
      <vt:lpstr>　画面遷移について</vt:lpstr>
      <vt:lpstr>画面遷移について</vt:lpstr>
      <vt:lpstr>画面遷移について JSP⇔サーブレットデータ通信 サーブレットで計算</vt:lpstr>
      <vt:lpstr>JSP⇔サーブレットデータ通信</vt:lpstr>
      <vt:lpstr>JSP⇔サーブレットデータ通信</vt:lpstr>
      <vt:lpstr>JSP⇔サーブレットデータ通信</vt:lpstr>
      <vt:lpstr>JSP⇔サーブレットデータ通信</vt:lpstr>
      <vt:lpstr>　画面遷移について</vt:lpstr>
      <vt:lpstr>JSP⇔サーブレットデータ通信</vt:lpstr>
      <vt:lpstr>JSP⇔サーブレットデータ通信</vt:lpstr>
      <vt:lpstr>JSP⇔サーブレットデータ通信</vt:lpstr>
      <vt:lpstr>JSP⇔サーブレットデータ通信</vt:lpstr>
      <vt:lpstr>画面遷移について JSP⇔サーブレットデータ通信 サーブレットで計算</vt:lpstr>
      <vt:lpstr>サーブレットで計算</vt:lpstr>
      <vt:lpstr>サーブレットで計算</vt:lpstr>
      <vt:lpstr>サーブレット⇔JSP間での データのやり取りをマスターしよう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707</cp:revision>
  <dcterms:modified xsi:type="dcterms:W3CDTF">2018-05-23T02:26:36Z</dcterms:modified>
</cp:coreProperties>
</file>