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0" r:id="rId3"/>
    <p:sldId id="484" r:id="rId4"/>
    <p:sldId id="485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GP創英角ﾎﾟｯﾌﾟ体" panose="040B0A00000000000000" pitchFamily="50" charset="-128"/>
      <p:regular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HGS創英角ﾎﾟｯﾌﾟ体" panose="040B0A00000000000000" pitchFamily="50" charset="-128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820" autoAdjust="0"/>
  </p:normalViewPr>
  <p:slideViewPr>
    <p:cSldViewPr snapToGrid="0">
      <p:cViewPr varScale="1">
        <p:scale>
          <a:sx n="55" d="100"/>
          <a:sy n="55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setParameter</a:t>
            </a:r>
            <a:r>
              <a:rPr lang="ja-JP" altLang="en-US" dirty="0" smtClean="0"/>
              <a:t>ではないことに注意！！！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726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getAttribute</a:t>
            </a:r>
            <a:r>
              <a:rPr lang="ja-JP" altLang="en-US" dirty="0" smtClean="0"/>
              <a:t>の戻り値は</a:t>
            </a:r>
            <a:r>
              <a:rPr lang="en-US" altLang="ja-JP" dirty="0" smtClean="0"/>
              <a:t>Object</a:t>
            </a:r>
            <a:r>
              <a:rPr lang="ja-JP" altLang="en-US" dirty="0" smtClean="0"/>
              <a:t>型といって、汎用的なクラスを戻す約束になっています。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err="1" smtClean="0"/>
              <a:t>なの</a:t>
            </a:r>
            <a:r>
              <a:rPr lang="ja-JP" altLang="en-US" dirty="0" smtClean="0"/>
              <a:t>で、「どのクラスで受け取りたいのか」を明示する必要があります。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そのため、</a:t>
            </a:r>
            <a:r>
              <a:rPr lang="en-US" altLang="ja-JP" dirty="0" err="1" smtClean="0"/>
              <a:t>getAttribute</a:t>
            </a:r>
            <a:r>
              <a:rPr lang="ja-JP" altLang="en-US" dirty="0" smtClean="0"/>
              <a:t>する場合には必ずキャストが必要に</a:t>
            </a:r>
            <a:r>
              <a:rPr lang="ja-JP" altLang="en-US" dirty="0" smtClean="0"/>
              <a:t>なります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※</a:t>
            </a:r>
            <a:r>
              <a:rPr lang="ja-JP" altLang="en-US" smtClean="0"/>
              <a:t>サーブレット課題２の問題の振り返りも行う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72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98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通常このような手順で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アプリケーションはアップロードします。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サーブレットの場合、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とはちがって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の再起動をします（必須ではない）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再起動をしなくても自動でデプロイはしてくれますが、自動デプロイでやると、どのタイミングでモジュールが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指し換わるかわからないので、通常サーブレットを更新したときは、一旦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を止めて、アクセス出来ないようにしておき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モジュールを差し替えて、改めて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を起動します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27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Tomcat</a:t>
            </a:r>
            <a:r>
              <a:rPr lang="ja-JP" altLang="en-US" dirty="0" smtClean="0"/>
              <a:t>の停止と起動は私がやります。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721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teraterm</a:t>
            </a:r>
            <a:r>
              <a:rPr lang="ja-JP" altLang="en-US" dirty="0" smtClean="0"/>
              <a:t>で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を停止する。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Tomcat</a:t>
            </a:r>
            <a:r>
              <a:rPr lang="ja-JP" altLang="en-US" dirty="0" smtClean="0"/>
              <a:t>のとめ方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１．</a:t>
            </a:r>
            <a:r>
              <a:rPr lang="en-US" altLang="ja-JP" dirty="0" err="1" smtClean="0"/>
              <a:t>teraTerm</a:t>
            </a:r>
            <a:r>
              <a:rPr lang="ja-JP" altLang="en-US" dirty="0" smtClean="0"/>
              <a:t>起動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２．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bin</a:t>
            </a:r>
            <a:r>
              <a:rPr lang="ja-JP" altLang="en-US" dirty="0" smtClean="0"/>
              <a:t>フォルダにある</a:t>
            </a:r>
            <a:r>
              <a:rPr lang="en-US" altLang="ja-JP" dirty="0" smtClean="0"/>
              <a:t>shutdown.sh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　＃</a:t>
            </a:r>
            <a:r>
              <a:rPr lang="en-US" altLang="ja-JP" dirty="0" smtClean="0"/>
              <a:t>/opt/apache-tomcat-xxxx/bin/shutdown.sh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このとき</a:t>
            </a:r>
            <a:r>
              <a:rPr lang="en-US" altLang="ja-JP" dirty="0" err="1" smtClean="0"/>
              <a:t>teraterm</a:t>
            </a:r>
            <a:r>
              <a:rPr lang="ja-JP" altLang="en-US" dirty="0" smtClean="0"/>
              <a:t>を２つ起動して、もうひとつの画面でログを表示するとわかりやすい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ログは、以下のコマンドでリアルタイムで表示できる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tail -f /opt/apache-tomcat-</a:t>
            </a:r>
            <a:r>
              <a:rPr lang="en-US" dirty="0" err="1" smtClean="0"/>
              <a:t>xxxxx</a:t>
            </a:r>
            <a:r>
              <a:rPr lang="en-US" dirty="0" smtClean="0"/>
              <a:t>/logs/</a:t>
            </a:r>
            <a:r>
              <a:rPr lang="en-US" dirty="0" err="1" smtClean="0"/>
              <a:t>catalina.out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466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11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teraterm</a:t>
            </a:r>
            <a:r>
              <a:rPr lang="ja-JP" altLang="en-US" dirty="0" smtClean="0"/>
              <a:t>で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を起動する。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起動後、ブラウザからアクセスさせる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Tomcat</a:t>
            </a:r>
            <a:r>
              <a:rPr lang="ja-JP" altLang="en-US" dirty="0" smtClean="0"/>
              <a:t>の起動方法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１．</a:t>
            </a:r>
            <a:r>
              <a:rPr lang="en-US" altLang="ja-JP" dirty="0" err="1" smtClean="0"/>
              <a:t>teraTerm</a:t>
            </a:r>
            <a:r>
              <a:rPr lang="ja-JP" altLang="en-US" dirty="0" smtClean="0"/>
              <a:t>起動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２．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bin</a:t>
            </a:r>
            <a:r>
              <a:rPr lang="ja-JP" altLang="en-US" dirty="0" smtClean="0"/>
              <a:t>フォルダにある</a:t>
            </a:r>
            <a:r>
              <a:rPr lang="en-US" altLang="ja-JP" dirty="0" smtClean="0"/>
              <a:t>startup.sh</a:t>
            </a:r>
            <a:r>
              <a:rPr lang="ja-JP" altLang="en-US" dirty="0" smtClean="0"/>
              <a:t>を実行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　＃</a:t>
            </a:r>
            <a:r>
              <a:rPr lang="en-US" altLang="ja-JP" dirty="0" smtClean="0"/>
              <a:t>/opt/apache-tomcat-xxxx/bin/startup.sh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このとき</a:t>
            </a:r>
            <a:r>
              <a:rPr lang="en-US" altLang="ja-JP" dirty="0" err="1" smtClean="0"/>
              <a:t>teraterm</a:t>
            </a:r>
            <a:r>
              <a:rPr lang="ja-JP" altLang="en-US" dirty="0" smtClean="0"/>
              <a:t>を２つ起動して、もうひとつの画面でログを表示するとわかりやすい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ログは、以下のコマンドでリアルタイムで表示できる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tail -f /opt/apache-tomcat-</a:t>
            </a:r>
            <a:r>
              <a:rPr lang="en-US" altLang="ja-JP" dirty="0" err="1" smtClean="0"/>
              <a:t>xxxxx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catalina.out</a:t>
            </a:r>
            <a:endParaRPr lang="ja-JP" alt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3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teraterm</a:t>
            </a:r>
            <a:r>
              <a:rPr lang="ja-JP" altLang="en-US" dirty="0" smtClean="0"/>
              <a:t>で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を停止する。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Web</a:t>
            </a:r>
            <a:r>
              <a:rPr lang="ja-JP" altLang="en-US" dirty="0" smtClean="0"/>
              <a:t>アプリは、一つのサーバーに複数配置できますが、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は一人です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5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Tomcat</a:t>
            </a:r>
            <a:r>
              <a:rPr lang="ja-JP" altLang="en-US" dirty="0" smtClean="0"/>
              <a:t>が停止すると、当然、わりふりする人が居ないので、サーバーへのアクセスができなくなります。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つまり、だれかが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を再起動したら、全員に影響があるということを覚えておきましょう！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Tomcat</a:t>
            </a:r>
            <a:r>
              <a:rPr lang="ja-JP" altLang="en-US" dirty="0" smtClean="0"/>
              <a:t>を扱うときは、他の人が使用中じゃないかをよく確認しましょう！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309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91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97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97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67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016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8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427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53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サーバーにアップしよう！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角丸四角形 10"/>
          <p:cNvSpPr/>
          <p:nvPr/>
        </p:nvSpPr>
        <p:spPr>
          <a:xfrm>
            <a:off x="350520" y="1310640"/>
            <a:ext cx="8535512" cy="208919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65838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3246118" y="1512389"/>
            <a:ext cx="2148841" cy="74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56432" y="2117116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２．取得した値を別の箱に入れて、</a:t>
            </a:r>
            <a:r>
              <a:rPr kumimoji="1" lang="en-US" altLang="ja-JP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へ送る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" y="268827"/>
            <a:ext cx="1268070" cy="90392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45" y="4005079"/>
            <a:ext cx="7479996" cy="1045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吹き出し 4"/>
          <p:cNvSpPr/>
          <p:nvPr/>
        </p:nvSpPr>
        <p:spPr>
          <a:xfrm>
            <a:off x="350521" y="5288279"/>
            <a:ext cx="8092440" cy="1165855"/>
          </a:xfrm>
          <a:prstGeom prst="wedgeRoundRectCallout">
            <a:avLst>
              <a:gd name="adj1" fmla="val -11667"/>
              <a:gd name="adj2" fmla="val -86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新たなキーワード「</a:t>
            </a:r>
            <a:r>
              <a:rPr kumimoji="1" lang="en-US" altLang="ja-JP" sz="2400" dirty="0" smtClean="0"/>
              <a:t>Attribute</a:t>
            </a:r>
            <a:r>
              <a:rPr kumimoji="1" lang="ja-JP" altLang="en-US" sz="2400" dirty="0" smtClean="0"/>
              <a:t>」これは「属性」という意味です。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4876800" y="4404360"/>
            <a:ext cx="92964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40000" y="4382156"/>
            <a:ext cx="131236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3561973" y="3431831"/>
            <a:ext cx="2061739" cy="640754"/>
          </a:xfrm>
          <a:prstGeom prst="wedgeRoundRectCallout">
            <a:avLst>
              <a:gd name="adj1" fmla="val 32684"/>
              <a:gd name="adj2" fmla="val 113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箱の名前</a:t>
            </a:r>
            <a:endParaRPr kumimoji="1" lang="ja-JP" altLang="en-US" sz="24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5974232" y="3401670"/>
            <a:ext cx="2061739" cy="640754"/>
          </a:xfrm>
          <a:prstGeom prst="wedgeRoundRectCallout">
            <a:avLst>
              <a:gd name="adj1" fmla="val -5014"/>
              <a:gd name="adj2" fmla="val 103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箱に入れる値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3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65838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" y="268827"/>
            <a:ext cx="1268070" cy="90392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338006" y="1236995"/>
            <a:ext cx="8535512" cy="20891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メモ 13"/>
          <p:cNvSpPr/>
          <p:nvPr/>
        </p:nvSpPr>
        <p:spPr>
          <a:xfrm>
            <a:off x="4017430" y="135019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556817" y="2145630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１．サーブレットから送られた情報を箱から取得する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/>
          <a:srcRect b="13617"/>
          <a:stretch/>
        </p:blipFill>
        <p:spPr>
          <a:xfrm>
            <a:off x="484287" y="3804722"/>
            <a:ext cx="8136267" cy="83673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6" name="角丸四角形吹き出し 15"/>
          <p:cNvSpPr/>
          <p:nvPr/>
        </p:nvSpPr>
        <p:spPr>
          <a:xfrm>
            <a:off x="338006" y="5119986"/>
            <a:ext cx="8092440" cy="1165855"/>
          </a:xfrm>
          <a:prstGeom prst="wedgeRoundRectCallout">
            <a:avLst>
              <a:gd name="adj1" fmla="val -9972"/>
              <a:gd name="adj2" fmla="val -956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Attribute</a:t>
            </a:r>
            <a:r>
              <a:rPr kumimoji="1" lang="ja-JP" altLang="en-US" sz="2400" dirty="0" smtClean="0"/>
              <a:t>に「</a:t>
            </a:r>
            <a:r>
              <a:rPr kumimoji="1" lang="en-US" altLang="ja-JP" sz="2400" dirty="0" smtClean="0"/>
              <a:t>set</a:t>
            </a:r>
            <a:r>
              <a:rPr kumimoji="1" lang="ja-JP" altLang="en-US" sz="2400" dirty="0" smtClean="0"/>
              <a:t>」したから「</a:t>
            </a:r>
            <a:r>
              <a:rPr kumimoji="1" lang="en-US" altLang="ja-JP" sz="2400" dirty="0" smtClean="0"/>
              <a:t>get</a:t>
            </a:r>
            <a:r>
              <a:rPr kumimoji="1" lang="ja-JP" altLang="en-US" sz="2400" dirty="0" smtClean="0"/>
              <a:t>」で取り出す！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132320" y="3986867"/>
            <a:ext cx="92964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5221826" y="3187957"/>
            <a:ext cx="2061739" cy="640754"/>
          </a:xfrm>
          <a:prstGeom prst="wedgeRoundRectCallout">
            <a:avLst>
              <a:gd name="adj1" fmla="val 43772"/>
              <a:gd name="adj2" fmla="val 966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箱の名前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878664" y="3949967"/>
            <a:ext cx="1281856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1046066" y="3159074"/>
            <a:ext cx="3449734" cy="640754"/>
          </a:xfrm>
          <a:prstGeom prst="wedgeRoundRectCallout">
            <a:avLst>
              <a:gd name="adj1" fmla="val 23009"/>
              <a:gd name="adj2" fmla="val 89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必ずキャストが必要！！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2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2545080"/>
            <a:ext cx="8229600" cy="122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それでは、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eclipse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で作った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ーに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しましょう！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93" y="4761434"/>
            <a:ext cx="2315528" cy="13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083733"/>
            <a:ext cx="82296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通常サーブレットを使った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アプリケーションをアップする場合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一旦、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を停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止します。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330941" y="3481906"/>
            <a:ext cx="8229600" cy="59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停止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4206240" y="4134071"/>
            <a:ext cx="624840" cy="666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30941" y="4800600"/>
            <a:ext cx="8229600" cy="59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war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ファイルアップロード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186661" y="5410942"/>
            <a:ext cx="624840" cy="666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384281" y="6071110"/>
            <a:ext cx="8229600" cy="59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起動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3779520" y="2880360"/>
            <a:ext cx="5059680" cy="3786803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 smtClean="0"/>
              <a:t>サーブレットの場合は</a:t>
            </a:r>
            <a:endParaRPr kumimoji="1" lang="en-US" altLang="ja-JP" sz="1800" dirty="0" smtClean="0"/>
          </a:p>
          <a:p>
            <a:pPr algn="ctr"/>
            <a:r>
              <a:rPr kumimoji="1" lang="en-US" altLang="ja-JP" sz="1800" dirty="0" smtClean="0"/>
              <a:t>JSP</a:t>
            </a:r>
            <a:r>
              <a:rPr kumimoji="1" lang="ja-JP" altLang="en-US" sz="1800" dirty="0" smtClean="0"/>
              <a:t>と違い</a:t>
            </a:r>
            <a:endParaRPr kumimoji="1" lang="en-US" altLang="ja-JP" sz="1800" dirty="0" smtClean="0"/>
          </a:p>
          <a:p>
            <a:pPr algn="ctr"/>
            <a:r>
              <a:rPr kumimoji="1" lang="en-US" altLang="ja-JP" sz="1800" dirty="0" smtClean="0"/>
              <a:t>Tomcat</a:t>
            </a:r>
            <a:r>
              <a:rPr kumimoji="1" lang="ja-JP" altLang="en-US" sz="1800" dirty="0" smtClean="0"/>
              <a:t>の再起動をします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981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8" grpId="0"/>
      <p:bldP spid="9" grpId="0" animBg="1"/>
      <p:bldP spid="10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48522" y="1474991"/>
            <a:ext cx="8229600" cy="72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今回は、以下の担当でやります。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330941" y="2750386"/>
            <a:ext cx="8229600" cy="59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停止（先生）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4206240" y="3402551"/>
            <a:ext cx="624840" cy="666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30941" y="4069080"/>
            <a:ext cx="8229600" cy="59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war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ファイルアップロード（学生）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186661" y="4679422"/>
            <a:ext cx="624840" cy="666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384281" y="5339590"/>
            <a:ext cx="8229600" cy="59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起動（先生）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0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3407613"/>
            <a:ext cx="8229600" cy="72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それではまず、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を停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止します。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71652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次に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war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サーバーにアップしましょう！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・サーバー接続マニュアル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-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その３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1836312"/>
            <a:ext cx="9144000" cy="461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それでは、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を起動します。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ブラウザを起動して、以下の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をアドレスバーに入力してみましょう！</a:t>
            </a:r>
          </a:p>
          <a:p>
            <a:endParaRPr kumimoji="1" lang="ja-JP" altLang="en-US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http://jousen.aso-abcc.com/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学籍番号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/@</a:t>
            </a:r>
            <a:r>
              <a:rPr kumimoji="1" lang="en-US" altLang="ja-JP" sz="2000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WebServlet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で指定した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</a:p>
          <a:p>
            <a:pPr algn="l"/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例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</a:t>
            </a:r>
          </a:p>
          <a:p>
            <a:pPr algn="l"/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学籍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番号が 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1234567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で、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@</a:t>
            </a:r>
            <a:r>
              <a:rPr kumimoji="1" lang="en-US" altLang="ja-JP" sz="2000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WebServlet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(“page1”)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と指定した画面（サーブレット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　</a:t>
            </a:r>
            <a:endParaRPr kumimoji="1"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アクセスする場合</a:t>
            </a:r>
          </a:p>
          <a:p>
            <a:pPr algn="l"/>
            <a:endParaRPr kumimoji="1" lang="ja-JP" altLang="en-US" sz="2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</a:t>
            </a:r>
            <a:r>
              <a:rPr kumimoji="1" lang="en-US" altLang="ja-JP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</a:t>
            </a:r>
            <a:r>
              <a:rPr kumimoji="1" lang="en-US" altLang="ja-JP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://jousen.aso-abcc.com/1234567/page1</a:t>
            </a: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57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84391" y="1220351"/>
            <a:ext cx="2336059" cy="72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【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注意点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】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64" y="1836311"/>
            <a:ext cx="5494616" cy="51237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79" y="3726618"/>
            <a:ext cx="1225423" cy="8149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4373880" y="2514600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アプリ１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373880" y="3192889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アプリ２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373880" y="3816578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アプリ３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373880" y="4454738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アプリ４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373880" y="5068396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アプリ５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373880" y="5761265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アプリ６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6754601" y="2514600"/>
            <a:ext cx="243840" cy="368862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7071360" y="2956560"/>
            <a:ext cx="1820584" cy="1301978"/>
          </a:xfrm>
          <a:prstGeom prst="wedgeRoundRectCallout">
            <a:avLst>
              <a:gd name="adj1" fmla="val -45109"/>
              <a:gd name="adj2" fmla="val 554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たくさん！</a:t>
            </a:r>
            <a:endParaRPr kumimoji="1" lang="ja-JP" altLang="en-US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963147" y="2792450"/>
            <a:ext cx="1820584" cy="650989"/>
          </a:xfrm>
          <a:prstGeom prst="wedgeRoundRectCallout">
            <a:avLst>
              <a:gd name="adj1" fmla="val 51994"/>
              <a:gd name="adj2" fmla="val 114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Tomcat</a:t>
            </a:r>
            <a:r>
              <a:rPr kumimoji="1" lang="ja-JP" altLang="en-US" dirty="0" smtClean="0"/>
              <a:t>は一人！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167640" y="3816578"/>
            <a:ext cx="2216824" cy="581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932346" y="4846840"/>
            <a:ext cx="1820584" cy="650989"/>
          </a:xfrm>
          <a:prstGeom prst="wedgeRoundRectCallout">
            <a:avLst>
              <a:gd name="adj1" fmla="val 45297"/>
              <a:gd name="adj2" fmla="val -1130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のときは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アプリ１だ！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 rot="18237043">
            <a:off x="3099344" y="3361227"/>
            <a:ext cx="1621784" cy="3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49848" y="3816578"/>
            <a:ext cx="2216824" cy="5815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44060">
            <a:off x="3542833" y="4333278"/>
            <a:ext cx="809242" cy="3790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932585" y="4854363"/>
            <a:ext cx="1820584" cy="650989"/>
          </a:xfrm>
          <a:prstGeom prst="wedgeRoundRectCallout">
            <a:avLst>
              <a:gd name="adj1" fmla="val 45297"/>
              <a:gd name="adj2" fmla="val -1130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のときは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アプリ４だ！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94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サーバーにアップロードする！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84391" y="1220351"/>
            <a:ext cx="2336059" cy="72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【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注意点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】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64" y="1836311"/>
            <a:ext cx="5494616" cy="51237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79" y="3726618"/>
            <a:ext cx="1225423" cy="8149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4373880" y="2514600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アプリ１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373880" y="3192889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アプリ２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373880" y="3816578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アプリ３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373880" y="4454738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アプリ４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373880" y="5068396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アプリ５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373880" y="5761265"/>
            <a:ext cx="213360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アプリ６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6754601" y="2514600"/>
            <a:ext cx="243840" cy="368862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7071360" y="2956560"/>
            <a:ext cx="1820584" cy="1301978"/>
          </a:xfrm>
          <a:prstGeom prst="wedgeRoundRectCallout">
            <a:avLst>
              <a:gd name="adj1" fmla="val -45109"/>
              <a:gd name="adj2" fmla="val 554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たくさん！</a:t>
            </a:r>
            <a:endParaRPr kumimoji="1" lang="ja-JP" altLang="en-US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963147" y="2792450"/>
            <a:ext cx="1820584" cy="650989"/>
          </a:xfrm>
          <a:prstGeom prst="wedgeRoundRectCallout">
            <a:avLst>
              <a:gd name="adj1" fmla="val 51994"/>
              <a:gd name="adj2" fmla="val 114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Tomcat</a:t>
            </a:r>
            <a:r>
              <a:rPr kumimoji="1" lang="ja-JP" altLang="en-US" dirty="0" smtClean="0"/>
              <a:t>は停止中！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167640" y="3816578"/>
            <a:ext cx="2216824" cy="581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932346" y="4846840"/>
            <a:ext cx="1820584" cy="650989"/>
          </a:xfrm>
          <a:prstGeom prst="wedgeRoundRectCallout">
            <a:avLst>
              <a:gd name="adj1" fmla="val 45297"/>
              <a:gd name="adj2" fmla="val -1130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停止中・・・・</a:t>
            </a:r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149848" y="3816578"/>
            <a:ext cx="2216824" cy="5815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932346" y="4846839"/>
            <a:ext cx="1820584" cy="650989"/>
          </a:xfrm>
          <a:prstGeom prst="wedgeRoundRectCallout">
            <a:avLst>
              <a:gd name="adj1" fmla="val 45297"/>
              <a:gd name="adj2" fmla="val -1130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停止中・・・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276600" y="5172333"/>
            <a:ext cx="4705052" cy="12818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Tomcat</a:t>
            </a:r>
            <a:r>
              <a:rPr kumimoji="1" lang="ja-JP" altLang="en-US" sz="2400" dirty="0" smtClean="0"/>
              <a:t>が停止すると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アプリ全部に影響がある！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360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14062" y="2183233"/>
            <a:ext cx="8890781" cy="44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アプリケーションをサーバーにアップする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アップする方法は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のときと同じ！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war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ファイル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をつくって、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webapps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フォルダに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アップロード！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・サーブレットのときは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の再起動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が必要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2804160" y="47376"/>
            <a:ext cx="6135960" cy="1264348"/>
          </a:xfrm>
        </p:spPr>
        <p:txBody>
          <a:bodyPr/>
          <a:lstStyle/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アプリケーションを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サーバーにアップロードする！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8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2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アプリをアップ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93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ここまでの復習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ここまでで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に転送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という処理の流れを学びました。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ここまでの知識で、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アプリケーションっぽいのが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できるようになってきた。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重要ないくつかの項目を復習しましょう。</a:t>
            </a:r>
            <a:endParaRPr kumimoji="1" lang="en-US" altLang="ja-JP" sz="28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6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ここまでの復習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420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サーブレットの決まりごと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３つ有りましたね。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HttpServlet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クラスから派生する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とサーブレットの関連付けは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@</a:t>
            </a:r>
            <a:r>
              <a:rPr kumimoji="1" lang="en-US" altLang="ja-JP" sz="2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WebServlet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で行う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通信の時は</a:t>
            </a:r>
            <a:r>
              <a:rPr kumimoji="1" lang="en-US" altLang="ja-JP" sz="2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doPost</a:t>
            </a:r>
            <a:r>
              <a:rPr kumimoji="1" lang="ja-JP" altLang="en-US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通信の時は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doGet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が呼ばれる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3" y="4975860"/>
            <a:ext cx="1748345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ここまでの復習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3114440"/>
            <a:ext cx="8229600" cy="65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それからデータの転送方法を学びました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25" y="4134071"/>
            <a:ext cx="1522133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4" y="2050672"/>
            <a:ext cx="3654538" cy="3407858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5834928" y="2954028"/>
            <a:ext cx="925894" cy="9328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26005" y="3131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85691" y="2462471"/>
            <a:ext cx="1889760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Page1Servlet</a:t>
            </a:r>
            <a:endParaRPr kumimoji="1" lang="ja-JP" altLang="en-US" sz="20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" y="3109829"/>
            <a:ext cx="1863063" cy="160443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6" y="2456226"/>
            <a:ext cx="1225423" cy="81490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 rot="20636332">
            <a:off x="1321622" y="3213981"/>
            <a:ext cx="3228423" cy="4726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5591" y="2323848"/>
            <a:ext cx="35296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rot="643062">
            <a:off x="1553631" y="4373644"/>
            <a:ext cx="3240234" cy="48639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メモ 18"/>
          <p:cNvSpPr/>
          <p:nvPr/>
        </p:nvSpPr>
        <p:spPr>
          <a:xfrm>
            <a:off x="5709542" y="4174015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page1.jsp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56960" y="1663392"/>
            <a:ext cx="3529634" cy="52322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/>
              <a:t>http://</a:t>
            </a:r>
            <a:r>
              <a:rPr kumimoji="1" lang="en-US" altLang="ja-JP" dirty="0" smtClean="0"/>
              <a:t>localhost:8080/servletsample/</a:t>
            </a:r>
            <a:r>
              <a:rPr kumimoji="1" lang="en-US" altLang="ja-JP" dirty="0" smtClean="0">
                <a:solidFill>
                  <a:srgbClr val="FF0000"/>
                </a:solidFill>
              </a:rPr>
              <a:t>page2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485691" y="2554595"/>
            <a:ext cx="1889760" cy="60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26" name="メモ 25"/>
          <p:cNvSpPr/>
          <p:nvPr/>
        </p:nvSpPr>
        <p:spPr>
          <a:xfrm>
            <a:off x="5723995" y="4159459"/>
            <a:ext cx="1176663" cy="108050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page2.jsp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713" y="4777356"/>
            <a:ext cx="2894035" cy="806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爆発 2 20"/>
          <p:cNvSpPr/>
          <p:nvPr/>
        </p:nvSpPr>
        <p:spPr>
          <a:xfrm>
            <a:off x="698773" y="4661314"/>
            <a:ext cx="1659118" cy="12929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西野を入力</a:t>
            </a:r>
            <a:endParaRPr kumimoji="1" lang="ja-JP" altLang="en-US" dirty="0"/>
          </a:p>
        </p:txBody>
      </p:sp>
      <p:pic>
        <p:nvPicPr>
          <p:cNvPr id="27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0" y="2929079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円/楕円 28"/>
          <p:cNvSpPr/>
          <p:nvPr/>
        </p:nvSpPr>
        <p:spPr>
          <a:xfrm>
            <a:off x="1319246" y="2564537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6026005" y="1310640"/>
            <a:ext cx="2641216" cy="740032"/>
          </a:xfrm>
          <a:prstGeom prst="wedgeRoundRectCallout">
            <a:avLst>
              <a:gd name="adj1" fmla="val 10903"/>
              <a:gd name="adj2" fmla="val 1057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サーブレットが値を取り出す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5709542" y="5287877"/>
            <a:ext cx="2641216" cy="740032"/>
          </a:xfrm>
          <a:prstGeom prst="wedgeRoundRectCallout">
            <a:avLst>
              <a:gd name="adj1" fmla="val -9293"/>
              <a:gd name="adj2" fmla="val -1084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サーブレットが値を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JSP</a:t>
            </a:r>
            <a:r>
              <a:rPr kumimoji="1" lang="ja-JP" altLang="en-US" dirty="0" smtClean="0"/>
              <a:t>へ値を送る</a:t>
            </a:r>
            <a:endParaRPr kumimoji="1" lang="ja-JP" altLang="en-US" dirty="0"/>
          </a:p>
        </p:txBody>
      </p:sp>
      <p:pic>
        <p:nvPicPr>
          <p:cNvPr id="32" name="Picture 2" descr="C:\Users\nishino\AppData\Local\Microsoft\Windows\Temporary Internet Files\Content.IE5\0CIOCUF1\lgi01a201501110200[1]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10" y="2688298"/>
            <a:ext cx="1195615" cy="9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5302535" y="1832130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6026005" y="1310640"/>
            <a:ext cx="2641216" cy="740032"/>
          </a:xfrm>
          <a:prstGeom prst="wedgeRoundRectCallout">
            <a:avLst>
              <a:gd name="adj1" fmla="val -4677"/>
              <a:gd name="adj2" fmla="val 995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サーブレットが値を箱に入れる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>
          <a:xfrm>
            <a:off x="6841676" y="3940529"/>
            <a:ext cx="567668" cy="575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西野</a:t>
            </a:r>
            <a:endParaRPr kumimoji="1" lang="ja-JP" altLang="en-US" dirty="0"/>
          </a:p>
        </p:txBody>
      </p:sp>
      <p:sp>
        <p:nvSpPr>
          <p:cNvPr id="35" name="角丸四角形吹き出し 34"/>
          <p:cNvSpPr/>
          <p:nvPr/>
        </p:nvSpPr>
        <p:spPr>
          <a:xfrm>
            <a:off x="2953178" y="5486179"/>
            <a:ext cx="2641216" cy="541730"/>
          </a:xfrm>
          <a:prstGeom prst="wedgeRoundRectCallout">
            <a:avLst>
              <a:gd name="adj1" fmla="val 69180"/>
              <a:gd name="adj2" fmla="val -24908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JSP</a:t>
            </a:r>
            <a:r>
              <a:rPr kumimoji="1" lang="ja-JP" altLang="en-US" dirty="0" smtClean="0"/>
              <a:t>が値を取り出す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450" y="4835489"/>
            <a:ext cx="3726066" cy="648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25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2.77778E-6 0.083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831 L 0.44184 -0.1074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953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43715 -0.1865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23559 0.0907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59 0.09074 L 0.17083 0.31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11296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-0.06285 0.2097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10486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09601 -0.0009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/>
      <p:bldP spid="8" grpId="0" animBg="1"/>
      <p:bldP spid="8" grpId="1" animBg="1"/>
      <p:bldP spid="12" grpId="0" animBg="1"/>
      <p:bldP spid="12" grpId="1" animBg="1"/>
      <p:bldP spid="12" grpId="2" animBg="1"/>
      <p:bldP spid="18" grpId="0" animBg="1"/>
      <p:bldP spid="18" grpId="1" animBg="1"/>
      <p:bldP spid="17" grpId="0" animBg="1"/>
      <p:bldP spid="17" grpId="1" animBg="1"/>
      <p:bldP spid="17" grpId="2" animBg="1"/>
      <p:bldP spid="19" grpId="0" animBg="1"/>
      <p:bldP spid="19" grpId="1" animBg="1"/>
      <p:bldP spid="23" grpId="0" animBg="1"/>
      <p:bldP spid="24" grpId="0" animBg="1"/>
      <p:bldP spid="26" grpId="0" animBg="1"/>
      <p:bldP spid="21" grpId="0" animBg="1"/>
      <p:bldP spid="21" grpId="1" animBg="1"/>
      <p:bldP spid="29" grpId="0" animBg="1"/>
      <p:bldP spid="29" grpId="1" animBg="1"/>
      <p:bldP spid="29" grpId="2" animBg="1"/>
      <p:bldP spid="6" grpId="0" animBg="1"/>
      <p:bldP spid="6" grpId="1" animBg="1"/>
      <p:bldP spid="31" grpId="0" animBg="1"/>
      <p:bldP spid="30" grpId="0" animBg="1"/>
      <p:bldP spid="30" grpId="1" animBg="1"/>
      <p:bldP spid="30" grpId="2" animBg="1"/>
      <p:bldP spid="33" grpId="0" animBg="1"/>
      <p:bldP spid="34" grpId="0" animBg="1"/>
      <p:bldP spid="34" grpId="1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角丸四角形 10"/>
          <p:cNvSpPr/>
          <p:nvPr/>
        </p:nvSpPr>
        <p:spPr>
          <a:xfrm>
            <a:off x="350520" y="1310640"/>
            <a:ext cx="8535512" cy="208919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65838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JSP⇔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サーブレットデータ通信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3246118" y="1512389"/>
            <a:ext cx="2148841" cy="74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Page2Servlet</a:t>
            </a:r>
            <a:endParaRPr kumimoji="1" lang="ja-JP" altLang="en-US" sz="2000" dirty="0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56432" y="2117116"/>
            <a:ext cx="8229600" cy="12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１．画面から送られてきた情報を箱から取得する</a:t>
            </a:r>
            <a:endParaRPr kumimoji="1" lang="en-US" altLang="ja-JP" sz="2800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0" y="268827"/>
            <a:ext cx="1268070" cy="90392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80" y="3986276"/>
            <a:ext cx="8326792" cy="940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吹き出し 4"/>
          <p:cNvSpPr/>
          <p:nvPr/>
        </p:nvSpPr>
        <p:spPr>
          <a:xfrm>
            <a:off x="852845" y="5288279"/>
            <a:ext cx="7590115" cy="1165855"/>
          </a:xfrm>
          <a:prstGeom prst="wedgeRoundRectCallout">
            <a:avLst>
              <a:gd name="adj1" fmla="val 5470"/>
              <a:gd name="adj2" fmla="val -891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出た！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err="1" smtClean="0"/>
              <a:t>request.getParameter</a:t>
            </a:r>
            <a:r>
              <a:rPr kumimoji="1" lang="en-US" altLang="ja-JP" sz="2400" dirty="0" smtClean="0"/>
              <a:t>!!!</a:t>
            </a:r>
          </a:p>
          <a:p>
            <a:pPr algn="ctr"/>
            <a:r>
              <a:rPr kumimoji="1" lang="en-US" altLang="ja-JP" sz="2400" dirty="0" smtClean="0"/>
              <a:t>JSP</a:t>
            </a:r>
            <a:r>
              <a:rPr kumimoji="1" lang="ja-JP" altLang="en-US" sz="2400" dirty="0" smtClean="0"/>
              <a:t>の時と同じですね。</a:t>
            </a:r>
            <a:r>
              <a:rPr kumimoji="1" lang="en-US" altLang="ja-JP" sz="2400" dirty="0" smtClean="0"/>
              <a:t>”message”</a:t>
            </a:r>
            <a:r>
              <a:rPr kumimoji="1" lang="ja-JP" altLang="en-US" sz="2400" dirty="0" smtClean="0"/>
              <a:t>は箱の名前でしたね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8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878</Words>
  <Application>Microsoft Office PowerPoint</Application>
  <PresentationFormat>画面に合わせる (4:3)</PresentationFormat>
  <Paragraphs>181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Calibri</vt:lpstr>
      <vt:lpstr>HGP創英角ﾎﾟｯﾌﾟ体</vt:lpstr>
      <vt:lpstr>ＭＳ Ｐゴシック</vt:lpstr>
      <vt:lpstr>Helvetica Neue</vt:lpstr>
      <vt:lpstr>HGS創英角ﾎﾟｯﾌﾟ体</vt:lpstr>
      <vt:lpstr>Arial</vt:lpstr>
      <vt:lpstr>ホワイト</vt:lpstr>
      <vt:lpstr>Webアプリケーション開発演習A</vt:lpstr>
      <vt:lpstr>Webアプリケーションを サーバーにアップロードする！</vt:lpstr>
      <vt:lpstr>ここまでの復習 サーバーにWebアプリをアップ</vt:lpstr>
      <vt:lpstr>ここまでの復習 サーバーにWebアプリをアップ</vt:lpstr>
      <vt:lpstr>　ここまでの復習</vt:lpstr>
      <vt:lpstr>　ここまでの復習</vt:lpstr>
      <vt:lpstr>　ここまでの復習</vt:lpstr>
      <vt:lpstr>ここまでの復習</vt:lpstr>
      <vt:lpstr>JSP⇔サーブレットデータ通信</vt:lpstr>
      <vt:lpstr>JSP⇔サーブレットデータ通信</vt:lpstr>
      <vt:lpstr>JSP⇔サーブレットデータ通信</vt:lpstr>
      <vt:lpstr>ここまでの復習 サーバーにWebアプリをアップ</vt:lpstr>
      <vt:lpstr>　サーバーにWebアプリをアップ</vt:lpstr>
      <vt:lpstr>　サーバーにWebアプリをアップ</vt:lpstr>
      <vt:lpstr>　サーバーにWebアプリをアップ</vt:lpstr>
      <vt:lpstr>　サーバーにWebアプリをアップ</vt:lpstr>
      <vt:lpstr>　サーバーにWebアプリをアップ</vt:lpstr>
      <vt:lpstr>　サーバーにWebアプリをアップ</vt:lpstr>
      <vt:lpstr>　サーバーにWebアプリをアップ</vt:lpstr>
      <vt:lpstr>　サーバーにWebアプリをアップ</vt:lpstr>
      <vt:lpstr>Webアプリケーションを サーバーにアップロードする！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740</cp:revision>
  <dcterms:modified xsi:type="dcterms:W3CDTF">2018-05-28T01:37:52Z</dcterms:modified>
</cp:coreProperties>
</file>