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521" r:id="rId3"/>
    <p:sldId id="522" r:id="rId4"/>
    <p:sldId id="523" r:id="rId5"/>
    <p:sldId id="525" r:id="rId6"/>
    <p:sldId id="526" r:id="rId7"/>
    <p:sldId id="527" r:id="rId8"/>
    <p:sldId id="528" r:id="rId9"/>
    <p:sldId id="529" r:id="rId10"/>
    <p:sldId id="530" r:id="rId11"/>
    <p:sldId id="531" r:id="rId12"/>
    <p:sldId id="532" r:id="rId13"/>
    <p:sldId id="533" r:id="rId14"/>
    <p:sldId id="534" r:id="rId15"/>
    <p:sldId id="535" r:id="rId16"/>
    <p:sldId id="536" r:id="rId17"/>
    <p:sldId id="537" r:id="rId18"/>
    <p:sldId id="538" r:id="rId19"/>
    <p:sldId id="539" r:id="rId20"/>
    <p:sldId id="540" r:id="rId21"/>
    <p:sldId id="541" r:id="rId22"/>
    <p:sldId id="542" r:id="rId23"/>
    <p:sldId id="543" r:id="rId24"/>
    <p:sldId id="544" r:id="rId25"/>
    <p:sldId id="520" r:id="rId26"/>
    <p:sldId id="545" r:id="rId27"/>
    <p:sldId id="546" r:id="rId28"/>
    <p:sldId id="547" r:id="rId29"/>
    <p:sldId id="548" r:id="rId30"/>
    <p:sldId id="549" r:id="rId31"/>
  </p:sldIdLst>
  <p:sldSz cx="9144000" cy="6858000" type="screen4x3"/>
  <p:notesSz cx="6858000" cy="9144000"/>
  <p:embeddedFontLst>
    <p:embeddedFont>
      <p:font typeface="HGP創英角ﾎﾟｯﾌﾟ体" panose="040B0A00000000000000" pitchFamily="50" charset="-128"/>
      <p:regular r:id="rId33"/>
    </p:embeddedFont>
    <p:embeddedFont>
      <p:font typeface="HGS創英角ﾎﾟｯﾌﾟ体" panose="040B0A00000000000000" pitchFamily="50" charset="-128"/>
      <p:regular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Helvetica Neue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7CF09"/>
    <a:srgbClr val="F2F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5432" autoAdjust="0"/>
  </p:normalViewPr>
  <p:slideViewPr>
    <p:cSldViewPr snapToGrid="0">
      <p:cViewPr varScale="1">
        <p:scale>
          <a:sx n="63" d="100"/>
          <a:sy n="63" d="100"/>
        </p:scale>
        <p:origin x="141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4682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2978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5106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5824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9610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セッションを使うには、最初にセッションを取得する必要があります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セッションの取得を行うのが </a:t>
            </a:r>
            <a:r>
              <a:rPr lang="en-US" altLang="ja-JP" dirty="0" err="1" smtClean="0"/>
              <a:t>getSession</a:t>
            </a:r>
            <a:r>
              <a:rPr lang="ja-JP" altLang="en-US" dirty="0" smtClean="0"/>
              <a:t>メソッドです。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引数は　</a:t>
            </a:r>
            <a:r>
              <a:rPr lang="en-US" altLang="ja-JP" dirty="0" smtClean="0"/>
              <a:t>true</a:t>
            </a:r>
            <a:r>
              <a:rPr lang="en-US" altLang="ja-JP" baseline="0" dirty="0" smtClean="0"/>
              <a:t> </a:t>
            </a:r>
            <a:r>
              <a:rPr lang="ja-JP" altLang="en-US" baseline="0" dirty="0" smtClean="0"/>
              <a:t>か </a:t>
            </a:r>
            <a:r>
              <a:rPr lang="en-US" altLang="ja-JP" baseline="0" dirty="0" smtClean="0"/>
              <a:t>false</a:t>
            </a:r>
            <a:r>
              <a:rPr lang="ja-JP" altLang="en-US" baseline="0" dirty="0" smtClean="0"/>
              <a:t>で、</a:t>
            </a:r>
            <a:r>
              <a:rPr lang="en-US" altLang="ja-JP" baseline="0" dirty="0" smtClean="0"/>
              <a:t>true</a:t>
            </a:r>
            <a:r>
              <a:rPr lang="ja-JP" altLang="en-US" baseline="0" dirty="0" smtClean="0"/>
              <a:t>だと、セッションは必ず取得できますが</a:t>
            </a:r>
            <a:r>
              <a:rPr lang="en-US" altLang="ja-JP" baseline="0" dirty="0" smtClean="0"/>
              <a:t>false</a:t>
            </a:r>
            <a:r>
              <a:rPr lang="ja-JP" altLang="en-US" baseline="0" dirty="0" smtClean="0"/>
              <a:t>だとセッションが無い場合は</a:t>
            </a:r>
            <a:r>
              <a:rPr lang="en-US" altLang="ja-JP" baseline="0" dirty="0" smtClean="0"/>
              <a:t>null</a:t>
            </a:r>
            <a:r>
              <a:rPr lang="ja-JP" altLang="en-US" baseline="0" dirty="0" smtClean="0"/>
              <a:t>が返ります。</a:t>
            </a:r>
            <a:endParaRPr lang="en-US" altLang="ja-JP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aseline="0" dirty="0" smtClean="0"/>
              <a:t>教科書では引数の指定がありません。この場合は</a:t>
            </a:r>
            <a:r>
              <a:rPr lang="en-US" altLang="ja-JP" baseline="0" dirty="0" smtClean="0"/>
              <a:t>true</a:t>
            </a:r>
            <a:r>
              <a:rPr lang="ja-JP" altLang="en-US" baseline="0" dirty="0" smtClean="0"/>
              <a:t>を指定したのと同じになります</a:t>
            </a:r>
            <a:endParaRPr lang="en-US" altLang="ja-JP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aseline="0" dirty="0" smtClean="0"/>
              <a:t>ちなみに、</a:t>
            </a:r>
            <a:r>
              <a:rPr lang="en-US" altLang="ja-JP" baseline="0" dirty="0" smtClean="0"/>
              <a:t>false</a:t>
            </a:r>
            <a:r>
              <a:rPr lang="ja-JP" altLang="en-US" baseline="0" dirty="0" smtClean="0"/>
              <a:t>を指定する時はどんな時か</a:t>
            </a:r>
            <a:r>
              <a:rPr lang="ja-JP" altLang="en-US" baseline="0" dirty="0" err="1" smtClean="0"/>
              <a:t>問う言うと</a:t>
            </a:r>
            <a:r>
              <a:rPr lang="ja-JP" altLang="en-US" baseline="0" dirty="0" smtClean="0"/>
              <a:t>、「セッションが存在するかどうかをチェックしたい時」です</a:t>
            </a:r>
            <a:endParaRPr lang="en-US" altLang="ja-JP" baseline="0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1306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baseline="0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7229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aseline="0" dirty="0" smtClean="0"/>
              <a:t>セッションからの値の取得は、</a:t>
            </a:r>
            <a:r>
              <a:rPr lang="en-US" altLang="ja-JP" baseline="0" dirty="0" err="1" smtClean="0"/>
              <a:t>getAttribue</a:t>
            </a:r>
            <a:r>
              <a:rPr lang="ja-JP" altLang="en-US" baseline="0" dirty="0" smtClean="0"/>
              <a:t>を使います。</a:t>
            </a:r>
            <a:endParaRPr lang="en-US" altLang="ja-JP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baseline="0" dirty="0" smtClean="0"/>
              <a:t>session.</a:t>
            </a:r>
            <a:r>
              <a:rPr lang="ja-JP" altLang="en-US" baseline="0" dirty="0" smtClean="0"/>
              <a:t>となっていることに注意してください。</a:t>
            </a:r>
            <a:endParaRPr lang="en-US" altLang="ja-JP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baseline="0" dirty="0" smtClean="0"/>
              <a:t>STEP2</a:t>
            </a:r>
            <a:r>
              <a:rPr lang="ja-JP" altLang="en-US" baseline="0" dirty="0" smtClean="0"/>
              <a:t>で、指定した</a:t>
            </a:r>
            <a:r>
              <a:rPr lang="en-US" altLang="ja-JP" baseline="0" dirty="0" smtClean="0"/>
              <a:t>session</a:t>
            </a:r>
            <a:r>
              <a:rPr lang="ja-JP" altLang="en-US" baseline="0" dirty="0" smtClean="0"/>
              <a:t>は</a:t>
            </a:r>
            <a:r>
              <a:rPr lang="en-US" altLang="ja-JP" baseline="0" dirty="0" err="1" smtClean="0"/>
              <a:t>getSession</a:t>
            </a:r>
            <a:r>
              <a:rPr lang="ja-JP" altLang="en-US" baseline="0" dirty="0" smtClean="0"/>
              <a:t>で取得した</a:t>
            </a:r>
            <a:r>
              <a:rPr lang="en-US" altLang="ja-JP" baseline="0" dirty="0" err="1" smtClean="0"/>
              <a:t>HpptSession</a:t>
            </a:r>
            <a:r>
              <a:rPr lang="ja-JP" altLang="en-US" baseline="0" dirty="0" smtClean="0"/>
              <a:t>のインスタンスでした</a:t>
            </a:r>
            <a:endParaRPr lang="en-US" altLang="ja-JP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aseline="0" dirty="0" smtClean="0"/>
              <a:t>一方で　値を取得する時は</a:t>
            </a:r>
            <a:r>
              <a:rPr lang="en-US" altLang="ja-JP" baseline="0" dirty="0" err="1" smtClean="0"/>
              <a:t>getSession</a:t>
            </a:r>
            <a:r>
              <a:rPr lang="ja-JP" altLang="en-US" baseline="0" dirty="0" smtClean="0"/>
              <a:t>は不要なのでしょうか？？</a:t>
            </a:r>
            <a:endParaRPr lang="en-US" altLang="ja-JP" baseline="0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2709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リクエストとセッションは、どちらも情報の置き場ですが、その寿命（スコープ）が異なります。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違いについてまとめてみました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1525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5</a:t>
            </a:r>
            <a:r>
              <a:rPr lang="ja-JP" altLang="en-US" dirty="0" smtClean="0"/>
              <a:t>分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6856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5162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6109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55024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サーブレットと</a:t>
            </a:r>
            <a:r>
              <a:rPr lang="en-US" altLang="ja-JP" dirty="0" smtClean="0"/>
              <a:t>JSP</a:t>
            </a:r>
            <a:r>
              <a:rPr lang="ja-JP" altLang="en-US" dirty="0" smtClean="0"/>
              <a:t>では明確な役割の違いがあるわけです。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7903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サーブレットで複雑な処理をするのはいいのだけど、それではサーブレットのソースコードがどんどん膨れ上がってしまわないか？</a:t>
            </a:r>
            <a:r>
              <a:rPr lang="ja-JP" altLang="en-US" dirty="0" smtClean="0"/>
              <a:t>？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実際、ログインのときにサーブレットで行わないといけない処理としては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75301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実際、ログインのときにサーブレットで行わないといけない処理としては、たくさんあります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79008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MVC</a:t>
            </a:r>
            <a:r>
              <a:rPr lang="ja-JP" altLang="en-US" dirty="0" smtClean="0"/>
              <a:t>とは「考え方」でこの考えに基いてプログラムを作ると、メンテナンス性が高いソースを作ることが出来ます。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7374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MVC</a:t>
            </a:r>
            <a:r>
              <a:rPr lang="ja-JP" altLang="en-US" dirty="0" smtClean="0"/>
              <a:t>とはそれぞれ、</a:t>
            </a:r>
            <a:r>
              <a:rPr lang="en-US" altLang="ja-JP" dirty="0" smtClean="0"/>
              <a:t>Model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View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Contolloer</a:t>
            </a:r>
            <a:r>
              <a:rPr lang="ja-JP" altLang="en-US" dirty="0" smtClean="0"/>
              <a:t>の頭文字をとったものです。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17950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２コマ連続で演習を行う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15839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MVC</a:t>
            </a:r>
            <a:r>
              <a:rPr lang="ja-JP" altLang="en-US" dirty="0" smtClean="0"/>
              <a:t>とは「考え方」でこの考えに基いてプログラムを作ると、メンテナンス性が高いソースを作ることが出来ます。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84670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MVC</a:t>
            </a:r>
            <a:r>
              <a:rPr lang="ja-JP" altLang="en-US" dirty="0" smtClean="0"/>
              <a:t>とは「考え方」でこの考えに基いてプログラムを作ると、メンテナンス性が高いソースを作ることが出来ます。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5289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リクエストはまず、コントローラーが受けます。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その後、何か処理がある場合は、モデルを呼び出して、処理をします。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処理した結果を表示するのはビュー（</a:t>
            </a:r>
            <a:r>
              <a:rPr lang="en-US" altLang="ja-JP" dirty="0" smtClean="0"/>
              <a:t>JSP</a:t>
            </a:r>
            <a:r>
              <a:rPr lang="ja-JP" altLang="en-US" dirty="0" smtClean="0"/>
              <a:t>）の役割となります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教科書</a:t>
            </a:r>
            <a:r>
              <a:rPr lang="en-US" altLang="ja-JP" dirty="0" smtClean="0"/>
              <a:t>P.166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4017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M</a:t>
            </a:r>
            <a:r>
              <a:rPr lang="ja-JP" altLang="en-US" dirty="0" smtClean="0"/>
              <a:t>は、コア部分の処理を書くので、通常の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クラスで書きます。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V</a:t>
            </a:r>
            <a:r>
              <a:rPr lang="ja-JP" altLang="en-US" dirty="0" smtClean="0"/>
              <a:t>は、結果の表示で</a:t>
            </a:r>
            <a:r>
              <a:rPr lang="en-US" altLang="ja-JP" dirty="0" smtClean="0"/>
              <a:t>JSP</a:t>
            </a:r>
            <a:r>
              <a:rPr lang="ja-JP" altLang="en-US" dirty="0" smtClean="0"/>
              <a:t>のことです。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C</a:t>
            </a:r>
            <a:r>
              <a:rPr lang="ja-JP" altLang="en-US" dirty="0" smtClean="0"/>
              <a:t>は、処理の振り分けを行います。通常サーブレットがコレにあたります、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最初は、わかりづらいと思いますが、このように処理をわけることで役割がはっきりし、よりメンテナンス性が高いコードが組めます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6550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5</a:t>
            </a:r>
            <a:r>
              <a:rPr lang="ja-JP" altLang="en-US" dirty="0" smtClean="0"/>
              <a:t>分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28570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5577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5</a:t>
            </a:r>
            <a:r>
              <a:rPr lang="ja-JP" altLang="en-US" dirty="0" smtClean="0"/>
              <a:t>分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3051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あと学んでいないのは、</a:t>
            </a:r>
            <a:r>
              <a:rPr lang="en-US" altLang="ja-JP" dirty="0" smtClean="0"/>
              <a:t>DB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フィルターなど、一部の昨日です！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1737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あと学んでいないのは、</a:t>
            </a:r>
            <a:r>
              <a:rPr lang="en-US" altLang="ja-JP" dirty="0" smtClean="0"/>
              <a:t>DB</a:t>
            </a:r>
            <a:r>
              <a:rPr lang="ja-JP" altLang="en-US" dirty="0" err="1" smtClean="0"/>
              <a:t>、</a:t>
            </a:r>
            <a:r>
              <a:rPr lang="ja-JP" altLang="en-US" smtClean="0"/>
              <a:t>フィルターなど、一部の昨日です！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8420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あと学んでいないのは、</a:t>
            </a:r>
            <a:r>
              <a:rPr lang="en-US" altLang="ja-JP" dirty="0" smtClean="0"/>
              <a:t>DB</a:t>
            </a:r>
            <a:r>
              <a:rPr lang="ja-JP" altLang="en-US" dirty="0" err="1" smtClean="0"/>
              <a:t>、</a:t>
            </a:r>
            <a:r>
              <a:rPr lang="ja-JP" altLang="en-US" smtClean="0"/>
              <a:t>フィルターなど、一部の昨日です！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592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あと学んでいないのは、</a:t>
            </a:r>
            <a:r>
              <a:rPr lang="en-US" altLang="ja-JP" dirty="0" smtClean="0"/>
              <a:t>DB</a:t>
            </a:r>
            <a:r>
              <a:rPr lang="ja-JP" altLang="en-US" dirty="0" err="1" smtClean="0"/>
              <a:t>、</a:t>
            </a:r>
            <a:r>
              <a:rPr lang="ja-JP" altLang="en-US" smtClean="0"/>
              <a:t>フィルターなど、一部の昨日です！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7913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あと学んでいないのは、</a:t>
            </a:r>
            <a:r>
              <a:rPr lang="en-US" altLang="ja-JP" dirty="0" smtClean="0"/>
              <a:t>DB</a:t>
            </a:r>
            <a:r>
              <a:rPr lang="ja-JP" altLang="en-US" dirty="0" err="1" smtClean="0"/>
              <a:t>、</a:t>
            </a:r>
            <a:r>
              <a:rPr lang="ja-JP" altLang="en-US" smtClean="0"/>
              <a:t>フィルターなど、一部の昨日です！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042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96385"/>
            <a:ext cx="9110777" cy="643980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0" y="804746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75"/>
              </a:buClr>
            </a:pPr>
            <a:r>
              <a:rPr lang="en-US" altLang="ja-JP" dirty="0">
                <a:solidFill>
                  <a:srgbClr val="000075"/>
                </a:solidFill>
              </a:rPr>
              <a:t>Web</a:t>
            </a:r>
            <a:r>
              <a:rPr lang="ja-JP" altLang="en-US" dirty="0">
                <a:solidFill>
                  <a:srgbClr val="000075"/>
                </a:solidFill>
              </a:rPr>
              <a:t>アプリケーション開発演習</a:t>
            </a:r>
            <a:r>
              <a:rPr lang="en-US" altLang="ja-JP" dirty="0">
                <a:solidFill>
                  <a:srgbClr val="000075"/>
                </a:solidFill>
              </a:rPr>
              <a:t>A</a:t>
            </a:r>
            <a:endParaRPr sz="4400" b="0" i="0" u="none" strike="noStrike" cap="none" dirty="0">
              <a:solidFill>
                <a:srgbClr val="0000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4626591" y="5756681"/>
            <a:ext cx="413667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情報システム専攻科</a:t>
            </a:r>
            <a:r>
              <a:rPr lang="en-US" altLang="ja-JP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年</a:t>
            </a:r>
            <a:endParaRPr sz="2720" b="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Shape 85"/>
          <p:cNvSpPr txBox="1">
            <a:spLocks/>
          </p:cNvSpPr>
          <p:nvPr/>
        </p:nvSpPr>
        <p:spPr>
          <a:xfrm>
            <a:off x="-33223" y="1486914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75"/>
              </a:buClr>
            </a:pPr>
            <a:r>
              <a:rPr lang="en-US" altLang="ja-JP" sz="3200" dirty="0" smtClean="0">
                <a:solidFill>
                  <a:srgbClr val="FF0000"/>
                </a:solidFill>
              </a:rPr>
              <a:t>MVC</a:t>
            </a:r>
            <a:r>
              <a:rPr lang="ja-JP" altLang="en-US" sz="3200" dirty="0" smtClean="0">
                <a:solidFill>
                  <a:srgbClr val="FF0000"/>
                </a:solidFill>
              </a:rPr>
              <a:t>モデルを知る</a:t>
            </a:r>
            <a:endParaRPr lang="ja-JP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ここまでの復習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39157" y="1014180"/>
            <a:ext cx="9104843" cy="822132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solidFill>
                  <a:srgbClr val="00206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→</a:t>
            </a:r>
            <a:r>
              <a:rPr kumimoji="1" lang="en-US" altLang="ja-JP" sz="3600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 JSP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の情報の受け渡しは・・・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" name="タイトル 2"/>
          <p:cNvSpPr txBox="1">
            <a:spLocks/>
          </p:cNvSpPr>
          <p:nvPr/>
        </p:nvSpPr>
        <p:spPr>
          <a:xfrm>
            <a:off x="161076" y="1833943"/>
            <a:ext cx="3633684" cy="547775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2400" dirty="0">
                <a:solidFill>
                  <a:srgbClr val="00206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</a:t>
            </a:r>
            <a:r>
              <a:rPr kumimoji="1" lang="ja-JP" altLang="en-US" sz="24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側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（渡すほう）</a:t>
            </a:r>
            <a:endParaRPr kumimoji="1" lang="en-US" altLang="ja-JP" sz="24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0" name="タイトル 2"/>
          <p:cNvSpPr txBox="1">
            <a:spLocks/>
          </p:cNvSpPr>
          <p:nvPr/>
        </p:nvSpPr>
        <p:spPr>
          <a:xfrm>
            <a:off x="-151344" y="3527176"/>
            <a:ext cx="4258523" cy="54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24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側（受け取るほう）</a:t>
            </a:r>
            <a:endParaRPr kumimoji="1" lang="en-US" altLang="ja-JP" sz="24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4"/>
          <a:srcRect t="11421"/>
          <a:stretch/>
        </p:blipFill>
        <p:spPr>
          <a:xfrm>
            <a:off x="926420" y="2606040"/>
            <a:ext cx="7008159" cy="42813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749" y="4211139"/>
            <a:ext cx="7507252" cy="71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ここまでの復習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39157" y="1014180"/>
            <a:ext cx="9104843" cy="822132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スコープについて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9" name="タイトル 2"/>
          <p:cNvSpPr txBox="1">
            <a:spLocks/>
          </p:cNvSpPr>
          <p:nvPr/>
        </p:nvSpPr>
        <p:spPr>
          <a:xfrm>
            <a:off x="145837" y="2581664"/>
            <a:ext cx="9104843" cy="1685535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リクエストスコープ・・・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1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回のリクエスト・レスポンスの間のみ</a:t>
            </a:r>
            <a:endParaRPr kumimoji="1" lang="en-US" altLang="ja-JP" sz="2800" dirty="0" smtClean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　　　　　　　　　　　　存在する情報の置き場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1" name="タイトル 2"/>
          <p:cNvSpPr txBox="1">
            <a:spLocks/>
          </p:cNvSpPr>
          <p:nvPr/>
        </p:nvSpPr>
        <p:spPr>
          <a:xfrm>
            <a:off x="69637" y="4036656"/>
            <a:ext cx="9104843" cy="1685535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セッションスコープ・・・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一度作られると、削除されるまで存在</a:t>
            </a:r>
            <a:endParaRPr kumimoji="1" lang="en-US" altLang="ja-JP" sz="2800" dirty="0" smtClean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　　　　　　　　　　　　する情報の置き場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18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ここまでの復習</a:t>
            </a:r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544301" y="1083733"/>
            <a:ext cx="8229600" cy="4155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3200" dirty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セッションに関する実装は</a:t>
            </a:r>
            <a:r>
              <a:rPr kumimoji="1" lang="en-US" altLang="ja-JP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3</a:t>
            </a:r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ステップです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3200" dirty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STEP1.</a:t>
            </a:r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セッションを取得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STEP2.</a:t>
            </a:r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セッションに値を入れる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STEP3.</a:t>
            </a:r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セッションから値を取得する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347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タイトル 2"/>
          <p:cNvSpPr txBox="1">
            <a:spLocks/>
          </p:cNvSpPr>
          <p:nvPr/>
        </p:nvSpPr>
        <p:spPr>
          <a:xfrm>
            <a:off x="437621" y="1442346"/>
            <a:ext cx="8229600" cy="787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STEP1.</a:t>
            </a:r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セッションを取得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81" y="2855196"/>
            <a:ext cx="8205891" cy="115292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81" y="325220"/>
            <a:ext cx="1334453" cy="937819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574781" y="4389120"/>
            <a:ext cx="8092439" cy="164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セッションは </a:t>
            </a:r>
            <a:r>
              <a:rPr kumimoji="1" lang="en-US" altLang="ja-JP" sz="3200" dirty="0" err="1" smtClean="0"/>
              <a:t>request.getSession</a:t>
            </a:r>
            <a:r>
              <a:rPr kumimoji="1" lang="ja-JP" altLang="en-US" sz="3200" dirty="0" smtClean="0"/>
              <a:t>で取得する！！</a:t>
            </a:r>
            <a:endParaRPr kumimoji="1" lang="ja-JP" altLang="en-US" sz="3200" dirty="0"/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586680" y="-81997"/>
            <a:ext cx="8229600" cy="814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ここまでの復習</a:t>
            </a:r>
          </a:p>
        </p:txBody>
      </p:sp>
    </p:spTree>
    <p:extLst>
      <p:ext uri="{BB962C8B-B14F-4D97-AF65-F5344CB8AC3E}">
        <p14:creationId xmlns:p14="http://schemas.microsoft.com/office/powerpoint/2010/main" val="276589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タイトル 2"/>
          <p:cNvSpPr txBox="1">
            <a:spLocks/>
          </p:cNvSpPr>
          <p:nvPr/>
        </p:nvSpPr>
        <p:spPr>
          <a:xfrm>
            <a:off x="437621" y="1442346"/>
            <a:ext cx="8229600" cy="787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STEP2.</a:t>
            </a:r>
            <a:r>
              <a:rPr kumimoji="1" lang="ja-JP" altLang="en-US" sz="32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セッションに値を入れる</a:t>
            </a:r>
            <a:endParaRPr kumimoji="1" lang="en-US" altLang="ja-JP" sz="3200" dirty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81" y="325220"/>
            <a:ext cx="1334453" cy="937819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574781" y="4922520"/>
            <a:ext cx="8092439" cy="1112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セッションへは </a:t>
            </a:r>
            <a:r>
              <a:rPr kumimoji="1" lang="en-US" altLang="ja-JP" sz="3200" dirty="0" err="1" smtClean="0"/>
              <a:t>setAttribute</a:t>
            </a:r>
            <a:r>
              <a:rPr kumimoji="1" lang="ja-JP" altLang="en-US" sz="3200" dirty="0" smtClean="0"/>
              <a:t>でセットする！！</a:t>
            </a:r>
            <a:endParaRPr kumimoji="1" lang="ja-JP" altLang="en-US" sz="32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780" y="2588890"/>
            <a:ext cx="8166939" cy="992510"/>
          </a:xfrm>
          <a:prstGeom prst="rect">
            <a:avLst/>
          </a:prstGeom>
        </p:spPr>
      </p:pic>
      <p:cxnSp>
        <p:nvCxnSpPr>
          <p:cNvPr id="9" name="直線コネクタ 8"/>
          <p:cNvCxnSpPr/>
          <p:nvPr/>
        </p:nvCxnSpPr>
        <p:spPr>
          <a:xfrm>
            <a:off x="731520" y="3398520"/>
            <a:ext cx="13868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4389120" y="2987040"/>
            <a:ext cx="1889760" cy="411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451765" y="2987040"/>
            <a:ext cx="1701635" cy="411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吹き出し 10"/>
          <p:cNvSpPr/>
          <p:nvPr/>
        </p:nvSpPr>
        <p:spPr>
          <a:xfrm>
            <a:off x="255694" y="3735434"/>
            <a:ext cx="3307080" cy="929640"/>
          </a:xfrm>
          <a:prstGeom prst="wedgeRoundRectCallout">
            <a:avLst>
              <a:gd name="adj1" fmla="val -15303"/>
              <a:gd name="adj2" fmla="val -8504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/>
              <a:t>getSession</a:t>
            </a:r>
            <a:r>
              <a:rPr kumimoji="1" lang="ja-JP" altLang="en-US" sz="2000" dirty="0" smtClean="0"/>
              <a:t>で取得した</a:t>
            </a:r>
            <a:endParaRPr kumimoji="1" lang="en-US" altLang="ja-JP" sz="2000" dirty="0" smtClean="0"/>
          </a:p>
          <a:p>
            <a:pPr algn="ctr"/>
            <a:r>
              <a:rPr kumimoji="1" lang="en-US" altLang="ja-JP" sz="2000" dirty="0" err="1" smtClean="0"/>
              <a:t>HttpSession</a:t>
            </a:r>
            <a:r>
              <a:rPr kumimoji="1" lang="ja-JP" altLang="en-US" sz="2000" dirty="0" smtClean="0"/>
              <a:t>のインスタンス</a:t>
            </a:r>
            <a:endParaRPr kumimoji="1" lang="ja-JP" altLang="en-US" sz="2000" dirty="0"/>
          </a:p>
        </p:txBody>
      </p:sp>
      <p:sp>
        <p:nvSpPr>
          <p:cNvPr id="14" name="角丸四角形吹き出し 13"/>
          <p:cNvSpPr/>
          <p:nvPr/>
        </p:nvSpPr>
        <p:spPr>
          <a:xfrm>
            <a:off x="4160520" y="3710396"/>
            <a:ext cx="1581574" cy="767991"/>
          </a:xfrm>
          <a:prstGeom prst="wedgeRoundRectCallout">
            <a:avLst>
              <a:gd name="adj1" fmla="val 115"/>
              <a:gd name="adj2" fmla="val -8901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箱の名前</a:t>
            </a:r>
            <a:endParaRPr kumimoji="1" lang="ja-JP" altLang="en-US" sz="2000" dirty="0"/>
          </a:p>
        </p:txBody>
      </p:sp>
      <p:sp>
        <p:nvSpPr>
          <p:cNvPr id="15" name="角丸四角形吹き出し 14"/>
          <p:cNvSpPr/>
          <p:nvPr/>
        </p:nvSpPr>
        <p:spPr>
          <a:xfrm>
            <a:off x="6451765" y="3710396"/>
            <a:ext cx="1581574" cy="767991"/>
          </a:xfrm>
          <a:prstGeom prst="wedgeRoundRectCallout">
            <a:avLst>
              <a:gd name="adj1" fmla="val 115"/>
              <a:gd name="adj2" fmla="val -8901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入れたい値</a:t>
            </a:r>
            <a:endParaRPr kumimoji="1" lang="ja-JP" altLang="en-US" sz="2000" dirty="0"/>
          </a:p>
        </p:txBody>
      </p:sp>
      <p:sp>
        <p:nvSpPr>
          <p:cNvPr id="16" name="タイトル 2"/>
          <p:cNvSpPr txBox="1">
            <a:spLocks/>
          </p:cNvSpPr>
          <p:nvPr/>
        </p:nvSpPr>
        <p:spPr>
          <a:xfrm>
            <a:off x="586680" y="-81997"/>
            <a:ext cx="8229600" cy="814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ここまでの復習</a:t>
            </a:r>
          </a:p>
        </p:txBody>
      </p:sp>
    </p:spTree>
    <p:extLst>
      <p:ext uri="{BB962C8B-B14F-4D97-AF65-F5344CB8AC3E}">
        <p14:creationId xmlns:p14="http://schemas.microsoft.com/office/powerpoint/2010/main" val="8913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タイトル 2"/>
          <p:cNvSpPr txBox="1">
            <a:spLocks/>
          </p:cNvSpPr>
          <p:nvPr/>
        </p:nvSpPr>
        <p:spPr>
          <a:xfrm>
            <a:off x="437621" y="1145196"/>
            <a:ext cx="8229600" cy="787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2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STEP3.</a:t>
            </a:r>
            <a:r>
              <a:rPr kumimoji="1" lang="ja-JP" altLang="en-US" sz="32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セッションから値を取得する</a:t>
            </a:r>
            <a:endParaRPr kumimoji="1" lang="en-US" altLang="ja-JP" sz="3200" dirty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81" y="325220"/>
            <a:ext cx="1334453" cy="937819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506201" y="5516879"/>
            <a:ext cx="8092439" cy="937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セッションからは</a:t>
            </a:r>
            <a:r>
              <a:rPr kumimoji="1" lang="en-US" altLang="ja-JP" sz="3200" dirty="0" err="1" smtClean="0"/>
              <a:t>getAttribute</a:t>
            </a:r>
            <a:r>
              <a:rPr kumimoji="1" lang="ja-JP" altLang="en-US" sz="3200" dirty="0" smtClean="0"/>
              <a:t>で取得する！</a:t>
            </a:r>
            <a:endParaRPr kumimoji="1" lang="ja-JP" altLang="en-US" sz="32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781" y="2774512"/>
            <a:ext cx="8237711" cy="936128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6922732" y="2989922"/>
            <a:ext cx="1352974" cy="411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>
          <a:xfrm>
            <a:off x="6694132" y="2165702"/>
            <a:ext cx="1581574" cy="767991"/>
          </a:xfrm>
          <a:prstGeom prst="wedgeRoundRectCallout">
            <a:avLst>
              <a:gd name="adj1" fmla="val 11678"/>
              <a:gd name="adj2" fmla="val 6775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箱の名前</a:t>
            </a:r>
            <a:endParaRPr kumimoji="1" lang="ja-JP" altLang="en-US" sz="2000" dirty="0"/>
          </a:p>
        </p:txBody>
      </p:sp>
      <p:sp>
        <p:nvSpPr>
          <p:cNvPr id="13" name="角丸四角形吹き出し 12"/>
          <p:cNvSpPr/>
          <p:nvPr/>
        </p:nvSpPr>
        <p:spPr>
          <a:xfrm>
            <a:off x="1973966" y="2017094"/>
            <a:ext cx="4183380" cy="929640"/>
          </a:xfrm>
          <a:prstGeom prst="wedgeRoundRectCallout">
            <a:avLst>
              <a:gd name="adj1" fmla="val 18577"/>
              <a:gd name="adj2" fmla="val 6577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/>
              <a:t>getSession</a:t>
            </a:r>
            <a:r>
              <a:rPr kumimoji="1" lang="ja-JP" altLang="en-US" sz="2000" dirty="0" smtClean="0"/>
              <a:t>で取得した</a:t>
            </a:r>
            <a:endParaRPr kumimoji="1" lang="en-US" altLang="ja-JP" sz="2000" dirty="0" smtClean="0"/>
          </a:p>
          <a:p>
            <a:pPr algn="ctr"/>
            <a:r>
              <a:rPr kumimoji="1" lang="en-US" altLang="ja-JP" sz="2000" dirty="0" err="1" smtClean="0"/>
              <a:t>HttpSession</a:t>
            </a:r>
            <a:r>
              <a:rPr kumimoji="1" lang="ja-JP" altLang="en-US" sz="2000" dirty="0" smtClean="0"/>
              <a:t>のインスタンス？</a:t>
            </a:r>
            <a:endParaRPr kumimoji="1" lang="ja-JP" altLang="en-US" sz="2000" dirty="0"/>
          </a:p>
        </p:txBody>
      </p:sp>
      <p:sp>
        <p:nvSpPr>
          <p:cNvPr id="15" name="正方形/長方形 14"/>
          <p:cNvSpPr/>
          <p:nvPr/>
        </p:nvSpPr>
        <p:spPr>
          <a:xfrm>
            <a:off x="4331932" y="3079303"/>
            <a:ext cx="1017308" cy="322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吹き出し 15"/>
          <p:cNvSpPr/>
          <p:nvPr/>
        </p:nvSpPr>
        <p:spPr>
          <a:xfrm>
            <a:off x="1909234" y="3624047"/>
            <a:ext cx="5527886" cy="1583593"/>
          </a:xfrm>
          <a:prstGeom prst="wedgeRoundRectCallout">
            <a:avLst>
              <a:gd name="adj1" fmla="val 4123"/>
              <a:gd name="adj2" fmla="val -6789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実は</a:t>
            </a:r>
            <a:r>
              <a:rPr kumimoji="1" lang="en-US" altLang="ja-JP" sz="2000" dirty="0" smtClean="0"/>
              <a:t>JSP</a:t>
            </a:r>
            <a:r>
              <a:rPr kumimoji="1" lang="ja-JP" altLang="en-US" sz="2000" dirty="0" smtClean="0"/>
              <a:t>では、書かなくても</a:t>
            </a:r>
            <a:endParaRPr kumimoji="1" lang="en-US" altLang="ja-JP" sz="2000" dirty="0" smtClean="0"/>
          </a:p>
          <a:p>
            <a:pPr algn="ctr"/>
            <a:r>
              <a:rPr kumimoji="1" lang="ja-JP" altLang="en-US" sz="2000" dirty="0"/>
              <a:t>裏</a:t>
            </a:r>
            <a:r>
              <a:rPr kumimoji="1" lang="ja-JP" altLang="en-US" sz="2000" dirty="0" smtClean="0"/>
              <a:t>で勝手に </a:t>
            </a:r>
            <a:r>
              <a:rPr kumimoji="1" lang="en-US" altLang="ja-JP" sz="2000" dirty="0" err="1" smtClean="0"/>
              <a:t>getSession</a:t>
            </a:r>
            <a:r>
              <a:rPr kumimoji="1" lang="ja-JP" altLang="en-US" sz="2000" dirty="0" smtClean="0"/>
              <a:t>してくれています。</a:t>
            </a:r>
            <a:endParaRPr kumimoji="1" lang="en-US" altLang="ja-JP" sz="2000" dirty="0" smtClean="0"/>
          </a:p>
          <a:p>
            <a:pPr algn="ctr"/>
            <a:r>
              <a:rPr kumimoji="1" lang="ja-JP" altLang="en-US" sz="2000" dirty="0" smtClean="0"/>
              <a:t>なので、</a:t>
            </a:r>
            <a:r>
              <a:rPr kumimoji="1" lang="en-US" altLang="ja-JP" sz="2000" dirty="0" err="1" smtClean="0"/>
              <a:t>getSession</a:t>
            </a:r>
            <a:r>
              <a:rPr kumimoji="1" lang="ja-JP" altLang="en-US" sz="2000" dirty="0" smtClean="0"/>
              <a:t>を書かずにいきなり</a:t>
            </a:r>
            <a:endParaRPr kumimoji="1" lang="en-US" altLang="ja-JP" sz="2000" dirty="0" smtClean="0"/>
          </a:p>
          <a:p>
            <a:pPr algn="ctr"/>
            <a:r>
              <a:rPr kumimoji="1" lang="en-US" altLang="ja-JP" sz="2000" dirty="0" smtClean="0"/>
              <a:t>session</a:t>
            </a:r>
            <a:r>
              <a:rPr kumimoji="1" lang="ja-JP" altLang="en-US" sz="2000" dirty="0" smtClean="0"/>
              <a:t>という名前でインスタンスを使えます。</a:t>
            </a:r>
            <a:endParaRPr kumimoji="1" lang="en-US" altLang="ja-JP" sz="2000" dirty="0" smtClean="0"/>
          </a:p>
          <a:p>
            <a:pPr algn="ctr"/>
            <a:r>
              <a:rPr kumimoji="1" lang="ja-JP" altLang="en-US" sz="2000" dirty="0" smtClean="0"/>
              <a:t>これを「</a:t>
            </a:r>
            <a:r>
              <a:rPr kumimoji="1" lang="ja-JP" altLang="en-US" sz="2000" b="1" dirty="0" smtClean="0">
                <a:solidFill>
                  <a:srgbClr val="FF0000"/>
                </a:solidFill>
              </a:rPr>
              <a:t>暗黙オブジェクト</a:t>
            </a:r>
            <a:r>
              <a:rPr kumimoji="1" lang="ja-JP" altLang="en-US" sz="2000" dirty="0" smtClean="0"/>
              <a:t>」といいます。</a:t>
            </a:r>
            <a:endParaRPr kumimoji="1" lang="ja-JP" altLang="en-US" sz="2000" dirty="0"/>
          </a:p>
        </p:txBody>
      </p:sp>
      <p:sp>
        <p:nvSpPr>
          <p:cNvPr id="14" name="タイトル 2"/>
          <p:cNvSpPr txBox="1">
            <a:spLocks/>
          </p:cNvSpPr>
          <p:nvPr/>
        </p:nvSpPr>
        <p:spPr>
          <a:xfrm>
            <a:off x="582892" y="15981"/>
            <a:ext cx="8229600" cy="814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ここまでの復習</a:t>
            </a:r>
          </a:p>
        </p:txBody>
      </p:sp>
    </p:spTree>
    <p:extLst>
      <p:ext uri="{BB962C8B-B14F-4D97-AF65-F5344CB8AC3E}">
        <p14:creationId xmlns:p14="http://schemas.microsoft.com/office/powerpoint/2010/main" val="380837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タイトル 2"/>
          <p:cNvSpPr txBox="1">
            <a:spLocks/>
          </p:cNvSpPr>
          <p:nvPr/>
        </p:nvSpPr>
        <p:spPr>
          <a:xfrm>
            <a:off x="437621" y="1619989"/>
            <a:ext cx="8229600" cy="115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リクエストとセッションの違いのまとめ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" name="タイトル 2"/>
          <p:cNvSpPr txBox="1">
            <a:spLocks/>
          </p:cNvSpPr>
          <p:nvPr/>
        </p:nvSpPr>
        <p:spPr>
          <a:xfrm>
            <a:off x="586680" y="-81997"/>
            <a:ext cx="8229600" cy="814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ここまでの復習</a:t>
            </a: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/>
          </p:nvPr>
        </p:nvGraphicFramePr>
        <p:xfrm>
          <a:off x="213361" y="2876162"/>
          <a:ext cx="8762998" cy="2749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703"/>
                <a:gridCol w="2206977"/>
                <a:gridCol w="1833738"/>
                <a:gridCol w="3500580"/>
              </a:tblGrid>
              <a:tr h="47663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設定・取得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範囲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（スコープ）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用途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042799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セッション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設定：</a:t>
                      </a:r>
                      <a:r>
                        <a:rPr kumimoji="1" lang="en-US" altLang="ja-JP" sz="1800" dirty="0" err="1" smtClean="0"/>
                        <a:t>setAttribute</a:t>
                      </a:r>
                      <a:endParaRPr kumimoji="1" lang="en-US" altLang="ja-JP" sz="1800" dirty="0" smtClean="0"/>
                    </a:p>
                    <a:p>
                      <a:r>
                        <a:rPr kumimoji="1" lang="ja-JP" altLang="en-US" sz="1800" dirty="0" smtClean="0"/>
                        <a:t>取得：</a:t>
                      </a:r>
                      <a:r>
                        <a:rPr kumimoji="1" lang="en-US" altLang="ja-JP" sz="1800" dirty="0" err="1" smtClean="0"/>
                        <a:t>getAttribute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1</a:t>
                      </a:r>
                      <a:r>
                        <a:rPr kumimoji="1" lang="ja-JP" altLang="en-US" sz="1800" dirty="0" smtClean="0"/>
                        <a:t>度セットすると</a:t>
                      </a:r>
                      <a:endParaRPr kumimoji="1" lang="en-US" altLang="ja-JP" sz="1800" dirty="0" smtClean="0"/>
                    </a:p>
                    <a:p>
                      <a:r>
                        <a:rPr kumimoji="1" lang="ja-JP" altLang="en-US" sz="1800" dirty="0" smtClean="0"/>
                        <a:t>複数ページで参照可能</a:t>
                      </a:r>
                      <a:endParaRPr kumimoji="1" lang="en-US" altLang="ja-JP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ログインした人の情報や買い物かごの中身など複数のページから参照したい情報を扱いたいとき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1042799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リクエスト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設定：</a:t>
                      </a:r>
                      <a:r>
                        <a:rPr kumimoji="1" lang="en-US" altLang="ja-JP" sz="1800" dirty="0" err="1" smtClean="0"/>
                        <a:t>setAttribute</a:t>
                      </a:r>
                      <a:endParaRPr kumimoji="1" lang="en-US" altLang="ja-JP" sz="1800" dirty="0" smtClean="0"/>
                    </a:p>
                    <a:p>
                      <a:r>
                        <a:rPr kumimoji="1" lang="ja-JP" altLang="en-US" sz="1800" dirty="0" smtClean="0"/>
                        <a:t>取得：</a:t>
                      </a:r>
                      <a:r>
                        <a:rPr kumimoji="1" lang="en-US" altLang="ja-JP" sz="1800" dirty="0" err="1" smtClean="0"/>
                        <a:t>getAttribute</a:t>
                      </a:r>
                      <a:endParaRPr kumimoji="1" lang="ja-JP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1</a:t>
                      </a:r>
                      <a:r>
                        <a:rPr kumimoji="1" lang="ja-JP" altLang="en-US" sz="1800" dirty="0" smtClean="0"/>
                        <a:t>回のリクエストでのみ有効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JSP</a:t>
                      </a:r>
                      <a:r>
                        <a:rPr kumimoji="1" lang="ja-JP" altLang="en-US" sz="1800" dirty="0" smtClean="0"/>
                        <a:t>→サーブレット</a:t>
                      </a:r>
                      <a:endParaRPr kumimoji="1" lang="en-US" altLang="ja-JP" sz="1800" dirty="0" smtClean="0"/>
                    </a:p>
                    <a:p>
                      <a:r>
                        <a:rPr kumimoji="1" lang="ja-JP" altLang="en-US" sz="1800" dirty="0" smtClean="0"/>
                        <a:t>サーブレット→</a:t>
                      </a:r>
                      <a:r>
                        <a:rPr kumimoji="1" lang="en-US" altLang="ja-JP" sz="1800" dirty="0" smtClean="0"/>
                        <a:t>JSP</a:t>
                      </a:r>
                    </a:p>
                    <a:p>
                      <a:r>
                        <a:rPr kumimoji="1" lang="ja-JP" altLang="en-US" sz="1800" dirty="0" smtClean="0"/>
                        <a:t>など</a:t>
                      </a:r>
                      <a:r>
                        <a:rPr kumimoji="1" lang="en-US" altLang="ja-JP" sz="1800" dirty="0" smtClean="0"/>
                        <a:t>1</a:t>
                      </a:r>
                      <a:r>
                        <a:rPr kumimoji="1" lang="ja-JP" altLang="en-US" sz="1800" dirty="0" smtClean="0"/>
                        <a:t>ページの内で情報をやりとりするとき</a:t>
                      </a:r>
                      <a:endParaRPr kumimoji="1" lang="ja-JP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86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63128" y="366402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目次</a:t>
            </a:r>
            <a: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37894"/>
            <a:ext cx="8229600" cy="2240444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bg1">
                    <a:lumMod val="6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ここまでの復習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MVC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モデルとは？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916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タイトル 2"/>
          <p:cNvSpPr txBox="1">
            <a:spLocks/>
          </p:cNvSpPr>
          <p:nvPr/>
        </p:nvSpPr>
        <p:spPr>
          <a:xfrm>
            <a:off x="437621" y="1619989"/>
            <a:ext cx="8229600" cy="115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複雑な処理を考えてみよう！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" name="タイトル 2"/>
          <p:cNvSpPr txBox="1">
            <a:spLocks/>
          </p:cNvSpPr>
          <p:nvPr/>
        </p:nvSpPr>
        <p:spPr>
          <a:xfrm>
            <a:off x="601920" y="177083"/>
            <a:ext cx="8229600" cy="814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MVC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モデルとは？</a:t>
            </a:r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437621" y="3660611"/>
            <a:ext cx="8229600" cy="146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例えば、ログインの処理を考える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768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17" y="-2768723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タイトル 2"/>
          <p:cNvSpPr txBox="1">
            <a:spLocks/>
          </p:cNvSpPr>
          <p:nvPr/>
        </p:nvSpPr>
        <p:spPr>
          <a:xfrm>
            <a:off x="437621" y="1178029"/>
            <a:ext cx="8229600" cy="5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ログイン処理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" name="タイトル 2"/>
          <p:cNvSpPr txBox="1">
            <a:spLocks/>
          </p:cNvSpPr>
          <p:nvPr/>
        </p:nvSpPr>
        <p:spPr>
          <a:xfrm>
            <a:off x="601920" y="177083"/>
            <a:ext cx="8229600" cy="814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MVC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モデルとは？</a:t>
            </a:r>
          </a:p>
        </p:txBody>
      </p:sp>
      <p:cxnSp>
        <p:nvCxnSpPr>
          <p:cNvPr id="3" name="直線コネクタ 2"/>
          <p:cNvCxnSpPr/>
          <p:nvPr/>
        </p:nvCxnSpPr>
        <p:spPr>
          <a:xfrm>
            <a:off x="1645920" y="2286000"/>
            <a:ext cx="0" cy="396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4282440" y="2270760"/>
            <a:ext cx="0" cy="396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243840" y="2484120"/>
            <a:ext cx="102108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ログイン画面</a:t>
            </a:r>
            <a:endParaRPr kumimoji="1" lang="en-US" altLang="ja-JP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43840" y="5273040"/>
            <a:ext cx="102108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トップ</a:t>
            </a:r>
            <a:endParaRPr kumimoji="1" lang="en-US" altLang="ja-JP" dirty="0" smtClean="0"/>
          </a:p>
          <a:p>
            <a:r>
              <a:rPr kumimoji="1" lang="ja-JP" altLang="en-US" dirty="0" smtClean="0"/>
              <a:t>画面</a:t>
            </a:r>
            <a:endParaRPr kumimoji="1" lang="en-US" altLang="ja-JP" dirty="0" smtClean="0"/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1645920" y="2745730"/>
            <a:ext cx="2636520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1645919" y="5273040"/>
            <a:ext cx="2636521" cy="40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4389088" y="2745730"/>
            <a:ext cx="1821739" cy="8254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ログインサーブレット</a:t>
            </a:r>
            <a:endParaRPr kumimoji="1" lang="ja-JP" altLang="en-US" dirty="0"/>
          </a:p>
        </p:txBody>
      </p:sp>
      <p:sp>
        <p:nvSpPr>
          <p:cNvPr id="15" name="メモ 14"/>
          <p:cNvSpPr/>
          <p:nvPr/>
        </p:nvSpPr>
        <p:spPr>
          <a:xfrm>
            <a:off x="4457639" y="4594830"/>
            <a:ext cx="830640" cy="88252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JSP</a:t>
            </a:r>
          </a:p>
          <a:p>
            <a:pPr algn="ctr"/>
            <a:r>
              <a:rPr kumimoji="1" lang="ja-JP" altLang="en-US" dirty="0"/>
              <a:t>ファイル</a:t>
            </a:r>
          </a:p>
        </p:txBody>
      </p:sp>
      <p:cxnSp>
        <p:nvCxnSpPr>
          <p:cNvPr id="17" name="直線矢印コネクタ 16"/>
          <p:cNvCxnSpPr>
            <a:endCxn id="15" idx="0"/>
          </p:cNvCxnSpPr>
          <p:nvPr/>
        </p:nvCxnSpPr>
        <p:spPr>
          <a:xfrm>
            <a:off x="4846319" y="3571220"/>
            <a:ext cx="26640" cy="102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903966" y="3929136"/>
            <a:ext cx="94488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処理転送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491738" y="2437953"/>
            <a:ext cx="112014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リクエスト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0330" y="4951529"/>
            <a:ext cx="112014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レスポンス</a:t>
            </a:r>
            <a:endParaRPr kumimoji="1" lang="ja-JP" altLang="en-US" dirty="0"/>
          </a:p>
        </p:txBody>
      </p:sp>
      <p:sp>
        <p:nvSpPr>
          <p:cNvPr id="19" name="四角形吹き出し 18"/>
          <p:cNvSpPr/>
          <p:nvPr/>
        </p:nvSpPr>
        <p:spPr>
          <a:xfrm>
            <a:off x="6542560" y="2404588"/>
            <a:ext cx="2551644" cy="1943872"/>
          </a:xfrm>
          <a:prstGeom prst="wedgeRectCallout">
            <a:avLst>
              <a:gd name="adj1" fmla="val -67419"/>
              <a:gd name="adj2" fmla="val -66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/>
              <a:t>・ユーザー名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パスワードの取得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・データベースから検索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・ログイン成功の場合</a:t>
            </a:r>
            <a:endParaRPr kumimoji="1"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・セッションにログイン情報を</a:t>
            </a:r>
            <a:endParaRPr kumimoji="1"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保存する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・ログイン失敗の場合</a:t>
            </a:r>
            <a:endParaRPr kumimoji="1"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・ログイン画面にエラー</a:t>
            </a:r>
            <a:endParaRPr kumimoji="1"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メッセージを表示する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455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168166" y="2585585"/>
            <a:ext cx="8828689" cy="2042758"/>
          </a:xfrm>
        </p:spPr>
        <p:txBody>
          <a:bodyPr/>
          <a:lstStyle/>
          <a:p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MVC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モデルを知ろう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20" y="409066"/>
            <a:ext cx="3810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7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タイトル 2"/>
          <p:cNvSpPr txBox="1">
            <a:spLocks/>
          </p:cNvSpPr>
          <p:nvPr/>
        </p:nvSpPr>
        <p:spPr>
          <a:xfrm>
            <a:off x="437621" y="1619989"/>
            <a:ext cx="8229600" cy="115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私は以前こういいました。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" name="タイトル 2"/>
          <p:cNvSpPr txBox="1">
            <a:spLocks/>
          </p:cNvSpPr>
          <p:nvPr/>
        </p:nvSpPr>
        <p:spPr>
          <a:xfrm>
            <a:off x="601920" y="177083"/>
            <a:ext cx="8229600" cy="814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MVC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モデルとは？</a:t>
            </a:r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437621" y="2773680"/>
            <a:ext cx="8229600" cy="146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サーブレットは、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計算や複雑な処理</a:t>
            </a:r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をする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はサーブレットで</a:t>
            </a:r>
            <a:r>
              <a:rPr kumimoji="1" lang="ja-JP" altLang="en-US" sz="3200" dirty="0" smtClean="0">
                <a:solidFill>
                  <a:srgbClr val="00206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処理した結果</a:t>
            </a:r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を表示する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9" name="タイトル 2"/>
          <p:cNvSpPr txBox="1">
            <a:spLocks/>
          </p:cNvSpPr>
          <p:nvPr/>
        </p:nvSpPr>
        <p:spPr>
          <a:xfrm>
            <a:off x="437621" y="4233709"/>
            <a:ext cx="8229600" cy="234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サーブレットと</a:t>
            </a:r>
            <a:r>
              <a:rPr kumimoji="1" lang="en-US" altLang="ja-JP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役割を明確にわける</a:t>
            </a:r>
            <a:endParaRPr kumimoji="1" lang="en-US" altLang="ja-JP" sz="3200" dirty="0" smtClean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ことで、ソースコードの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メンテナンス性が</a:t>
            </a:r>
            <a:endParaRPr kumimoji="1" lang="en-US" altLang="ja-JP" sz="3200" dirty="0" smtClean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200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向上</a:t>
            </a:r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して、効率の良いプログラムを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2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作</a:t>
            </a:r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ることが出来る！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406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タイトル 2"/>
          <p:cNvSpPr txBox="1">
            <a:spLocks/>
          </p:cNvSpPr>
          <p:nvPr/>
        </p:nvSpPr>
        <p:spPr>
          <a:xfrm>
            <a:off x="437621" y="1132309"/>
            <a:ext cx="8229600" cy="115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ちょっと待って！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" name="タイトル 2"/>
          <p:cNvSpPr txBox="1">
            <a:spLocks/>
          </p:cNvSpPr>
          <p:nvPr/>
        </p:nvSpPr>
        <p:spPr>
          <a:xfrm>
            <a:off x="601920" y="177083"/>
            <a:ext cx="8229600" cy="814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MVC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モデルとは？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172" y="1961513"/>
            <a:ext cx="2989133" cy="2944296"/>
          </a:xfrm>
          <a:prstGeom prst="rect">
            <a:avLst/>
          </a:prstGeom>
        </p:spPr>
      </p:pic>
      <p:sp>
        <p:nvSpPr>
          <p:cNvPr id="10" name="タイトル 2"/>
          <p:cNvSpPr txBox="1">
            <a:spLocks/>
          </p:cNvSpPr>
          <p:nvPr/>
        </p:nvSpPr>
        <p:spPr>
          <a:xfrm>
            <a:off x="437621" y="4905809"/>
            <a:ext cx="8229600" cy="1750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サーブレットは複雑な処理をやる役割だけど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それじゃあ、サーブレットのソースコードが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肥大しないか？？？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041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タイトル 2"/>
          <p:cNvSpPr txBox="1">
            <a:spLocks/>
          </p:cNvSpPr>
          <p:nvPr/>
        </p:nvSpPr>
        <p:spPr>
          <a:xfrm>
            <a:off x="601920" y="177083"/>
            <a:ext cx="8229600" cy="814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MVC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モデルとは？</a:t>
            </a:r>
          </a:p>
        </p:txBody>
      </p:sp>
      <p:sp>
        <p:nvSpPr>
          <p:cNvPr id="10" name="タイトル 2"/>
          <p:cNvSpPr txBox="1">
            <a:spLocks/>
          </p:cNvSpPr>
          <p:nvPr/>
        </p:nvSpPr>
        <p:spPr>
          <a:xfrm>
            <a:off x="239501" y="1446329"/>
            <a:ext cx="8229600" cy="702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ログインサーブレットでやる処理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449678" y="2844844"/>
            <a:ext cx="1821739" cy="8254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ログインサーブレット</a:t>
            </a:r>
            <a:endParaRPr kumimoji="1" lang="ja-JP" altLang="en-US" dirty="0"/>
          </a:p>
        </p:txBody>
      </p:sp>
      <p:sp>
        <p:nvSpPr>
          <p:cNvPr id="9" name="四角形吹き出し 8"/>
          <p:cNvSpPr/>
          <p:nvPr/>
        </p:nvSpPr>
        <p:spPr>
          <a:xfrm>
            <a:off x="2560318" y="2371770"/>
            <a:ext cx="6096002" cy="3291840"/>
          </a:xfrm>
          <a:prstGeom prst="wedgeRectCallout">
            <a:avLst>
              <a:gd name="adj1" fmla="val -56656"/>
              <a:gd name="adj2" fmla="val -28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/>
              <a:t>・ユーザー名</a:t>
            </a:r>
            <a:r>
              <a:rPr kumimoji="1" lang="en-US" altLang="ja-JP" sz="2800" dirty="0" smtClean="0"/>
              <a:t>/</a:t>
            </a:r>
            <a:r>
              <a:rPr kumimoji="1" lang="ja-JP" altLang="en-US" sz="2800" dirty="0" smtClean="0"/>
              <a:t>パスワードの取得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・データベースから検索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・ログイン成功の場合</a:t>
            </a:r>
            <a:endParaRPr kumimoji="1" lang="en-US" altLang="ja-JP" sz="2800" dirty="0" smtClean="0"/>
          </a:p>
          <a:p>
            <a:r>
              <a:rPr kumimoji="1" lang="ja-JP" altLang="en-US" sz="2800" dirty="0"/>
              <a:t>　</a:t>
            </a:r>
            <a:r>
              <a:rPr kumimoji="1" lang="ja-JP" altLang="en-US" sz="2800" dirty="0" smtClean="0"/>
              <a:t>・セッションにログイン情報</a:t>
            </a:r>
            <a:r>
              <a:rPr kumimoji="1" lang="ja-JP" altLang="en-US" sz="2800" dirty="0" smtClean="0"/>
              <a:t>を保存</a:t>
            </a:r>
            <a:r>
              <a:rPr kumimoji="1" lang="ja-JP" altLang="en-US" sz="2800" dirty="0" smtClean="0"/>
              <a:t>する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・ログイン失敗の場合</a:t>
            </a:r>
            <a:endParaRPr kumimoji="1" lang="en-US" altLang="ja-JP" sz="2800" dirty="0" smtClean="0"/>
          </a:p>
          <a:p>
            <a:r>
              <a:rPr kumimoji="1" lang="ja-JP" altLang="en-US" sz="2800" dirty="0"/>
              <a:t>　</a:t>
            </a:r>
            <a:r>
              <a:rPr kumimoji="1" lang="ja-JP" altLang="en-US" sz="2800" dirty="0" smtClean="0"/>
              <a:t>・ログイン画面にエラー</a:t>
            </a:r>
            <a:endParaRPr kumimoji="1" lang="en-US" altLang="ja-JP" sz="2800" dirty="0" smtClean="0"/>
          </a:p>
          <a:p>
            <a:r>
              <a:rPr kumimoji="1" lang="ja-JP" altLang="en-US" sz="2800" dirty="0"/>
              <a:t>　</a:t>
            </a:r>
            <a:r>
              <a:rPr kumimoji="1" lang="ja-JP" altLang="en-US" sz="2800" dirty="0" smtClean="0"/>
              <a:t>　メッセージを表示</a:t>
            </a:r>
            <a:r>
              <a:rPr kumimoji="1" lang="ja-JP" altLang="en-US" sz="2800" dirty="0" smtClean="0"/>
              <a:t>する</a:t>
            </a:r>
            <a:endParaRPr kumimoji="1" lang="en-US" altLang="ja-JP" sz="2800" dirty="0" smtClean="0"/>
          </a:p>
        </p:txBody>
      </p:sp>
      <p:sp>
        <p:nvSpPr>
          <p:cNvPr id="11" name="タイトル 2"/>
          <p:cNvSpPr txBox="1">
            <a:spLocks/>
          </p:cNvSpPr>
          <p:nvPr/>
        </p:nvSpPr>
        <p:spPr>
          <a:xfrm>
            <a:off x="437621" y="5886540"/>
            <a:ext cx="8229600" cy="702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これだけの処理を書くとコードが長くなる！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914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タイトル 2"/>
          <p:cNvSpPr txBox="1">
            <a:spLocks/>
          </p:cNvSpPr>
          <p:nvPr/>
        </p:nvSpPr>
        <p:spPr>
          <a:xfrm>
            <a:off x="437621" y="1132309"/>
            <a:ext cx="8229600" cy="115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ここで登場するのが・・・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" name="タイトル 2"/>
          <p:cNvSpPr txBox="1">
            <a:spLocks/>
          </p:cNvSpPr>
          <p:nvPr/>
        </p:nvSpPr>
        <p:spPr>
          <a:xfrm>
            <a:off x="601920" y="177083"/>
            <a:ext cx="8229600" cy="814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MVC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モデルとは？</a:t>
            </a:r>
          </a:p>
        </p:txBody>
      </p:sp>
      <p:sp>
        <p:nvSpPr>
          <p:cNvPr id="10" name="タイトル 2"/>
          <p:cNvSpPr txBox="1">
            <a:spLocks/>
          </p:cNvSpPr>
          <p:nvPr/>
        </p:nvSpPr>
        <p:spPr>
          <a:xfrm>
            <a:off x="437621" y="2834640"/>
            <a:ext cx="8229600" cy="1115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54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MVC</a:t>
            </a:r>
            <a:r>
              <a:rPr kumimoji="1" lang="ja-JP" altLang="en-US" sz="54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モデル</a:t>
            </a:r>
            <a:endParaRPr kumimoji="1" lang="en-US" altLang="ja-JP" sz="5400" dirty="0" smtClean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437621" y="4328963"/>
            <a:ext cx="8229600" cy="115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という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考え方</a:t>
            </a:r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です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434" y="2295852"/>
            <a:ext cx="2345086" cy="338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1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タイトル 2"/>
          <p:cNvSpPr txBox="1">
            <a:spLocks/>
          </p:cNvSpPr>
          <p:nvPr/>
        </p:nvSpPr>
        <p:spPr>
          <a:xfrm>
            <a:off x="601920" y="177083"/>
            <a:ext cx="8229600" cy="814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MVC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モデルとは？</a:t>
            </a:r>
          </a:p>
        </p:txBody>
      </p:sp>
      <p:sp>
        <p:nvSpPr>
          <p:cNvPr id="10" name="タイトル 2"/>
          <p:cNvSpPr txBox="1">
            <a:spLocks/>
          </p:cNvSpPr>
          <p:nvPr/>
        </p:nvSpPr>
        <p:spPr>
          <a:xfrm>
            <a:off x="437621" y="991989"/>
            <a:ext cx="8229600" cy="1115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54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MVC</a:t>
            </a:r>
            <a:r>
              <a:rPr kumimoji="1" lang="ja-JP" altLang="en-US" sz="54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モデル</a:t>
            </a:r>
            <a:endParaRPr kumimoji="1" lang="en-US" altLang="ja-JP" sz="54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273322" y="1917025"/>
            <a:ext cx="8229600" cy="115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教科書</a:t>
            </a:r>
            <a:r>
              <a:rPr kumimoji="1" lang="en-US" altLang="ja-JP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P.164,165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907" y="2587830"/>
            <a:ext cx="2345086" cy="3386406"/>
          </a:xfrm>
          <a:prstGeom prst="rect">
            <a:avLst/>
          </a:prstGeom>
        </p:spPr>
      </p:pic>
      <p:sp>
        <p:nvSpPr>
          <p:cNvPr id="9" name="タイトル 2"/>
          <p:cNvSpPr txBox="1">
            <a:spLocks/>
          </p:cNvSpPr>
          <p:nvPr/>
        </p:nvSpPr>
        <p:spPr>
          <a:xfrm>
            <a:off x="273322" y="3001720"/>
            <a:ext cx="8229600" cy="32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en-US" altLang="ja-JP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</a:t>
            </a:r>
            <a:r>
              <a:rPr kumimoji="1"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・・・</a:t>
            </a:r>
            <a:endParaRPr kumimoji="1" lang="en-US" altLang="ja-JP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en-US" altLang="ja-JP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V</a:t>
            </a:r>
            <a:r>
              <a:rPr kumimoji="1"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・・・</a:t>
            </a:r>
            <a:endParaRPr kumimoji="1" lang="en-US" altLang="ja-JP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en-US" altLang="ja-JP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C</a:t>
            </a:r>
            <a:r>
              <a:rPr kumimoji="1"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・・・</a:t>
            </a:r>
            <a:endParaRPr kumimoji="1" lang="en-US" altLang="ja-JP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1" name="タイトル 2"/>
          <p:cNvSpPr txBox="1">
            <a:spLocks/>
          </p:cNvSpPr>
          <p:nvPr/>
        </p:nvSpPr>
        <p:spPr>
          <a:xfrm>
            <a:off x="1568722" y="2984435"/>
            <a:ext cx="6493238" cy="32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en-US" altLang="ja-JP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Model</a:t>
            </a:r>
            <a:r>
              <a:rPr kumimoji="1"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（処理担当）</a:t>
            </a:r>
            <a:endParaRPr kumimoji="1" lang="en-US" altLang="ja-JP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en-US" altLang="ja-JP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View</a:t>
            </a:r>
            <a:r>
              <a:rPr kumimoji="1"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（表示担当）</a:t>
            </a:r>
            <a:endParaRPr kumimoji="1" lang="en-US" altLang="ja-JP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en-US" altLang="ja-JP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Controller</a:t>
            </a:r>
            <a:r>
              <a:rPr kumimoji="1" lang="ja-JP" altLang="en-US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（割振り担当）</a:t>
            </a:r>
            <a:endParaRPr kumimoji="1" lang="en-US" altLang="ja-JP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916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演習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110407" y="1574039"/>
            <a:ext cx="8717280" cy="294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MVC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モデルのプログラムを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作ってみよう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https</a:t>
            </a:r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://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github.com/nishino-naoyuki/2018Web</a:t>
            </a:r>
          </a:p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MVC</a:t>
            </a:r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サンプル１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.pdf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7" y="268827"/>
            <a:ext cx="1237333" cy="92490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97" y="5004683"/>
            <a:ext cx="1806171" cy="14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3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タイトル 2"/>
          <p:cNvSpPr txBox="1">
            <a:spLocks/>
          </p:cNvSpPr>
          <p:nvPr/>
        </p:nvSpPr>
        <p:spPr>
          <a:xfrm>
            <a:off x="437621" y="1132309"/>
            <a:ext cx="8229600" cy="115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サンプルの解説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" name="タイトル 2"/>
          <p:cNvSpPr txBox="1">
            <a:spLocks/>
          </p:cNvSpPr>
          <p:nvPr/>
        </p:nvSpPr>
        <p:spPr>
          <a:xfrm>
            <a:off x="601920" y="177083"/>
            <a:ext cx="8229600" cy="814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MVC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モデルとは？</a:t>
            </a:r>
          </a:p>
        </p:txBody>
      </p:sp>
      <p:sp>
        <p:nvSpPr>
          <p:cNvPr id="10" name="タイトル 2"/>
          <p:cNvSpPr txBox="1">
            <a:spLocks/>
          </p:cNvSpPr>
          <p:nvPr/>
        </p:nvSpPr>
        <p:spPr>
          <a:xfrm>
            <a:off x="437621" y="2321723"/>
            <a:ext cx="8229600" cy="2702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54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どのように</a:t>
            </a:r>
            <a:endParaRPr kumimoji="1" lang="en-US" altLang="ja-JP" sz="54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54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MVC</a:t>
            </a:r>
            <a:r>
              <a:rPr kumimoji="1" lang="ja-JP" altLang="en-US" sz="54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モデル</a:t>
            </a:r>
            <a:endParaRPr kumimoji="1" lang="en-US" altLang="ja-JP" sz="54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54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が組まれていたか？</a:t>
            </a:r>
            <a:endParaRPr kumimoji="1" lang="en-US" altLang="ja-JP" sz="54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437621" y="5310296"/>
            <a:ext cx="8229600" cy="115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を解説します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568" y="1888167"/>
            <a:ext cx="2345086" cy="338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タイトル 2"/>
          <p:cNvSpPr txBox="1">
            <a:spLocks/>
          </p:cNvSpPr>
          <p:nvPr/>
        </p:nvSpPr>
        <p:spPr>
          <a:xfrm>
            <a:off x="601920" y="177083"/>
            <a:ext cx="8229600" cy="814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MVC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モデルとは？</a:t>
            </a:r>
          </a:p>
        </p:txBody>
      </p:sp>
      <p:sp>
        <p:nvSpPr>
          <p:cNvPr id="10" name="タイトル 2"/>
          <p:cNvSpPr txBox="1">
            <a:spLocks/>
          </p:cNvSpPr>
          <p:nvPr/>
        </p:nvSpPr>
        <p:spPr>
          <a:xfrm>
            <a:off x="437621" y="2321723"/>
            <a:ext cx="8229600" cy="2702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24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今回のサンプルでは</a:t>
            </a:r>
            <a:endParaRPr kumimoji="1" lang="en-US" altLang="ja-JP" sz="24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24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en-US" altLang="ja-JP" sz="40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</a:t>
            </a:r>
            <a:r>
              <a:rPr kumimoji="1" lang="ja-JP" altLang="en-US" sz="40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・・・</a:t>
            </a:r>
            <a:r>
              <a:rPr kumimoji="1" lang="en-US" altLang="ja-JP" sz="4000" dirty="0" err="1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LoginModel</a:t>
            </a:r>
            <a:r>
              <a:rPr kumimoji="1" lang="ja-JP" altLang="en-US" sz="40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クラス（処理をする）</a:t>
            </a:r>
            <a:endParaRPr kumimoji="1" lang="en-US" altLang="ja-JP" sz="40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en-US" altLang="ja-JP" sz="40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V</a:t>
            </a:r>
            <a:r>
              <a:rPr kumimoji="1" lang="ja-JP" altLang="en-US" sz="40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・・・</a:t>
            </a:r>
            <a:r>
              <a:rPr kumimoji="1" lang="en-US" altLang="ja-JP" sz="3600" dirty="0" err="1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login_view.jsp</a:t>
            </a:r>
            <a:r>
              <a:rPr kumimoji="1" lang="ja-JP" altLang="en-US" sz="3600" dirty="0" err="1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、</a:t>
            </a:r>
            <a:r>
              <a:rPr kumimoji="1" lang="en-US" altLang="ja-JP" sz="3600" dirty="0" err="1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result_view.jsp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en-US" altLang="ja-JP" sz="40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C</a:t>
            </a:r>
            <a:r>
              <a:rPr kumimoji="1" lang="ja-JP" altLang="en-US" sz="40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・・・</a:t>
            </a:r>
            <a:r>
              <a:rPr kumimoji="1" lang="en-US" altLang="ja-JP" sz="2800" dirty="0" err="1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LoginStartController</a:t>
            </a:r>
            <a:r>
              <a:rPr kumimoji="1" lang="ja-JP" altLang="en-US" sz="2800" dirty="0" err="1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、</a:t>
            </a:r>
            <a:r>
              <a:rPr kumimoji="1" lang="en-US" altLang="ja-JP" sz="2800" dirty="0" err="1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LoginController</a:t>
            </a:r>
            <a:endParaRPr kumimoji="1" lang="en-US" altLang="ja-JP" sz="2800" dirty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　　　（仕事の割振り）</a:t>
            </a:r>
            <a:endParaRPr kumimoji="1" lang="en-US" altLang="ja-JP" sz="2800" dirty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40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24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179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タイトル 2"/>
          <p:cNvSpPr txBox="1">
            <a:spLocks/>
          </p:cNvSpPr>
          <p:nvPr/>
        </p:nvSpPr>
        <p:spPr>
          <a:xfrm>
            <a:off x="437621" y="911138"/>
            <a:ext cx="8229600" cy="60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サンプルの動き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" name="タイトル 2"/>
          <p:cNvSpPr txBox="1">
            <a:spLocks/>
          </p:cNvSpPr>
          <p:nvPr/>
        </p:nvSpPr>
        <p:spPr>
          <a:xfrm>
            <a:off x="601920" y="177083"/>
            <a:ext cx="8229600" cy="814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MVC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モデルとは？</a:t>
            </a: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789188"/>
              </p:ext>
            </p:extLst>
          </p:nvPr>
        </p:nvGraphicFramePr>
        <p:xfrm>
          <a:off x="281441" y="1504873"/>
          <a:ext cx="8541960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280"/>
                <a:gridCol w="1220280"/>
                <a:gridCol w="1529959"/>
                <a:gridCol w="910601"/>
                <a:gridCol w="1527799"/>
                <a:gridCol w="685800"/>
                <a:gridCol w="1447241"/>
              </a:tblGrid>
              <a:tr h="152402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クライアント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サーバー側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5052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PC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インターネット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C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M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V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2358388"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20" y="2250244"/>
            <a:ext cx="672477" cy="539663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2834640" y="2250244"/>
            <a:ext cx="1310640" cy="539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LoginStart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Controller</a:t>
            </a:r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7451801" y="2899314"/>
            <a:ext cx="1310640" cy="5396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login_view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2788920" y="3806113"/>
            <a:ext cx="1310640" cy="181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Login</a:t>
            </a:r>
          </a:p>
          <a:p>
            <a:pPr algn="ctr"/>
            <a:r>
              <a:rPr kumimoji="1" lang="en-US" altLang="ja-JP" dirty="0" smtClean="0"/>
              <a:t>Controller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5296399" y="3862848"/>
            <a:ext cx="1310640" cy="5396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Login</a:t>
            </a:r>
          </a:p>
          <a:p>
            <a:pPr algn="ctr"/>
            <a:r>
              <a:rPr kumimoji="1" lang="en-US" altLang="ja-JP" dirty="0" smtClean="0"/>
              <a:t>Controller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7451801" y="5623560"/>
            <a:ext cx="1310640" cy="5396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result_view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7451801" y="6215206"/>
            <a:ext cx="1310640" cy="5396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login_view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1478280" y="2520075"/>
            <a:ext cx="13106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1594876" y="219948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リクエスト</a:t>
            </a:r>
            <a:endParaRPr kumimoji="1" lang="ja-JP" altLang="en-US" dirty="0"/>
          </a:p>
        </p:txBody>
      </p:sp>
      <p:cxnSp>
        <p:nvCxnSpPr>
          <p:cNvPr id="19" name="カギ線コネクタ 18"/>
          <p:cNvCxnSpPr>
            <a:stCxn id="5" idx="3"/>
            <a:endCxn id="11" idx="0"/>
          </p:cNvCxnSpPr>
          <p:nvPr/>
        </p:nvCxnSpPr>
        <p:spPr>
          <a:xfrm>
            <a:off x="4145280" y="2520076"/>
            <a:ext cx="3961841" cy="37923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5585026" y="219948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転送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11" idx="1"/>
          </p:cNvCxnSpPr>
          <p:nvPr/>
        </p:nvCxnSpPr>
        <p:spPr>
          <a:xfrm flipH="1">
            <a:off x="1478280" y="3169146"/>
            <a:ext cx="5973521" cy="281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1627491" y="283683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レスポンス</a:t>
            </a:r>
            <a:endParaRPr kumimoji="1" lang="ja-JP" altLang="en-US" dirty="0"/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1478280" y="4216672"/>
            <a:ext cx="13106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1594876" y="389608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リクエスト</a:t>
            </a:r>
            <a:endParaRPr kumimoji="1" lang="ja-JP" altLang="en-US" dirty="0"/>
          </a:p>
        </p:txBody>
      </p:sp>
      <p:sp>
        <p:nvSpPr>
          <p:cNvPr id="26" name="爆発 1 25"/>
          <p:cNvSpPr/>
          <p:nvPr/>
        </p:nvSpPr>
        <p:spPr>
          <a:xfrm>
            <a:off x="95001" y="3534802"/>
            <a:ext cx="1569719" cy="1315443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ログインボタン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クリック</a:t>
            </a:r>
            <a:endParaRPr kumimoji="1" lang="ja-JP" altLang="en-US" dirty="0"/>
          </a:p>
        </p:txBody>
      </p:sp>
      <p:cxnSp>
        <p:nvCxnSpPr>
          <p:cNvPr id="31" name="直線矢印コネクタ 30"/>
          <p:cNvCxnSpPr/>
          <p:nvPr/>
        </p:nvCxnSpPr>
        <p:spPr>
          <a:xfrm>
            <a:off x="4099560" y="4010759"/>
            <a:ext cx="1196839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4226037" y="362027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呼び出し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/>
          <p:nvPr/>
        </p:nvCxnSpPr>
        <p:spPr>
          <a:xfrm flipH="1">
            <a:off x="4069579" y="4208878"/>
            <a:ext cx="12268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4440112" y="43122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  <p:cxnSp>
        <p:nvCxnSpPr>
          <p:cNvPr id="39" name="カギ線コネクタ 38"/>
          <p:cNvCxnSpPr>
            <a:stCxn id="12" idx="3"/>
            <a:endCxn id="14" idx="1"/>
          </p:cNvCxnSpPr>
          <p:nvPr/>
        </p:nvCxnSpPr>
        <p:spPr>
          <a:xfrm>
            <a:off x="4099560" y="4714837"/>
            <a:ext cx="3352241" cy="11785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>
            <a:stCxn id="12" idx="3"/>
            <a:endCxn id="15" idx="1"/>
          </p:cNvCxnSpPr>
          <p:nvPr/>
        </p:nvCxnSpPr>
        <p:spPr>
          <a:xfrm>
            <a:off x="4099560" y="4714837"/>
            <a:ext cx="3352241" cy="17702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角丸四角形吹き出し 70"/>
          <p:cNvSpPr/>
          <p:nvPr/>
        </p:nvSpPr>
        <p:spPr>
          <a:xfrm>
            <a:off x="6903721" y="3620273"/>
            <a:ext cx="1371600" cy="845865"/>
          </a:xfrm>
          <a:prstGeom prst="wedgeRoundRectCallout">
            <a:avLst>
              <a:gd name="adj1" fmla="val -78611"/>
              <a:gd name="adj2" fmla="val -560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ユーザー</a:t>
            </a:r>
            <a:r>
              <a:rPr kumimoji="1" lang="ja-JP" altLang="en-US" dirty="0"/>
              <a:t>名</a:t>
            </a:r>
            <a:r>
              <a:rPr kumimoji="1" lang="ja-JP" altLang="en-US" dirty="0" smtClean="0"/>
              <a:t>と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パスワードの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チェック</a:t>
            </a:r>
            <a:endParaRPr kumimoji="1" lang="ja-JP" altLang="en-US" dirty="0"/>
          </a:p>
        </p:txBody>
      </p:sp>
      <p:cxnSp>
        <p:nvCxnSpPr>
          <p:cNvPr id="46" name="直線矢印コネクタ 45"/>
          <p:cNvCxnSpPr/>
          <p:nvPr/>
        </p:nvCxnSpPr>
        <p:spPr>
          <a:xfrm flipH="1">
            <a:off x="1513878" y="6109272"/>
            <a:ext cx="3782521" cy="140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左中かっこ 72"/>
          <p:cNvSpPr/>
          <p:nvPr/>
        </p:nvSpPr>
        <p:spPr>
          <a:xfrm>
            <a:off x="5296399" y="5745480"/>
            <a:ext cx="288627" cy="739557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627491" y="573950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レスポンス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062080" y="5525203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ログイン</a:t>
            </a:r>
            <a:r>
              <a:rPr kumimoji="1" lang="en-US" altLang="ja-JP" dirty="0" smtClean="0"/>
              <a:t>OK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104871" y="6106156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ログイン</a:t>
            </a:r>
            <a:r>
              <a:rPr kumimoji="1" lang="en-US" altLang="ja-JP" dirty="0" smtClean="0"/>
              <a:t>NG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854330" y="484235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転送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102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タイトル 2"/>
          <p:cNvSpPr txBox="1">
            <a:spLocks/>
          </p:cNvSpPr>
          <p:nvPr/>
        </p:nvSpPr>
        <p:spPr>
          <a:xfrm>
            <a:off x="601920" y="177083"/>
            <a:ext cx="8229600" cy="814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MVC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モデルとは？</a:t>
            </a:r>
          </a:p>
        </p:txBody>
      </p:sp>
      <p:sp>
        <p:nvSpPr>
          <p:cNvPr id="10" name="タイトル 2"/>
          <p:cNvSpPr txBox="1">
            <a:spLocks/>
          </p:cNvSpPr>
          <p:nvPr/>
        </p:nvSpPr>
        <p:spPr>
          <a:xfrm>
            <a:off x="437621" y="1836312"/>
            <a:ext cx="8229600" cy="3637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3600" dirty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en-US" altLang="ja-JP" sz="3600" dirty="0" smtClean="0">
                <a:solidFill>
                  <a:srgbClr val="00B05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</a:t>
            </a:r>
            <a:r>
              <a:rPr kumimoji="1" lang="ja-JP" altLang="en-US" sz="3600" dirty="0" smtClean="0">
                <a:solidFill>
                  <a:srgbClr val="00B05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・・・</a:t>
            </a:r>
            <a:r>
              <a:rPr kumimoji="1" lang="en-US" altLang="ja-JP" sz="3600" dirty="0">
                <a:solidFill>
                  <a:srgbClr val="00B05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 Java</a:t>
            </a:r>
            <a:r>
              <a:rPr kumimoji="1" lang="ja-JP" altLang="en-US" sz="3600" dirty="0">
                <a:solidFill>
                  <a:srgbClr val="00B05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クラス</a:t>
            </a:r>
            <a:r>
              <a:rPr kumimoji="1" lang="ja-JP" altLang="en-US" sz="3600" dirty="0" smtClean="0">
                <a:solidFill>
                  <a:srgbClr val="00B05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</a:t>
            </a:r>
            <a:r>
              <a:rPr kumimoji="1" lang="ja-JP" altLang="en-US" sz="3600" dirty="0">
                <a:solidFill>
                  <a:srgbClr val="00B05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主たる処理を</a:t>
            </a:r>
            <a:r>
              <a:rPr kumimoji="1" lang="ja-JP" altLang="en-US" sz="3600" dirty="0" smtClean="0">
                <a:solidFill>
                  <a:srgbClr val="00B05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する）</a:t>
            </a:r>
            <a:endParaRPr kumimoji="1" lang="en-US" altLang="ja-JP" sz="3600" dirty="0" smtClean="0">
              <a:solidFill>
                <a:srgbClr val="00B05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en-US" altLang="ja-JP" sz="3600" dirty="0" smtClean="0">
                <a:solidFill>
                  <a:schemeClr val="accent2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V</a:t>
            </a:r>
            <a:r>
              <a:rPr kumimoji="1" lang="ja-JP" altLang="en-US" sz="3600" dirty="0" smtClean="0">
                <a:solidFill>
                  <a:schemeClr val="accent2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・・・</a:t>
            </a:r>
            <a:r>
              <a:rPr kumimoji="1" lang="en-US" altLang="ja-JP" sz="3600" dirty="0" smtClean="0">
                <a:solidFill>
                  <a:schemeClr val="accent2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3600" dirty="0" smtClean="0">
                <a:solidFill>
                  <a:schemeClr val="accent2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</a:t>
            </a:r>
            <a:r>
              <a:rPr kumimoji="1" lang="ja-JP" altLang="en-US" sz="3600" dirty="0" smtClean="0">
                <a:solidFill>
                  <a:schemeClr val="accent2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結果を表示する）</a:t>
            </a:r>
            <a:endParaRPr kumimoji="1" lang="en-US" altLang="ja-JP" sz="3600" dirty="0" smtClean="0">
              <a:solidFill>
                <a:schemeClr val="accent2">
                  <a:lumMod val="7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en-US" altLang="ja-JP" sz="3600" dirty="0" smtClean="0">
                <a:solidFill>
                  <a:srgbClr val="00206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C</a:t>
            </a:r>
            <a:r>
              <a:rPr kumimoji="1" lang="ja-JP" altLang="en-US" sz="3600" dirty="0" smtClean="0">
                <a:solidFill>
                  <a:srgbClr val="00206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・・・サーブレット（処理を振り分ける）</a:t>
            </a:r>
            <a:endParaRPr kumimoji="1" lang="en-US" altLang="ja-JP" sz="3600" dirty="0">
              <a:solidFill>
                <a:srgbClr val="00206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21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63128" y="366402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目次</a:t>
            </a:r>
            <a: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37894"/>
            <a:ext cx="8229600" cy="2240444"/>
          </a:xfrm>
        </p:spPr>
        <p:txBody>
          <a:bodyPr/>
          <a:lstStyle/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ここまでの復習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MVC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モデルとは？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211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4" y="297676"/>
            <a:ext cx="1309491" cy="86258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660" y="490587"/>
            <a:ext cx="1657553" cy="447539"/>
          </a:xfrm>
          <a:prstGeom prst="rect">
            <a:avLst/>
          </a:prstGeom>
        </p:spPr>
      </p:pic>
      <p:sp>
        <p:nvSpPr>
          <p:cNvPr id="15" name="タイトル 2"/>
          <p:cNvSpPr txBox="1">
            <a:spLocks/>
          </p:cNvSpPr>
          <p:nvPr/>
        </p:nvSpPr>
        <p:spPr>
          <a:xfrm>
            <a:off x="536856" y="1478368"/>
            <a:ext cx="8031130" cy="5207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MVC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モデル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とは、メンテナンス性が高い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ソースコードを組む為の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考え方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！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（モデル）、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V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（ビュー）、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C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（コントローラ）の３つの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役割に沿ってソースコードを組んでいく。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2800" dirty="0" smtClean="0">
                <a:solidFill>
                  <a:srgbClr val="00B05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</a:t>
            </a:r>
            <a:r>
              <a:rPr kumimoji="1" lang="ja-JP" altLang="en-US" sz="2800" dirty="0" smtClean="0">
                <a:solidFill>
                  <a:srgbClr val="00B05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（モデル）・・・</a:t>
            </a:r>
            <a:r>
              <a:rPr kumimoji="1" lang="en-US" altLang="ja-JP" sz="2800" dirty="0" smtClean="0">
                <a:solidFill>
                  <a:srgbClr val="00B05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Java</a:t>
            </a:r>
            <a:r>
              <a:rPr kumimoji="1" lang="ja-JP" altLang="en-US" sz="2800" dirty="0" smtClean="0">
                <a:solidFill>
                  <a:srgbClr val="00B05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クラス（主たる処理を書く）</a:t>
            </a:r>
            <a:endParaRPr kumimoji="1" lang="en-US" altLang="ja-JP" sz="2800" dirty="0" smtClean="0">
              <a:solidFill>
                <a:srgbClr val="00B05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2800" dirty="0" smtClean="0">
                <a:solidFill>
                  <a:srgbClr val="C0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V</a:t>
            </a:r>
            <a:r>
              <a:rPr kumimoji="1" lang="ja-JP" altLang="en-US" sz="2800" dirty="0" smtClean="0">
                <a:solidFill>
                  <a:srgbClr val="C0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（ビュー）・・・</a:t>
            </a:r>
            <a:r>
              <a:rPr kumimoji="1" lang="en-US" altLang="ja-JP" sz="2800" dirty="0" smtClean="0">
                <a:solidFill>
                  <a:srgbClr val="C0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2800" dirty="0" smtClean="0">
                <a:solidFill>
                  <a:srgbClr val="C0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（結果の表示（画面））</a:t>
            </a:r>
            <a:endParaRPr kumimoji="1" lang="en-US" altLang="ja-JP" sz="2800" dirty="0" smtClean="0">
              <a:solidFill>
                <a:srgbClr val="C0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2800" dirty="0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C</a:t>
            </a:r>
            <a:r>
              <a:rPr kumimoji="1" lang="ja-JP" altLang="en-US" sz="2800" dirty="0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（コントローラ）・・・サーブレット（処理の振り分け）</a:t>
            </a:r>
            <a:endParaRPr kumimoji="1" lang="en-US" altLang="ja-JP" sz="2800" dirty="0" smtClean="0">
              <a:solidFill>
                <a:srgbClr val="0070C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・通常はリクエストを</a:t>
            </a:r>
            <a:r>
              <a:rPr kumimoji="1" lang="en-US" altLang="ja-JP" sz="2800" dirty="0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C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が受け、</a:t>
            </a:r>
            <a:r>
              <a:rPr kumimoji="1" lang="en-US" altLang="ja-JP" sz="2800" dirty="0" smtClean="0">
                <a:solidFill>
                  <a:srgbClr val="C0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に処理を依頼し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結果を</a:t>
            </a:r>
            <a:r>
              <a:rPr kumimoji="1" lang="en-US" altLang="ja-JP" sz="2800" dirty="0" smtClean="0">
                <a:solidFill>
                  <a:srgbClr val="00B05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V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で表示する。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3468213" y="140475"/>
            <a:ext cx="5354495" cy="101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MVC</a:t>
            </a:r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モデルを知ろう</a:t>
            </a:r>
            <a:endParaRPr kumimoji="1" lang="ja-JP" altLang="en-US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418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63128" y="366402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目次</a:t>
            </a:r>
            <a: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37894"/>
            <a:ext cx="8229600" cy="2240444"/>
          </a:xfrm>
        </p:spPr>
        <p:txBody>
          <a:bodyPr/>
          <a:lstStyle/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ここまでの復習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MVC</a:t>
            </a:r>
            <a:r>
              <a:rPr kumimoji="1" lang="ja-JP" altLang="en-US" dirty="0" smtClean="0">
                <a:solidFill>
                  <a:schemeClr val="bg1">
                    <a:lumMod val="6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モデルとは？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511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ここまでの復習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571652" y="1631508"/>
            <a:ext cx="8229600" cy="291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ココまでで</a:t>
            </a:r>
            <a:r>
              <a:rPr kumimoji="1" lang="en-US" altLang="ja-JP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</a:p>
          <a:p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ずいぶんアプリケーションっぽいものが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作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れるようになりました！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681" y="4134071"/>
            <a:ext cx="1771479" cy="211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2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ここまでの復習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571652" y="1631508"/>
            <a:ext cx="8229600" cy="291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ここまでをおさらいしてみましょう！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267" y="3664277"/>
            <a:ext cx="2653086" cy="250053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05" y="3826285"/>
            <a:ext cx="2375570" cy="215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9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ここまでの復習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121919" y="1631507"/>
            <a:ext cx="8982923" cy="4822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</a:t>
            </a:r>
            <a:r>
              <a:rPr kumimoji="1" lang="ja-JP" altLang="en-US" sz="36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レット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の決まりごとが</a:t>
            </a:r>
            <a:r>
              <a:rPr kumimoji="1" lang="en-US" altLang="ja-JP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3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つありました！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3600" dirty="0" err="1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HttpServlet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から派生させる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URL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とサーブレットクラスの関連付けは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3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@</a:t>
            </a:r>
            <a:r>
              <a:rPr kumimoji="1" lang="en-US" altLang="ja-JP" sz="3600" dirty="0" err="1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WebServlet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アノテーションで行う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・サーブレットで実行されるメソッドは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3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POST</a:t>
            </a:r>
            <a:r>
              <a:rPr kumimoji="1" lang="ja-JP" altLang="en-US" sz="3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通信時は</a:t>
            </a:r>
            <a:r>
              <a:rPr kumimoji="1" lang="en-US" altLang="ja-JP" sz="3600" dirty="0" err="1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doPost</a:t>
            </a:r>
            <a:endParaRPr kumimoji="1" lang="en-US" altLang="ja-JP" sz="3600" dirty="0" smtClean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3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GET</a:t>
            </a:r>
            <a:r>
              <a:rPr kumimoji="1" lang="ja-JP" altLang="en-US" sz="3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通信時は</a:t>
            </a:r>
            <a:r>
              <a:rPr kumimoji="1" lang="en-US" altLang="ja-JP" sz="3600" dirty="0" err="1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doGet</a:t>
            </a:r>
            <a:endParaRPr kumimoji="1" lang="en-US" altLang="ja-JP" sz="2800" dirty="0" smtClean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295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ここまでの復習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-1" y="1631508"/>
            <a:ext cx="9104843" cy="291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サーブレットから</a:t>
            </a:r>
            <a:r>
              <a:rPr kumimoji="1" lang="en-US" altLang="ja-JP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へ処理を</a:t>
            </a:r>
            <a:endParaRPr kumimoji="1" lang="en-US" altLang="ja-JP" sz="36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転送するときは・・・・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9" name="図 8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8" t="65409" b="18081"/>
          <a:stretch/>
        </p:blipFill>
        <p:spPr bwMode="auto">
          <a:xfrm>
            <a:off x="437620" y="3863335"/>
            <a:ext cx="8229600" cy="1371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379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ここまでの復習</a:t>
            </a: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39157" y="1014180"/>
            <a:ext cx="9104843" cy="822132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→</a:t>
            </a:r>
            <a:r>
              <a:rPr kumimoji="1" lang="ja-JP" altLang="en-US" sz="3600" dirty="0" smtClean="0">
                <a:solidFill>
                  <a:srgbClr val="00206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の情報の受け渡しは・・・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" name="タイトル 2"/>
          <p:cNvSpPr txBox="1">
            <a:spLocks/>
          </p:cNvSpPr>
          <p:nvPr/>
        </p:nvSpPr>
        <p:spPr>
          <a:xfrm>
            <a:off x="161076" y="1833943"/>
            <a:ext cx="2780243" cy="547775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24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側（渡すほう）</a:t>
            </a:r>
            <a:endParaRPr kumimoji="1" lang="en-US" altLang="ja-JP" sz="24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177" y="2535589"/>
            <a:ext cx="6050802" cy="1352171"/>
          </a:xfrm>
          <a:prstGeom prst="rect">
            <a:avLst/>
          </a:prstGeom>
        </p:spPr>
      </p:pic>
      <p:sp>
        <p:nvSpPr>
          <p:cNvPr id="10" name="タイトル 2"/>
          <p:cNvSpPr txBox="1">
            <a:spLocks/>
          </p:cNvSpPr>
          <p:nvPr/>
        </p:nvSpPr>
        <p:spPr>
          <a:xfrm>
            <a:off x="171977" y="4326919"/>
            <a:ext cx="4258523" cy="54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2400" dirty="0" smtClean="0">
                <a:solidFill>
                  <a:srgbClr val="00206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</a:t>
            </a:r>
            <a:r>
              <a:rPr kumimoji="1" lang="ja-JP" altLang="en-US" sz="2400" dirty="0">
                <a:solidFill>
                  <a:srgbClr val="00206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レット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側（受け取るほう）</a:t>
            </a:r>
            <a:endParaRPr kumimoji="1" lang="en-US" altLang="ja-JP" sz="24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6480" y="5115733"/>
            <a:ext cx="7116536" cy="87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2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4955</TotalTime>
  <Words>1225</Words>
  <Application>Microsoft Office PowerPoint</Application>
  <PresentationFormat>画面に合わせる (4:3)</PresentationFormat>
  <Paragraphs>291</Paragraphs>
  <Slides>30</Slides>
  <Notes>30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7" baseType="lpstr">
      <vt:lpstr>Arial</vt:lpstr>
      <vt:lpstr>HGP創英角ﾎﾟｯﾌﾟ体</vt:lpstr>
      <vt:lpstr>HGS創英角ﾎﾟｯﾌﾟ体</vt:lpstr>
      <vt:lpstr>Calibri</vt:lpstr>
      <vt:lpstr>ＭＳ Ｐゴシック</vt:lpstr>
      <vt:lpstr>Helvetica Neue</vt:lpstr>
      <vt:lpstr>ホワイト</vt:lpstr>
      <vt:lpstr>Webアプリケーション開発演習A</vt:lpstr>
      <vt:lpstr>MVCモデルを知ろう</vt:lpstr>
      <vt:lpstr>ここまでの復習 MVCモデルとは？</vt:lpstr>
      <vt:lpstr>ここまでの復習 MVCモデルとは？</vt:lpstr>
      <vt:lpstr>　ここまでの復習</vt:lpstr>
      <vt:lpstr>　ここまでの復習</vt:lpstr>
      <vt:lpstr>　ここまでの復習</vt:lpstr>
      <vt:lpstr>　ここまでの復習</vt:lpstr>
      <vt:lpstr>　ここまでの復習</vt:lpstr>
      <vt:lpstr>　ここまでの復習</vt:lpstr>
      <vt:lpstr>　ここまでの復習</vt:lpstr>
      <vt:lpstr>　ここまでの復習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ここまでの復習 MVCモデルとは？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　演習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Webアプリケーション開発演習A</dc:title>
  <dc:creator>西野　直幸</dc:creator>
  <cp:lastModifiedBy>西野　直幸</cp:lastModifiedBy>
  <cp:revision>912</cp:revision>
  <dcterms:modified xsi:type="dcterms:W3CDTF">2018-06-18T04:33:28Z</dcterms:modified>
</cp:coreProperties>
</file>