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521" r:id="rId3"/>
    <p:sldId id="550" r:id="rId4"/>
    <p:sldId id="567" r:id="rId5"/>
    <p:sldId id="568" r:id="rId6"/>
    <p:sldId id="578" r:id="rId7"/>
    <p:sldId id="579" r:id="rId8"/>
    <p:sldId id="580" r:id="rId9"/>
    <p:sldId id="581" r:id="rId10"/>
    <p:sldId id="582" r:id="rId11"/>
    <p:sldId id="577" r:id="rId12"/>
    <p:sldId id="583" r:id="rId13"/>
    <p:sldId id="584" r:id="rId14"/>
    <p:sldId id="585" r:id="rId15"/>
    <p:sldId id="586" r:id="rId16"/>
    <p:sldId id="587" r:id="rId17"/>
  </p:sldIdLst>
  <p:sldSz cx="9144000" cy="6858000" type="screen4x3"/>
  <p:notesSz cx="6858000" cy="9144000"/>
  <p:embeddedFontLst>
    <p:embeddedFont>
      <p:font typeface="HGP創英角ﾎﾟｯﾌﾟ体" panose="040B0A00000000000000" pitchFamily="50" charset="-128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Helvetica Neue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7CF09"/>
    <a:srgbClr val="F2F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432" autoAdjust="0"/>
  </p:normalViewPr>
  <p:slideViewPr>
    <p:cSldViewPr snapToGrid="0">
      <p:cViewPr varScale="1">
        <p:scale>
          <a:sx n="63" d="100"/>
          <a:sy n="63" d="100"/>
        </p:scale>
        <p:origin x="14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8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78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7807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次の時間は確認テストです</a:t>
            </a:r>
            <a:r>
              <a:rPr lang="ja-JP" altLang="en-US" dirty="0" err="1" smtClean="0"/>
              <a:t>っ</a:t>
            </a:r>
            <a:r>
              <a:rPr lang="ja-JP" altLang="en-US" smtClean="0"/>
              <a:t>！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807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9365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743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の種類ごとに</a:t>
            </a:r>
            <a:r>
              <a:rPr lang="en-US" altLang="ja-JP" dirty="0" smtClean="0"/>
              <a:t>JDBC</a:t>
            </a:r>
            <a:r>
              <a:rPr lang="ja-JP" altLang="en-US" dirty="0" smtClean="0"/>
              <a:t>ドライバーが存在する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・各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の違いを吸収する</a:t>
            </a: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430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770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494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5502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最後にもう一度だけ復習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https://hijiriworld.com/web/mvc-concept/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834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8019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質問する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→教科書</a:t>
            </a:r>
            <a:r>
              <a:rPr lang="en-US" altLang="ja-JP" dirty="0" smtClean="0"/>
              <a:t>P.374</a:t>
            </a:r>
            <a:r>
              <a:rPr lang="ja-JP" altLang="en-US" dirty="0" smtClean="0"/>
              <a:t>　→データを保存したい時に使う</a:t>
            </a: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9612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160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9266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0276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170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6385"/>
            <a:ext cx="9110777" cy="6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804746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75"/>
              </a:buClr>
            </a:pPr>
            <a:r>
              <a:rPr lang="en-US" altLang="ja-JP" dirty="0">
                <a:solidFill>
                  <a:srgbClr val="000075"/>
                </a:solidFill>
              </a:rPr>
              <a:t>Web</a:t>
            </a:r>
            <a:r>
              <a:rPr lang="ja-JP" altLang="en-US" dirty="0">
                <a:solidFill>
                  <a:srgbClr val="000075"/>
                </a:solidFill>
              </a:rPr>
              <a:t>アプリケーション開発演習</a:t>
            </a:r>
            <a:r>
              <a:rPr lang="en-US" altLang="ja-JP" dirty="0">
                <a:solidFill>
                  <a:srgbClr val="000075"/>
                </a:solidFill>
              </a:rPr>
              <a:t>A</a:t>
            </a:r>
            <a:endParaRPr sz="4400" b="0" i="0" u="none" strike="noStrike" cap="none" dirty="0">
              <a:solidFill>
                <a:srgbClr val="0000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26591" y="5756681"/>
            <a:ext cx="4136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情報システム専攻科</a:t>
            </a:r>
            <a:r>
              <a:rPr lang="en-US" altLang="ja-JP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endParaRPr sz="272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-33223" y="1486914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75"/>
              </a:buClr>
            </a:pPr>
            <a:r>
              <a:rPr lang="en-US" altLang="ja-JP" sz="3200" dirty="0" smtClean="0">
                <a:solidFill>
                  <a:srgbClr val="FF0000"/>
                </a:solidFill>
              </a:rPr>
              <a:t>DB</a:t>
            </a:r>
            <a:r>
              <a:rPr lang="ja-JP" altLang="en-US" sz="3200" dirty="0" smtClean="0">
                <a:solidFill>
                  <a:srgbClr val="FF0000"/>
                </a:solidFill>
              </a:rPr>
              <a:t>にアクセスしよう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データベースに接続する！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0" y="2028286"/>
            <a:ext cx="9143999" cy="230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そこで！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36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くんの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事と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DB</a:t>
            </a:r>
            <a:r>
              <a:rPr kumimoji="1" lang="ja-JP" altLang="en-US" sz="36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くんの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事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両方解る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JDBC</a:t>
            </a:r>
            <a:r>
              <a:rPr kumimoji="1" lang="ja-JP" altLang="en-US" sz="36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くんに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間に入ってもらいましょう</a:t>
            </a: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81" y="1083733"/>
            <a:ext cx="1614488" cy="115086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9" y="4480588"/>
            <a:ext cx="1619250" cy="16192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13" y="4424892"/>
            <a:ext cx="1619250" cy="16192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91623" y="6139424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Web</a:t>
            </a:r>
            <a:r>
              <a:rPr kumimoji="1" lang="ja-JP" altLang="en-US" sz="2400" dirty="0" smtClean="0"/>
              <a:t>くん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65627" y="6146121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D</a:t>
            </a:r>
            <a:r>
              <a:rPr kumimoji="1" lang="en-US" altLang="ja-JP" sz="2400" dirty="0"/>
              <a:t>B</a:t>
            </a:r>
            <a:r>
              <a:rPr kumimoji="1" lang="ja-JP" altLang="en-US" sz="2400" dirty="0" smtClean="0"/>
              <a:t>くん</a:t>
            </a:r>
            <a:endParaRPr kumimoji="1" lang="ja-JP" altLang="en-US" sz="2400" dirty="0"/>
          </a:p>
        </p:txBody>
      </p:sp>
      <p:sp>
        <p:nvSpPr>
          <p:cNvPr id="8" name="右矢印 7"/>
          <p:cNvSpPr/>
          <p:nvPr/>
        </p:nvSpPr>
        <p:spPr>
          <a:xfrm>
            <a:off x="2360963" y="4692015"/>
            <a:ext cx="1281397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左矢印 9"/>
          <p:cNvSpPr/>
          <p:nvPr/>
        </p:nvSpPr>
        <p:spPr>
          <a:xfrm>
            <a:off x="2230504" y="5471160"/>
            <a:ext cx="1411856" cy="6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176" y="4432312"/>
            <a:ext cx="1688782" cy="1691750"/>
          </a:xfrm>
          <a:prstGeom prst="rect">
            <a:avLst/>
          </a:prstGeom>
        </p:spPr>
      </p:pic>
      <p:sp>
        <p:nvSpPr>
          <p:cNvPr id="14" name="右矢印 13"/>
          <p:cNvSpPr/>
          <p:nvPr/>
        </p:nvSpPr>
        <p:spPr>
          <a:xfrm>
            <a:off x="5061966" y="4660296"/>
            <a:ext cx="1281397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左矢印 14"/>
          <p:cNvSpPr/>
          <p:nvPr/>
        </p:nvSpPr>
        <p:spPr>
          <a:xfrm>
            <a:off x="4931507" y="5439441"/>
            <a:ext cx="1411856" cy="6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41864" y="6139424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JDBC</a:t>
            </a:r>
            <a:r>
              <a:rPr kumimoji="1" lang="ja-JP" altLang="en-US" sz="2400" dirty="0" smtClean="0"/>
              <a:t>くん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63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71652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サーバーに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アプリをアップ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71652" y="1631507"/>
            <a:ext cx="8229600" cy="388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DB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の課題を一緒に作ってみよう！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://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github.com/nishino-naoyuki/2018Web</a:t>
            </a: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DB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接続サンプル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.pdf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" y="268827"/>
            <a:ext cx="1237333" cy="9249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97" y="5004683"/>
            <a:ext cx="1806171" cy="14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4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データベースに接続する！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0" y="2028286"/>
            <a:ext cx="9143999" cy="230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JDBC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ドライバーは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mysql-connector-java-5.1.42-bin.jar</a:t>
            </a:r>
          </a:p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と言う名前でした・・・</a:t>
            </a: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81" y="1083733"/>
            <a:ext cx="1614488" cy="1150861"/>
          </a:xfrm>
          <a:prstGeom prst="rect">
            <a:avLst/>
          </a:prstGeom>
        </p:spPr>
      </p:pic>
      <p:sp>
        <p:nvSpPr>
          <p:cNvPr id="17" name="タイトル 2"/>
          <p:cNvSpPr txBox="1">
            <a:spLocks/>
          </p:cNvSpPr>
          <p:nvPr/>
        </p:nvSpPr>
        <p:spPr>
          <a:xfrm>
            <a:off x="1" y="4241211"/>
            <a:ext cx="9143999" cy="230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ファイル名に</a:t>
            </a:r>
            <a:r>
              <a:rPr kumimoji="1" lang="en-US" altLang="ja-JP" sz="3600" dirty="0" err="1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mysql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と入っていますね！</a:t>
            </a: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531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データベースに接続する！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0" y="2028286"/>
            <a:ext cx="9143999" cy="230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実は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JDBC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ドライバーは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DB</a:t>
            </a:r>
            <a:r>
              <a:rPr kumimoji="1" lang="ja-JP" altLang="en-US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の種類ごと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に存在します！</a:t>
            </a: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81" y="1083733"/>
            <a:ext cx="1614488" cy="115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9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データベースに接続する！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81" y="1083733"/>
            <a:ext cx="1614488" cy="115086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21" y="3072765"/>
            <a:ext cx="1619250" cy="16192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893" y="1186849"/>
            <a:ext cx="1242748" cy="124274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88968" y="4772363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Web</a:t>
            </a:r>
            <a:r>
              <a:rPr kumimoji="1" lang="ja-JP" altLang="en-US" sz="2400" dirty="0" smtClean="0"/>
              <a:t>くん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46809" y="2399490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MySQL</a:t>
            </a:r>
            <a:r>
              <a:rPr kumimoji="1" lang="ja-JP" altLang="en-US" sz="2400" dirty="0" smtClean="0"/>
              <a:t>くん</a:t>
            </a:r>
            <a:endParaRPr kumimoji="1" lang="ja-JP" altLang="en-US" sz="2400" dirty="0"/>
          </a:p>
        </p:txBody>
      </p:sp>
      <p:sp>
        <p:nvSpPr>
          <p:cNvPr id="8" name="右矢印 7"/>
          <p:cNvSpPr/>
          <p:nvPr/>
        </p:nvSpPr>
        <p:spPr>
          <a:xfrm>
            <a:off x="5224940" y="3352919"/>
            <a:ext cx="1281397" cy="685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左矢印 9"/>
          <p:cNvSpPr/>
          <p:nvPr/>
        </p:nvSpPr>
        <p:spPr>
          <a:xfrm rot="19980018">
            <a:off x="1954379" y="2773674"/>
            <a:ext cx="1411856" cy="6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184" y="1232374"/>
            <a:ext cx="1371256" cy="1373666"/>
          </a:xfrm>
          <a:prstGeom prst="rect">
            <a:avLst/>
          </a:prstGeom>
        </p:spPr>
      </p:pic>
      <p:sp>
        <p:nvSpPr>
          <p:cNvPr id="14" name="右矢印 13"/>
          <p:cNvSpPr/>
          <p:nvPr/>
        </p:nvSpPr>
        <p:spPr>
          <a:xfrm rot="20094804">
            <a:off x="1982347" y="2008545"/>
            <a:ext cx="1281397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左矢印 14"/>
          <p:cNvSpPr/>
          <p:nvPr/>
        </p:nvSpPr>
        <p:spPr>
          <a:xfrm>
            <a:off x="5017967" y="4056653"/>
            <a:ext cx="1411856" cy="68803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44110" y="2546115"/>
            <a:ext cx="181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JDBC</a:t>
            </a:r>
            <a:r>
              <a:rPr kumimoji="1" lang="ja-JP" altLang="en-US" sz="2400" dirty="0" err="1" smtClean="0"/>
              <a:t>くん</a:t>
            </a:r>
            <a:r>
              <a:rPr kumimoji="1" lang="en-US" altLang="ja-JP" sz="2400" dirty="0" smtClean="0"/>
              <a:t>A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460263" y="438566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オラクルくん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609649" y="6370256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Postgress</a:t>
            </a:r>
            <a:r>
              <a:rPr kumimoji="1" lang="ja-JP" altLang="en-US" sz="2400" dirty="0" smtClean="0"/>
              <a:t>くん</a:t>
            </a:r>
            <a:endParaRPr kumimoji="1" lang="ja-JP" altLang="en-US" sz="24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040" y="2991420"/>
            <a:ext cx="1301636" cy="130163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536" y="4972281"/>
            <a:ext cx="1384414" cy="1386847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476" y="3187527"/>
            <a:ext cx="1300406" cy="130040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3263744" y="4445994"/>
            <a:ext cx="181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JDBC</a:t>
            </a:r>
            <a:r>
              <a:rPr kumimoji="1" lang="ja-JP" altLang="en-US" sz="2400" dirty="0" err="1" smtClean="0"/>
              <a:t>くん</a:t>
            </a:r>
            <a:r>
              <a:rPr kumimoji="1" lang="en-US" altLang="ja-JP" sz="2400" dirty="0" smtClean="0"/>
              <a:t>B</a:t>
            </a:r>
            <a:endParaRPr kumimoji="1" lang="ja-JP" altLang="en-US" sz="2400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934" y="5058331"/>
            <a:ext cx="1245132" cy="1245132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3417444" y="6303164"/>
            <a:ext cx="181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JDBC</a:t>
            </a:r>
            <a:r>
              <a:rPr kumimoji="1" lang="ja-JP" altLang="en-US" sz="2400" dirty="0" err="1" smtClean="0"/>
              <a:t>くん</a:t>
            </a:r>
            <a:r>
              <a:rPr kumimoji="1" lang="en-US" altLang="ja-JP" sz="2400" dirty="0" smtClean="0"/>
              <a:t>C</a:t>
            </a:r>
            <a:endParaRPr kumimoji="1" lang="ja-JP" altLang="en-US" sz="2400" dirty="0"/>
          </a:p>
        </p:txBody>
      </p:sp>
      <p:sp>
        <p:nvSpPr>
          <p:cNvPr id="26" name="右矢印 25"/>
          <p:cNvSpPr/>
          <p:nvPr/>
        </p:nvSpPr>
        <p:spPr>
          <a:xfrm>
            <a:off x="5080464" y="1381847"/>
            <a:ext cx="1281397" cy="685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左矢印 26"/>
          <p:cNvSpPr/>
          <p:nvPr/>
        </p:nvSpPr>
        <p:spPr>
          <a:xfrm>
            <a:off x="4873491" y="2085581"/>
            <a:ext cx="1411856" cy="6880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矢印 27"/>
          <p:cNvSpPr/>
          <p:nvPr/>
        </p:nvSpPr>
        <p:spPr>
          <a:xfrm>
            <a:off x="5301454" y="5194783"/>
            <a:ext cx="1281397" cy="685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左矢印 28"/>
          <p:cNvSpPr/>
          <p:nvPr/>
        </p:nvSpPr>
        <p:spPr>
          <a:xfrm>
            <a:off x="5094481" y="5898517"/>
            <a:ext cx="1411856" cy="68803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>
            <a:off x="2135215" y="3488226"/>
            <a:ext cx="1281397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左矢印 30"/>
          <p:cNvSpPr/>
          <p:nvPr/>
        </p:nvSpPr>
        <p:spPr>
          <a:xfrm>
            <a:off x="1928242" y="4191960"/>
            <a:ext cx="1411856" cy="6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 rot="1240598">
            <a:off x="2257111" y="5089386"/>
            <a:ext cx="1281397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左矢印 32"/>
          <p:cNvSpPr/>
          <p:nvPr/>
        </p:nvSpPr>
        <p:spPr>
          <a:xfrm rot="1240598">
            <a:off x="2050138" y="5793120"/>
            <a:ext cx="1411856" cy="6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8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データベースに接続する！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0" y="2028286"/>
            <a:ext cx="9143999" cy="230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そのほかの細かいソースの解説は次回！</a:t>
            </a: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40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" y="297676"/>
            <a:ext cx="1309491" cy="86258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60" y="490587"/>
            <a:ext cx="1657553" cy="447539"/>
          </a:xfrm>
          <a:prstGeom prst="rect">
            <a:avLst/>
          </a:prstGeom>
        </p:spPr>
      </p:pic>
      <p:sp>
        <p:nvSpPr>
          <p:cNvPr id="15" name="タイトル 2"/>
          <p:cNvSpPr txBox="1">
            <a:spLocks/>
          </p:cNvSpPr>
          <p:nvPr/>
        </p:nvSpPr>
        <p:spPr>
          <a:xfrm>
            <a:off x="536856" y="1478368"/>
            <a:ext cx="8031130" cy="5207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DB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接続をするためには「</a:t>
            </a:r>
            <a:r>
              <a:rPr kumimoji="1" lang="en-US" altLang="ja-JP" sz="2800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jdbc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ドライバー」と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いう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jar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ファイルが必要！</a:t>
            </a:r>
            <a:endParaRPr kumimoji="1" lang="en-US" altLang="ja-JP" sz="280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JDBC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ドライバーは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アプリと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DB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の間にあるもの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で、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DB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の種類ごとに存在する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3468213" y="140475"/>
            <a:ext cx="5354495" cy="10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DB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接続をしよう</a:t>
            </a:r>
            <a:endParaRPr kumimoji="1"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346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68166" y="2585585"/>
            <a:ext cx="8828689" cy="2042758"/>
          </a:xfrm>
        </p:spPr>
        <p:txBody>
          <a:bodyPr/>
          <a:lstStyle/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アプリからデータベースに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接続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する！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20" y="409066"/>
            <a:ext cx="3810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タイトル 2"/>
          <p:cNvSpPr txBox="1">
            <a:spLocks/>
          </p:cNvSpPr>
          <p:nvPr/>
        </p:nvSpPr>
        <p:spPr>
          <a:xfrm>
            <a:off x="536856" y="1478368"/>
            <a:ext cx="8031130" cy="5207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とは、メンテナンス性が高い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ソースコードを組む為の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考え方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！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（モデル）、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V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（ビュー）、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（コントローラ）の３つの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役割に沿ってソースコードを組んでいく。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</a:t>
            </a:r>
            <a:r>
              <a:rPr kumimoji="1" lang="ja-JP" altLang="en-US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（モデル）・・・</a:t>
            </a:r>
            <a:r>
              <a:rPr kumimoji="1" lang="en-US" altLang="ja-JP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</a:t>
            </a:r>
            <a:r>
              <a:rPr kumimoji="1" lang="ja-JP" altLang="en-US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クラス（主たる処理を書く）</a:t>
            </a:r>
            <a:endParaRPr kumimoji="1" lang="en-US" altLang="ja-JP" sz="2800" dirty="0" smtClean="0">
              <a:solidFill>
                <a:srgbClr val="00B05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V</a:t>
            </a:r>
            <a:r>
              <a:rPr kumimoji="1" lang="ja-JP" altLang="en-US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（ビュー）・・・</a:t>
            </a:r>
            <a:r>
              <a:rPr kumimoji="1" lang="en-US" altLang="ja-JP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（結果の表示（画面））</a:t>
            </a:r>
            <a:endParaRPr kumimoji="1" lang="en-US" altLang="ja-JP" sz="2800" dirty="0" smtClean="0">
              <a:solidFill>
                <a:srgbClr val="C0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</a:t>
            </a:r>
            <a:r>
              <a:rPr kumimoji="1" lang="ja-JP" altLang="en-US" sz="28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（コントローラ）・・・サーブレット（処理の振り分け）</a:t>
            </a:r>
            <a:endParaRPr kumimoji="1" lang="en-US" altLang="ja-JP" sz="2800" dirty="0" smtClean="0">
              <a:solidFill>
                <a:srgbClr val="0070C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・通常はリクエストを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が受け、</a:t>
            </a:r>
            <a:r>
              <a:rPr kumimoji="1" lang="en-US" altLang="ja-JP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に処理を依頼し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結果を</a:t>
            </a:r>
            <a:r>
              <a:rPr kumimoji="1" lang="en-US" altLang="ja-JP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V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で表示する。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2325213" y="140475"/>
            <a:ext cx="5354495" cy="10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モデルを知ろう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13" y="297943"/>
            <a:ext cx="19050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0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193781" y="2858852"/>
            <a:ext cx="8717280" cy="91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データベースに接続する！</a:t>
            </a:r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029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データベースに接続する！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193781" y="2403812"/>
            <a:ext cx="8717280" cy="91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DB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はどんな時に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で使う？</a:t>
            </a:r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33" y="3310408"/>
            <a:ext cx="2553176" cy="314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8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データベースに接続する！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193781" y="2403812"/>
            <a:ext cx="8717280" cy="230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アプリケーションから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データベース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にアクセスするときには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必要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なものがあります！</a:t>
            </a:r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81" y="1083733"/>
            <a:ext cx="1614488" cy="1150861"/>
          </a:xfrm>
          <a:prstGeom prst="rect">
            <a:avLst/>
          </a:prstGeom>
        </p:spPr>
      </p:pic>
      <p:sp>
        <p:nvSpPr>
          <p:cNvPr id="9" name="タイトル 2"/>
          <p:cNvSpPr txBox="1">
            <a:spLocks/>
          </p:cNvSpPr>
          <p:nvPr/>
        </p:nvSpPr>
        <p:spPr>
          <a:xfrm>
            <a:off x="193781" y="4134071"/>
            <a:ext cx="8717280" cy="230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JDBC</a:t>
            </a:r>
            <a:r>
              <a:rPr kumimoji="1" lang="ja-JP" altLang="en-US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ドライバー</a:t>
            </a:r>
            <a:endParaRPr kumimoji="1" lang="en-US" altLang="ja-JP" sz="36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と言います。</a:t>
            </a:r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442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データベースに接続する！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193781" y="2234594"/>
            <a:ext cx="8717280" cy="230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まず、理解して欲しいのは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アプリケーションとデータベースは</a:t>
            </a:r>
            <a:endParaRPr kumimoji="1" lang="en-US" altLang="ja-JP" sz="36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別</a:t>
            </a:r>
            <a:r>
              <a:rPr kumimoji="1" lang="ja-JP" altLang="en-US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のプロセス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（別の生き物）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</a:t>
            </a:r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言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うことです！</a:t>
            </a:r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81" y="1083733"/>
            <a:ext cx="1614488" cy="115086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55" y="4480588"/>
            <a:ext cx="1619250" cy="16192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75" y="4539942"/>
            <a:ext cx="1619250" cy="16192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808269" y="6159192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Web</a:t>
            </a:r>
            <a:r>
              <a:rPr kumimoji="1" lang="ja-JP" altLang="en-US" sz="2400" dirty="0" smtClean="0"/>
              <a:t>くん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15289" y="6223302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D</a:t>
            </a:r>
            <a:r>
              <a:rPr kumimoji="1" lang="en-US" altLang="ja-JP" sz="2400" dirty="0"/>
              <a:t>B</a:t>
            </a:r>
            <a:r>
              <a:rPr kumimoji="1" lang="ja-JP" altLang="en-US" sz="2400" dirty="0" smtClean="0"/>
              <a:t>くん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825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データベースに接続する！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89217" y="1862473"/>
            <a:ext cx="8717280" cy="230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別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のプロセスだから、データをやり取り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するには</a:t>
            </a:r>
            <a:r>
              <a:rPr kumimoji="1" lang="ja-JP" altLang="en-US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連携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が必要なのです。</a:t>
            </a:r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81" y="1083733"/>
            <a:ext cx="1614488" cy="115086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55" y="4480588"/>
            <a:ext cx="1619250" cy="16192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75" y="4539942"/>
            <a:ext cx="1619250" cy="16192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808269" y="6159192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Web</a:t>
            </a:r>
            <a:r>
              <a:rPr kumimoji="1" lang="ja-JP" altLang="en-US" sz="2400" dirty="0" smtClean="0"/>
              <a:t>くん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15289" y="6223302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D</a:t>
            </a:r>
            <a:r>
              <a:rPr kumimoji="1" lang="en-US" altLang="ja-JP" sz="2400" dirty="0"/>
              <a:t>B</a:t>
            </a:r>
            <a:r>
              <a:rPr kumimoji="1" lang="ja-JP" altLang="en-US" sz="2400" dirty="0" smtClean="0"/>
              <a:t>くん</a:t>
            </a:r>
            <a:endParaRPr kumimoji="1" lang="ja-JP" altLang="en-US" sz="2400" dirty="0"/>
          </a:p>
        </p:txBody>
      </p:sp>
      <p:sp>
        <p:nvSpPr>
          <p:cNvPr id="8" name="右矢印 7"/>
          <p:cNvSpPr/>
          <p:nvPr/>
        </p:nvSpPr>
        <p:spPr>
          <a:xfrm>
            <a:off x="3241675" y="4678680"/>
            <a:ext cx="25781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左矢印 9"/>
          <p:cNvSpPr/>
          <p:nvPr/>
        </p:nvSpPr>
        <p:spPr>
          <a:xfrm>
            <a:off x="3241675" y="5471160"/>
            <a:ext cx="2412365" cy="6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吹き出し 10"/>
          <p:cNvSpPr/>
          <p:nvPr/>
        </p:nvSpPr>
        <p:spPr>
          <a:xfrm>
            <a:off x="3459480" y="4023360"/>
            <a:ext cx="3784030" cy="457228"/>
          </a:xfrm>
          <a:prstGeom prst="wedgeRoundRectCallout">
            <a:avLst>
              <a:gd name="adj1" fmla="val -28485"/>
              <a:gd name="adj2" fmla="val 8916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やり取りが必要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26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データベースに接続する！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172085" y="2028286"/>
            <a:ext cx="8717280" cy="230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しかし</a:t>
            </a:r>
            <a:r>
              <a:rPr kumimoji="1" lang="ja-JP" altLang="en-US" sz="36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、、、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36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くん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DB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くんでは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情報の持ち方が異なるため、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36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くん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が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直接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DB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くんに「何か情報をくれ」といっても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DB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君が理解できないのです・・・・</a:t>
            </a: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81" y="1083733"/>
            <a:ext cx="1614488" cy="115086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9" y="4480588"/>
            <a:ext cx="1619250" cy="16192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958" y="4452041"/>
            <a:ext cx="1619250" cy="16192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91623" y="6139424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Web</a:t>
            </a:r>
            <a:r>
              <a:rPr kumimoji="1" lang="ja-JP" altLang="en-US" sz="2400" dirty="0" smtClean="0"/>
              <a:t>くん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98472" y="6135401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D</a:t>
            </a:r>
            <a:r>
              <a:rPr kumimoji="1" lang="en-US" altLang="ja-JP" sz="2400" dirty="0"/>
              <a:t>B</a:t>
            </a:r>
            <a:r>
              <a:rPr kumimoji="1" lang="ja-JP" altLang="en-US" sz="2400" dirty="0" smtClean="0"/>
              <a:t>くん</a:t>
            </a:r>
            <a:endParaRPr kumimoji="1" lang="ja-JP" altLang="en-US" sz="2400" dirty="0"/>
          </a:p>
        </p:txBody>
      </p:sp>
      <p:sp>
        <p:nvSpPr>
          <p:cNvPr id="8" name="右矢印 7"/>
          <p:cNvSpPr/>
          <p:nvPr/>
        </p:nvSpPr>
        <p:spPr>
          <a:xfrm>
            <a:off x="2360963" y="4692015"/>
            <a:ext cx="269367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ポケットにお金入ってるや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10" name="左矢印 9"/>
          <p:cNvSpPr/>
          <p:nvPr/>
        </p:nvSpPr>
        <p:spPr>
          <a:xfrm>
            <a:off x="2230504" y="5471160"/>
            <a:ext cx="2636520" cy="6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吹き出し 10"/>
          <p:cNvSpPr/>
          <p:nvPr/>
        </p:nvSpPr>
        <p:spPr>
          <a:xfrm>
            <a:off x="6805888" y="4581312"/>
            <a:ext cx="2083477" cy="1518526"/>
          </a:xfrm>
          <a:prstGeom prst="wedgeRoundRectCallout">
            <a:avLst>
              <a:gd name="adj1" fmla="val -65079"/>
              <a:gd name="adj2" fmla="val 253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俺の服にポケットとか</a:t>
            </a:r>
            <a:r>
              <a:rPr kumimoji="1" lang="ja-JP" altLang="en-US" dirty="0"/>
              <a:t>無</a:t>
            </a:r>
            <a:r>
              <a:rPr kumimoji="1" lang="ja-JP" altLang="en-US" dirty="0" smtClean="0"/>
              <a:t>い</a:t>
            </a:r>
            <a:r>
              <a:rPr kumimoji="1" lang="ja-JP" altLang="en-US" dirty="0"/>
              <a:t>し</a:t>
            </a:r>
            <a:r>
              <a:rPr kumimoji="1" lang="ja-JP" altLang="en-US" dirty="0" smtClean="0"/>
              <a:t>・・・。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こいつ何</a:t>
            </a:r>
            <a:r>
              <a:rPr kumimoji="1" lang="ja-JP" altLang="en-US" dirty="0" err="1" smtClean="0"/>
              <a:t>良いよると</a:t>
            </a:r>
            <a:r>
              <a:rPr kumimoji="1" lang="ja-JP" altLang="en-US" dirty="0" smtClean="0"/>
              <a:t>？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8368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5891</TotalTime>
  <Words>354</Words>
  <Application>Microsoft Office PowerPoint</Application>
  <PresentationFormat>画面に合わせる (4:3)</PresentationFormat>
  <Paragraphs>90</Paragraphs>
  <Slides>16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HGP創英角ﾎﾟｯﾌﾟ体</vt:lpstr>
      <vt:lpstr>Arial</vt:lpstr>
      <vt:lpstr>Calibri</vt:lpstr>
      <vt:lpstr>ＭＳ Ｐゴシック</vt:lpstr>
      <vt:lpstr>Helvetica Neue</vt:lpstr>
      <vt:lpstr>ホワイト</vt:lpstr>
      <vt:lpstr>Webアプリケーション開発演習A</vt:lpstr>
      <vt:lpstr>Webアプリからデータベースに 接続する！</vt:lpstr>
      <vt:lpstr>PowerPoint プレゼンテーション</vt:lpstr>
      <vt:lpstr>PowerPoint プレゼンテーション</vt:lpstr>
      <vt:lpstr>　データベースに接続する！</vt:lpstr>
      <vt:lpstr>　データベースに接続する！</vt:lpstr>
      <vt:lpstr>　データベースに接続する！</vt:lpstr>
      <vt:lpstr>　データベースに接続する！</vt:lpstr>
      <vt:lpstr>　データベースに接続する！</vt:lpstr>
      <vt:lpstr>　データベースに接続する！</vt:lpstr>
      <vt:lpstr>　サーバーにWebアプリをアップ</vt:lpstr>
      <vt:lpstr>　データベースに接続する！</vt:lpstr>
      <vt:lpstr>　データベースに接続する！</vt:lpstr>
      <vt:lpstr>　データベースに接続する！</vt:lpstr>
      <vt:lpstr>　データベースに接続する！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Webアプリケーション開発演習A</dc:title>
  <dc:creator>西野　直幸</dc:creator>
  <cp:lastModifiedBy>西野　直幸</cp:lastModifiedBy>
  <cp:revision>993</cp:revision>
  <dcterms:modified xsi:type="dcterms:W3CDTF">2018-07-02T11:15:20Z</dcterms:modified>
</cp:coreProperties>
</file>