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521" r:id="rId3"/>
    <p:sldId id="588" r:id="rId4"/>
    <p:sldId id="567" r:id="rId5"/>
    <p:sldId id="56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598" r:id="rId16"/>
    <p:sldId id="587" r:id="rId17"/>
  </p:sldIdLst>
  <p:sldSz cx="9144000" cy="6858000" type="screen4x3"/>
  <p:notesSz cx="6858000" cy="9144000"/>
  <p:embeddedFontLs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HGP創英角ﾎﾟｯﾌﾟ体" panose="040B0A00000000000000" pitchFamily="50" charset="-128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2662" autoAdjust="0"/>
  </p:normalViewPr>
  <p:slideViewPr>
    <p:cSldViewPr snapToGrid="0">
      <p:cViewPr varScale="1">
        <p:scale>
          <a:sx n="54" d="100"/>
          <a:sy n="54" d="100"/>
        </p:scale>
        <p:origin x="103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904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次に</a:t>
            </a:r>
            <a:r>
              <a:rPr lang="en-US" altLang="ja-JP" dirty="0" smtClean="0"/>
              <a:t>SELECT</a:t>
            </a:r>
            <a:r>
              <a:rPr lang="ja-JP" altLang="en-US" dirty="0" smtClean="0"/>
              <a:t>文の発行部分についてみていきましょう</a:t>
            </a: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45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0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err="1" smtClean="0"/>
              <a:t>ResultSet</a:t>
            </a:r>
            <a:r>
              <a:rPr lang="ja-JP" altLang="en-US" dirty="0" smtClean="0"/>
              <a:t>の中には、表のような形で取得したデータベースがあって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next</a:t>
            </a:r>
            <a:r>
              <a:rPr lang="ja-JP" altLang="en-US" dirty="0" smtClean="0"/>
              <a:t>メソッドを実行すると次の行へ行きます。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981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err="1" smtClean="0"/>
              <a:t>ResultSet</a:t>
            </a:r>
            <a:r>
              <a:rPr lang="ja-JP" altLang="en-US" dirty="0" smtClean="0"/>
              <a:t>の中には、表のような形で取得したデータベースがあって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next</a:t>
            </a:r>
            <a:r>
              <a:rPr lang="ja-JP" altLang="en-US" dirty="0" smtClean="0"/>
              <a:t>メソッドを実行すると次の行へ行きます。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749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１．</a:t>
            </a:r>
            <a:r>
              <a:rPr lang="en-US" altLang="ja-JP" dirty="0" err="1" smtClean="0"/>
              <a:t>class.forName</a:t>
            </a:r>
            <a:r>
              <a:rPr lang="ja-JP" altLang="en-US" dirty="0" smtClean="0"/>
              <a:t>で</a:t>
            </a:r>
            <a:r>
              <a:rPr lang="en-US" altLang="ja-JP" dirty="0" smtClean="0"/>
              <a:t>JDBC</a:t>
            </a:r>
            <a:r>
              <a:rPr lang="ja-JP" altLang="en-US" dirty="0" smtClean="0"/>
              <a:t>ドライバーの準備を行います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２．次に接続文字列を用いて、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へ接続します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３．</a:t>
            </a:r>
            <a:r>
              <a:rPr lang="en-US" altLang="ja-JP" dirty="0" err="1" smtClean="0"/>
              <a:t>preparedStatment</a:t>
            </a:r>
            <a:r>
              <a:rPr lang="ja-JP" altLang="en-US" dirty="0" smtClean="0"/>
              <a:t>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文を組み立てて・・・・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４．</a:t>
            </a:r>
            <a:r>
              <a:rPr lang="en-US" altLang="ja-JP" dirty="0" err="1" smtClean="0"/>
              <a:t>executeQuery</a:t>
            </a:r>
            <a:r>
              <a:rPr lang="ja-JP" altLang="en-US" dirty="0" smtClean="0"/>
              <a:t>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を発行して、</a:t>
            </a:r>
            <a:r>
              <a:rPr lang="en-US" altLang="ja-JP" dirty="0" err="1" smtClean="0"/>
              <a:t>ResultSet</a:t>
            </a:r>
            <a:r>
              <a:rPr lang="ja-JP" altLang="en-US" dirty="0" smtClean="0"/>
              <a:t>オブジェクトを取得します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５．</a:t>
            </a:r>
            <a:r>
              <a:rPr lang="en-US" altLang="ja-JP" dirty="0" smtClean="0"/>
              <a:t>next()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getStrin</a:t>
            </a:r>
            <a:r>
              <a:rPr lang="ja-JP" altLang="en-US" dirty="0" smtClean="0"/>
              <a:t>などで</a:t>
            </a:r>
            <a:r>
              <a:rPr lang="en-US" altLang="ja-JP" dirty="0" err="1" smtClean="0"/>
              <a:t>ResultSet</a:t>
            </a:r>
            <a:r>
              <a:rPr lang="ja-JP" altLang="en-US" dirty="0" smtClean="0"/>
              <a:t>オブジェクトから結果を取得します「</a:t>
            </a: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940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49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50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78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01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61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まずは、接続のプログラムを見て行きましょう</a:t>
            </a: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589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err="1" smtClean="0"/>
              <a:t>getConnection</a:t>
            </a:r>
            <a:r>
              <a:rPr lang="ja-JP" altLang="en-US" dirty="0" smtClean="0"/>
              <a:t>で接続をして接続オブジェクトを取得します。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ちょうど、セッションのときに</a:t>
            </a:r>
            <a:r>
              <a:rPr lang="en-US" altLang="ja-JP" dirty="0" err="1" smtClean="0"/>
              <a:t>getSession</a:t>
            </a:r>
            <a:r>
              <a:rPr lang="ja-JP" altLang="en-US" dirty="0" smtClean="0"/>
              <a:t>でセッションオブジェクトを取得したのにちょっと似ていますね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8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赤枠の部分は「接続文字列」といいます。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DB</a:t>
            </a:r>
            <a:r>
              <a:rPr lang="ja-JP" altLang="en-US" dirty="0" smtClean="0"/>
              <a:t>に接続する際に重要な文字列です。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実際の仕事などでは、うまく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に接続できない</a:t>
            </a:r>
            <a:r>
              <a:rPr lang="ja-JP" altLang="en-US" dirty="0" err="1" smtClean="0"/>
              <a:t>っ</a:t>
            </a:r>
            <a:r>
              <a:rPr lang="ja-JP" altLang="en-US" dirty="0" smtClean="0"/>
              <a:t>！</a:t>
            </a:r>
            <a:r>
              <a:rPr lang="ja-JP" altLang="en-US" dirty="0" err="1" smtClean="0"/>
              <a:t>って</a:t>
            </a:r>
            <a:r>
              <a:rPr lang="ja-JP" altLang="en-US" dirty="0" smtClean="0"/>
              <a:t>ことがよくあるのですが、そういう場合は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たいてい、この接続文字列が間違っています</a:t>
            </a: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36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次に</a:t>
            </a:r>
            <a:r>
              <a:rPr lang="en-US" altLang="ja-JP" dirty="0" smtClean="0"/>
              <a:t>SELECT</a:t>
            </a:r>
            <a:r>
              <a:rPr lang="ja-JP" altLang="en-US" dirty="0" smtClean="0"/>
              <a:t>文の発行部分についてみていきましょう</a:t>
            </a: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01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DB</a:t>
            </a:r>
            <a:r>
              <a:rPr lang="ja-JP" altLang="en-US" sz="3200" dirty="0" err="1" smtClean="0">
                <a:solidFill>
                  <a:srgbClr val="FF0000"/>
                </a:solidFill>
              </a:rPr>
              <a:t>への</a:t>
            </a:r>
            <a:r>
              <a:rPr lang="ja-JP" altLang="en-US" sz="3200" dirty="0" smtClean="0">
                <a:solidFill>
                  <a:srgbClr val="FF0000"/>
                </a:solidFill>
              </a:rPr>
              <a:t>アクセスロジック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データベースに接続するプログラム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36130" y="1303023"/>
            <a:ext cx="3544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SELECT</a:t>
            </a:r>
            <a:r>
              <a:rPr kumimoji="1"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文発行</a:t>
            </a:r>
            <a:endParaRPr kumimoji="1" lang="ja-JP" altLang="en-US" sz="4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95" y="3180901"/>
            <a:ext cx="8416110" cy="1726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398050" y="3866528"/>
            <a:ext cx="7511509" cy="389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98050" y="4417053"/>
            <a:ext cx="3640550" cy="368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328160" y="2465914"/>
            <a:ext cx="4699370" cy="868680"/>
          </a:xfrm>
          <a:prstGeom prst="wedgeRoundRectCallout">
            <a:avLst>
              <a:gd name="adj1" fmla="val -37688"/>
              <a:gd name="adj2" fmla="val 1168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/>
              <a:t>SQL</a:t>
            </a:r>
            <a:r>
              <a:rPr kumimoji="1" lang="ja-JP" altLang="en-US" sz="1800" dirty="0" smtClean="0"/>
              <a:t>文を接続オブジェクトに</a:t>
            </a:r>
            <a:endParaRPr kumimoji="1" lang="en-US" altLang="ja-JP" sz="1800" dirty="0" smtClean="0"/>
          </a:p>
          <a:p>
            <a:pPr algn="ctr"/>
            <a:r>
              <a:rPr kumimoji="1" lang="ja-JP" altLang="en-US" sz="1800" dirty="0"/>
              <a:t>セット</a:t>
            </a:r>
            <a:r>
              <a:rPr kumimoji="1" lang="ja-JP" altLang="en-US" sz="1800" dirty="0" smtClean="0"/>
              <a:t>して、</a:t>
            </a:r>
            <a:r>
              <a:rPr kumimoji="1" lang="en-US" altLang="ja-JP" sz="1800" dirty="0" err="1" smtClean="0"/>
              <a:t>Statment</a:t>
            </a:r>
            <a:r>
              <a:rPr kumimoji="1" lang="ja-JP" altLang="en-US" sz="1800" dirty="0" smtClean="0"/>
              <a:t>オブジェクトを取得する</a:t>
            </a:r>
            <a:endParaRPr kumimoji="1" lang="ja-JP" altLang="en-US" sz="1800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2973610" y="5158615"/>
            <a:ext cx="4707350" cy="1295519"/>
          </a:xfrm>
          <a:prstGeom prst="wedgeRoundRectCallout">
            <a:avLst>
              <a:gd name="adj1" fmla="val -43521"/>
              <a:gd name="adj2" fmla="val -848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err="1" smtClean="0"/>
              <a:t>executeQuery</a:t>
            </a:r>
            <a:r>
              <a:rPr kumimoji="1" lang="ja-JP" altLang="en-US" sz="1800" dirty="0" smtClean="0"/>
              <a:t>を実行して</a:t>
            </a:r>
            <a:r>
              <a:rPr kumimoji="1" lang="en-US" altLang="ja-JP" sz="1800" dirty="0" smtClean="0"/>
              <a:t>SQL</a:t>
            </a:r>
            <a:r>
              <a:rPr kumimoji="1" lang="ja-JP" altLang="en-US" sz="1800" dirty="0" smtClean="0"/>
              <a:t>を実行する</a:t>
            </a:r>
            <a:endParaRPr kumimoji="1" lang="en-US" altLang="ja-JP" sz="1800" dirty="0" smtClean="0"/>
          </a:p>
          <a:p>
            <a:pPr algn="ctr"/>
            <a:r>
              <a:rPr kumimoji="1" lang="en-US" altLang="ja-JP" sz="1800" dirty="0" smtClean="0"/>
              <a:t>execute</a:t>
            </a:r>
            <a:r>
              <a:rPr kumimoji="1" lang="ja-JP" altLang="en-US" sz="1800" dirty="0" smtClean="0"/>
              <a:t>（実行）</a:t>
            </a:r>
            <a:r>
              <a:rPr kumimoji="1" lang="en-US" altLang="ja-JP" sz="1800" dirty="0" smtClean="0"/>
              <a:t>Query</a:t>
            </a:r>
            <a:r>
              <a:rPr kumimoji="1" lang="ja-JP" altLang="en-US" sz="1800" dirty="0" smtClean="0"/>
              <a:t>（</a:t>
            </a:r>
            <a:r>
              <a:rPr kumimoji="1" lang="en-US" altLang="ja-JP" sz="1800" dirty="0" smtClean="0"/>
              <a:t>SQL</a:t>
            </a:r>
            <a:r>
              <a:rPr kumimoji="1" lang="ja-JP" altLang="en-US" sz="1800" dirty="0" smtClean="0"/>
              <a:t>文）の意味。</a:t>
            </a:r>
            <a:endParaRPr kumimoji="1" lang="en-US" altLang="ja-JP" sz="1800" dirty="0" smtClean="0"/>
          </a:p>
          <a:p>
            <a:pPr algn="ctr"/>
            <a:r>
              <a:rPr kumimoji="1" lang="ja-JP" altLang="en-US" sz="1800" dirty="0" smtClean="0"/>
              <a:t>実行</a:t>
            </a:r>
            <a:r>
              <a:rPr kumimoji="1" lang="ja-JP" altLang="en-US" sz="1800" dirty="0"/>
              <a:t>結果</a:t>
            </a:r>
            <a:r>
              <a:rPr kumimoji="1" lang="ja-JP" altLang="en-US" sz="1800" dirty="0" smtClean="0"/>
              <a:t>は</a:t>
            </a:r>
            <a:r>
              <a:rPr kumimoji="1" lang="en-US" altLang="ja-JP" sz="1800" dirty="0" err="1" smtClean="0"/>
              <a:t>ResultSet</a:t>
            </a:r>
            <a:r>
              <a:rPr kumimoji="1" lang="ja-JP" altLang="en-US" sz="1800" dirty="0" smtClean="0"/>
              <a:t>オブジェクトに返される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580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データベースに接続するプログラム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" y="1065918"/>
            <a:ext cx="6309360" cy="5792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2057400" y="4591271"/>
            <a:ext cx="5303520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6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データベースに接続するプログラム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457408" y="1128426"/>
            <a:ext cx="2190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値の取得</a:t>
            </a:r>
            <a:endParaRPr kumimoji="1" lang="ja-JP" altLang="en-US" sz="4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4"/>
          <a:srcRect l="13043" t="60006" r="31884" b="22365"/>
          <a:stretch/>
        </p:blipFill>
        <p:spPr>
          <a:xfrm>
            <a:off x="718844" y="2617179"/>
            <a:ext cx="7667150" cy="2253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2312179" y="3369758"/>
            <a:ext cx="1650222" cy="389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3686624" y="1974163"/>
            <a:ext cx="4699370" cy="868680"/>
          </a:xfrm>
          <a:prstGeom prst="wedgeRoundRectCallout">
            <a:avLst>
              <a:gd name="adj1" fmla="val -45471"/>
              <a:gd name="adj2" fmla="val 1168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/>
              <a:t>next</a:t>
            </a:r>
            <a:r>
              <a:rPr kumimoji="1" lang="ja-JP" altLang="en-US" sz="1800" dirty="0" smtClean="0"/>
              <a:t>メソッドは、結果があれば</a:t>
            </a:r>
            <a:r>
              <a:rPr kumimoji="1" lang="en-US" altLang="ja-JP" sz="1800" dirty="0" smtClean="0"/>
              <a:t>true</a:t>
            </a:r>
            <a:r>
              <a:rPr kumimoji="1" lang="ja-JP" altLang="en-US" sz="1800" dirty="0" smtClean="0"/>
              <a:t>を返し</a:t>
            </a:r>
            <a:endParaRPr kumimoji="1" lang="en-US" altLang="ja-JP" sz="1800" dirty="0" smtClean="0"/>
          </a:p>
          <a:p>
            <a:pPr algn="ctr"/>
            <a:r>
              <a:rPr kumimoji="1" lang="ja-JP" altLang="en-US" sz="1800" dirty="0" smtClean="0"/>
              <a:t>無ければ</a:t>
            </a:r>
            <a:r>
              <a:rPr kumimoji="1" lang="en-US" altLang="ja-JP" sz="1800" dirty="0" smtClean="0"/>
              <a:t>false</a:t>
            </a:r>
            <a:r>
              <a:rPr kumimoji="1" lang="ja-JP" altLang="en-US" sz="1800" dirty="0" smtClean="0"/>
              <a:t>を返す</a:t>
            </a:r>
            <a:endParaRPr kumimoji="1" lang="ja-JP" altLang="en-US" sz="1800" dirty="0"/>
          </a:p>
        </p:txBody>
      </p:sp>
      <p:sp>
        <p:nvSpPr>
          <p:cNvPr id="15" name="正方形/長方形 14"/>
          <p:cNvSpPr/>
          <p:nvPr/>
        </p:nvSpPr>
        <p:spPr>
          <a:xfrm>
            <a:off x="4386086" y="3661723"/>
            <a:ext cx="3538713" cy="472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3225429" y="5014406"/>
            <a:ext cx="4699370" cy="868680"/>
          </a:xfrm>
          <a:prstGeom prst="wedgeRoundRectCallout">
            <a:avLst>
              <a:gd name="adj1" fmla="val -4285"/>
              <a:gd name="adj2" fmla="val -16381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err="1" smtClean="0"/>
              <a:t>getString</a:t>
            </a:r>
            <a:r>
              <a:rPr kumimoji="1" lang="ja-JP" altLang="en-US" sz="1800" dirty="0" smtClean="0"/>
              <a:t>で値を取得する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0621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データベースに接続するプログラム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19854" y="1107855"/>
            <a:ext cx="7265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ResultSet</a:t>
            </a:r>
            <a:r>
              <a:rPr kumimoji="1"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オブジェクトのイメージ</a:t>
            </a:r>
            <a:endParaRPr kumimoji="1" lang="ja-JP" altLang="en-US" sz="4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99814" y="2419976"/>
            <a:ext cx="8056506" cy="3264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02503"/>
              </p:ext>
            </p:extLst>
          </p:nvPr>
        </p:nvGraphicFramePr>
        <p:xfrm>
          <a:off x="3779520" y="3310568"/>
          <a:ext cx="4564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922"/>
                <a:gridCol w="1049893"/>
                <a:gridCol w="111293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mail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password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himeno@asojuku.ac.jp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himeno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姫野先生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nishino@asojuku.ac.jp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nishino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西野先生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kitajima@asojuku.ac.jp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kitajima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北島先生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1940382" y="2380779"/>
            <a:ext cx="5004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ResultSet</a:t>
            </a:r>
            <a:r>
              <a:rPr kumimoji="1"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オブジェクト</a:t>
            </a:r>
            <a:endParaRPr kumimoji="1" lang="ja-JP" altLang="en-US" sz="4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3232674" y="3804789"/>
            <a:ext cx="502920" cy="2237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0168" y="368291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1</a:t>
            </a:r>
            <a:r>
              <a:rPr kumimoji="1" lang="ja-JP" altLang="en-US" sz="1800" dirty="0" smtClean="0"/>
              <a:t>回目の</a:t>
            </a:r>
            <a:r>
              <a:rPr kumimoji="1" lang="en-US" altLang="ja-JP" sz="1800" dirty="0" smtClean="0"/>
              <a:t>next</a:t>
            </a:r>
            <a:r>
              <a:rPr kumimoji="1" lang="ja-JP" altLang="en-US" sz="1800" dirty="0" smtClean="0"/>
              <a:t>で指す行</a:t>
            </a:r>
            <a:endParaRPr kumimoji="1" lang="ja-JP" altLang="en-US" sz="1800" dirty="0"/>
          </a:p>
        </p:txBody>
      </p:sp>
      <p:sp>
        <p:nvSpPr>
          <p:cNvPr id="18" name="右矢印 17"/>
          <p:cNvSpPr/>
          <p:nvPr/>
        </p:nvSpPr>
        <p:spPr>
          <a:xfrm>
            <a:off x="3232674" y="4139133"/>
            <a:ext cx="502920" cy="2237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10168" y="401726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2</a:t>
            </a:r>
            <a:r>
              <a:rPr kumimoji="1" lang="ja-JP" altLang="en-US" sz="1800" dirty="0" smtClean="0"/>
              <a:t>回目の</a:t>
            </a:r>
            <a:r>
              <a:rPr kumimoji="1" lang="en-US" altLang="ja-JP" sz="1800" dirty="0" smtClean="0"/>
              <a:t>next</a:t>
            </a:r>
            <a:r>
              <a:rPr kumimoji="1" lang="ja-JP" altLang="en-US" sz="1800" dirty="0" smtClean="0"/>
              <a:t>で指す行</a:t>
            </a:r>
            <a:endParaRPr kumimoji="1" lang="ja-JP" altLang="en-US" sz="1800" dirty="0"/>
          </a:p>
        </p:txBody>
      </p:sp>
      <p:sp>
        <p:nvSpPr>
          <p:cNvPr id="20" name="右矢印 19"/>
          <p:cNvSpPr/>
          <p:nvPr/>
        </p:nvSpPr>
        <p:spPr>
          <a:xfrm>
            <a:off x="3242360" y="4536270"/>
            <a:ext cx="502920" cy="2237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19854" y="441439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3</a:t>
            </a:r>
            <a:r>
              <a:rPr kumimoji="1" lang="ja-JP" altLang="en-US" sz="1800" dirty="0" smtClean="0"/>
              <a:t>回目の</a:t>
            </a:r>
            <a:r>
              <a:rPr kumimoji="1" lang="en-US" altLang="ja-JP" sz="1800" dirty="0" smtClean="0"/>
              <a:t>next</a:t>
            </a:r>
            <a:r>
              <a:rPr kumimoji="1" lang="ja-JP" altLang="en-US" sz="1800" dirty="0" smtClean="0"/>
              <a:t>で指す行</a:t>
            </a:r>
            <a:endParaRPr kumimoji="1" lang="ja-JP" altLang="en-US" sz="1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0168" y="4840383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4</a:t>
            </a:r>
            <a:r>
              <a:rPr kumimoji="1" lang="ja-JP" altLang="en-US" sz="1800" dirty="0" smtClean="0"/>
              <a:t>回目の</a:t>
            </a:r>
            <a:r>
              <a:rPr kumimoji="1" lang="en-US" altLang="ja-JP" sz="1800" dirty="0" smtClean="0"/>
              <a:t>next</a:t>
            </a:r>
            <a:r>
              <a:rPr kumimoji="1" lang="ja-JP" altLang="en-US" sz="1800" dirty="0" smtClean="0"/>
              <a:t>で指す行は無いので</a:t>
            </a:r>
            <a:r>
              <a:rPr kumimoji="1" lang="en-US" altLang="ja-JP" sz="1800" dirty="0" smtClean="0"/>
              <a:t>false</a:t>
            </a:r>
            <a:r>
              <a:rPr kumimoji="1" lang="ja-JP" altLang="en-US" sz="1800" dirty="0" smtClean="0"/>
              <a:t>を返す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7004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/>
      <p:bldP spid="21" grpId="1"/>
      <p:bldP spid="22" grpId="0"/>
      <p:bldP spid="2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データベースに接続するプログラム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19854" y="1107855"/>
            <a:ext cx="7265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ResultSet</a:t>
            </a:r>
            <a:r>
              <a:rPr kumimoji="1"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オブジェクトのイメージ</a:t>
            </a:r>
            <a:endParaRPr kumimoji="1" lang="ja-JP" altLang="en-US" sz="4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7311" y="2419976"/>
            <a:ext cx="8579009" cy="3264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86915"/>
              </p:ext>
            </p:extLst>
          </p:nvPr>
        </p:nvGraphicFramePr>
        <p:xfrm>
          <a:off x="3201670" y="3310568"/>
          <a:ext cx="4564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922"/>
                <a:gridCol w="1049893"/>
                <a:gridCol w="111293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mail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password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name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himeno@asojuku.ac.jp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himeno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姫野先生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nishino@asojuku.ac.jp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nishino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西野先生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kitajima@asojuku.ac.jp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kitajima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北島先生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1940382" y="2380779"/>
            <a:ext cx="5004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ResultSet</a:t>
            </a:r>
            <a:r>
              <a:rPr kumimoji="1"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オブジェクト</a:t>
            </a:r>
            <a:endParaRPr kumimoji="1" lang="ja-JP" altLang="en-US" sz="4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2653554" y="3804789"/>
            <a:ext cx="502920" cy="2237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1048" y="368291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1</a:t>
            </a:r>
            <a:r>
              <a:rPr kumimoji="1" lang="ja-JP" altLang="en-US" sz="1800" dirty="0" smtClean="0"/>
              <a:t>回目の</a:t>
            </a:r>
            <a:r>
              <a:rPr kumimoji="1" lang="en-US" altLang="ja-JP" sz="1800" dirty="0" smtClean="0"/>
              <a:t>next</a:t>
            </a:r>
            <a:r>
              <a:rPr kumimoji="1" lang="ja-JP" altLang="en-US" sz="1800" dirty="0" smtClean="0"/>
              <a:t>で指す行</a:t>
            </a:r>
            <a:endParaRPr kumimoji="1" lang="ja-JP" altLang="en-US" sz="1800" dirty="0"/>
          </a:p>
        </p:txBody>
      </p:sp>
      <p:sp>
        <p:nvSpPr>
          <p:cNvPr id="18" name="右矢印 17"/>
          <p:cNvSpPr/>
          <p:nvPr/>
        </p:nvSpPr>
        <p:spPr>
          <a:xfrm>
            <a:off x="2653554" y="4139133"/>
            <a:ext cx="502920" cy="2237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1048" y="401726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2</a:t>
            </a:r>
            <a:r>
              <a:rPr kumimoji="1" lang="ja-JP" altLang="en-US" sz="1800" dirty="0" smtClean="0"/>
              <a:t>回目の</a:t>
            </a:r>
            <a:r>
              <a:rPr kumimoji="1" lang="en-US" altLang="ja-JP" sz="1800" dirty="0" smtClean="0"/>
              <a:t>next</a:t>
            </a:r>
            <a:r>
              <a:rPr kumimoji="1" lang="ja-JP" altLang="en-US" sz="1800" dirty="0" smtClean="0"/>
              <a:t>で指す行</a:t>
            </a:r>
            <a:endParaRPr kumimoji="1" lang="ja-JP" altLang="en-US" sz="1800" dirty="0"/>
          </a:p>
        </p:txBody>
      </p:sp>
      <p:sp>
        <p:nvSpPr>
          <p:cNvPr id="20" name="右矢印 19"/>
          <p:cNvSpPr/>
          <p:nvPr/>
        </p:nvSpPr>
        <p:spPr>
          <a:xfrm>
            <a:off x="2663240" y="4536270"/>
            <a:ext cx="502920" cy="2237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0734" y="441439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3</a:t>
            </a:r>
            <a:r>
              <a:rPr kumimoji="1" lang="ja-JP" altLang="en-US" sz="1800" dirty="0" smtClean="0"/>
              <a:t>回目の</a:t>
            </a:r>
            <a:r>
              <a:rPr kumimoji="1" lang="en-US" altLang="ja-JP" sz="1800" dirty="0" smtClean="0"/>
              <a:t>next</a:t>
            </a:r>
            <a:r>
              <a:rPr kumimoji="1" lang="ja-JP" altLang="en-US" sz="1800" dirty="0" smtClean="0"/>
              <a:t>で指す行</a:t>
            </a:r>
            <a:endParaRPr kumimoji="1" lang="ja-JP" altLang="en-US" sz="1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1048" y="4840383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4</a:t>
            </a:r>
            <a:r>
              <a:rPr kumimoji="1" lang="ja-JP" altLang="en-US" sz="1800" dirty="0" smtClean="0"/>
              <a:t>回目の</a:t>
            </a:r>
            <a:r>
              <a:rPr kumimoji="1" lang="en-US" altLang="ja-JP" sz="1800" dirty="0" smtClean="0"/>
              <a:t>next</a:t>
            </a:r>
            <a:r>
              <a:rPr kumimoji="1" lang="ja-JP" altLang="en-US" sz="1800" dirty="0" smtClean="0"/>
              <a:t>で指す行は無いので</a:t>
            </a:r>
            <a:r>
              <a:rPr kumimoji="1" lang="en-US" altLang="ja-JP" sz="1800" dirty="0" smtClean="0"/>
              <a:t>false</a:t>
            </a:r>
            <a:r>
              <a:rPr kumimoji="1" lang="ja-JP" altLang="en-US" sz="1800" dirty="0" smtClean="0"/>
              <a:t>を返す</a:t>
            </a:r>
            <a:endParaRPr kumimoji="1" lang="ja-JP" altLang="en-US" sz="1800" dirty="0"/>
          </a:p>
        </p:txBody>
      </p:sp>
      <p:sp>
        <p:nvSpPr>
          <p:cNvPr id="25" name="正方形/長方形 24"/>
          <p:cNvSpPr/>
          <p:nvPr/>
        </p:nvSpPr>
        <p:spPr>
          <a:xfrm>
            <a:off x="6639302" y="3322050"/>
            <a:ext cx="1127118" cy="1471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吹き出し 23"/>
          <p:cNvSpPr/>
          <p:nvPr/>
        </p:nvSpPr>
        <p:spPr>
          <a:xfrm>
            <a:off x="5181948" y="4965182"/>
            <a:ext cx="2823528" cy="1000676"/>
          </a:xfrm>
          <a:prstGeom prst="wedgeRoundRectCallout">
            <a:avLst>
              <a:gd name="adj1" fmla="val 18577"/>
              <a:gd name="adj2" fmla="val -7913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getString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”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name</a:t>
            </a:r>
            <a:r>
              <a:rPr kumimoji="1" lang="en-US" altLang="ja-JP" dirty="0" smtClean="0"/>
              <a:t>”)</a:t>
            </a:r>
            <a:r>
              <a:rPr kumimoji="1" lang="ja-JP" altLang="en-US" dirty="0" err="1"/>
              <a:t>で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取得</a:t>
            </a:r>
            <a:r>
              <a:rPr kumimoji="1" lang="ja-JP" altLang="en-US" dirty="0" smtClean="0"/>
              <a:t>するのはこの列！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182086" y="3688969"/>
            <a:ext cx="4584334" cy="339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201670" y="4046992"/>
            <a:ext cx="4584334" cy="339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182086" y="4405015"/>
            <a:ext cx="4584334" cy="339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吹き出し 22"/>
          <p:cNvSpPr/>
          <p:nvPr/>
        </p:nvSpPr>
        <p:spPr>
          <a:xfrm>
            <a:off x="6925663" y="2237512"/>
            <a:ext cx="2179149" cy="1000676"/>
          </a:xfrm>
          <a:prstGeom prst="wedgeRoundRectCallout">
            <a:avLst>
              <a:gd name="adj1" fmla="val -39716"/>
              <a:gd name="adj2" fmla="val 18129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getString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”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name</a:t>
            </a:r>
            <a:r>
              <a:rPr kumimoji="1" lang="en-US" altLang="ja-JP" dirty="0" smtClean="0"/>
              <a:t>”)</a:t>
            </a:r>
            <a:r>
              <a:rPr kumimoji="1" lang="ja-JP" altLang="en-US" dirty="0" err="1"/>
              <a:t>で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取得</a:t>
            </a:r>
            <a:r>
              <a:rPr kumimoji="1" lang="ja-JP" altLang="en-US" dirty="0" smtClean="0"/>
              <a:t>するのは</a:t>
            </a:r>
            <a:r>
              <a:rPr kumimoji="1" lang="ja-JP" altLang="en-US" dirty="0"/>
              <a:t>ココ</a:t>
            </a:r>
          </a:p>
        </p:txBody>
      </p:sp>
      <p:sp>
        <p:nvSpPr>
          <p:cNvPr id="16" name="角丸四角形吹き出し 15"/>
          <p:cNvSpPr/>
          <p:nvPr/>
        </p:nvSpPr>
        <p:spPr>
          <a:xfrm>
            <a:off x="6964851" y="2286740"/>
            <a:ext cx="2179149" cy="1000676"/>
          </a:xfrm>
          <a:prstGeom prst="wedgeRoundRectCallout">
            <a:avLst>
              <a:gd name="adj1" fmla="val -36219"/>
              <a:gd name="adj2" fmla="val 14169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getString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”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name</a:t>
            </a:r>
            <a:r>
              <a:rPr kumimoji="1" lang="en-US" altLang="ja-JP" dirty="0" smtClean="0"/>
              <a:t>”)</a:t>
            </a:r>
            <a:r>
              <a:rPr kumimoji="1" lang="ja-JP" altLang="en-US" dirty="0" err="1"/>
              <a:t>で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取得</a:t>
            </a:r>
            <a:r>
              <a:rPr kumimoji="1" lang="ja-JP" altLang="en-US" dirty="0" smtClean="0"/>
              <a:t>するのは</a:t>
            </a:r>
            <a:r>
              <a:rPr kumimoji="1" lang="ja-JP" altLang="en-US" dirty="0"/>
              <a:t>ココ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6945278" y="2263437"/>
            <a:ext cx="2179149" cy="1000676"/>
          </a:xfrm>
          <a:prstGeom prst="wedgeRoundRectCallout">
            <a:avLst>
              <a:gd name="adj1" fmla="val -27827"/>
              <a:gd name="adj2" fmla="val 10514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getString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”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name</a:t>
            </a:r>
            <a:r>
              <a:rPr kumimoji="1" lang="en-US" altLang="ja-JP" dirty="0" smtClean="0"/>
              <a:t>”)</a:t>
            </a:r>
            <a:r>
              <a:rPr kumimoji="1" lang="ja-JP" altLang="en-US" dirty="0" err="1"/>
              <a:t>で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取得</a:t>
            </a:r>
            <a:r>
              <a:rPr kumimoji="1" lang="ja-JP" altLang="en-US" dirty="0" smtClean="0"/>
              <a:t>するのは</a:t>
            </a:r>
            <a:r>
              <a:rPr kumimoji="1" lang="ja-JP" altLang="en-US" dirty="0"/>
              <a:t>ココ</a:t>
            </a:r>
          </a:p>
        </p:txBody>
      </p:sp>
    </p:spTree>
    <p:extLst>
      <p:ext uri="{BB962C8B-B14F-4D97-AF65-F5344CB8AC3E}">
        <p14:creationId xmlns:p14="http://schemas.microsoft.com/office/powerpoint/2010/main" val="61006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/>
      <p:bldP spid="21" grpId="1"/>
      <p:bldP spid="22" grpId="0"/>
      <p:bldP spid="22" grpId="1"/>
      <p:bldP spid="25" grpId="0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16" grpId="0" animBg="1"/>
      <p:bldP spid="16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データベースに接続するプログラム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3014" y="1083733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接続の全体イメージ</a:t>
            </a:r>
            <a:endParaRPr kumimoji="1" lang="ja-JP" altLang="en-US" sz="1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1221606" y="1584960"/>
            <a:ext cx="3215640" cy="4677551"/>
          </a:xfrm>
          <a:prstGeom prst="roundRect">
            <a:avLst>
              <a:gd name="adj" fmla="val 100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6431280" y="2423160"/>
            <a:ext cx="2087880" cy="312420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48841" y="627642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アプリケーション</a:t>
            </a:r>
            <a:endParaRPr kumimoji="1" lang="ja-JP" altLang="en-US" sz="1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977441" y="1761479"/>
            <a:ext cx="2161169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class.forName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48098" y="563141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</a:t>
            </a:r>
            <a:endParaRPr kumimoji="1" lang="ja-JP" altLang="en-US" sz="1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977441" y="2212318"/>
            <a:ext cx="2161169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getConnection</a:t>
            </a:r>
            <a:endParaRPr kumimoji="1" lang="ja-JP" altLang="en-US" dirty="0"/>
          </a:p>
        </p:txBody>
      </p:sp>
      <p:sp>
        <p:nvSpPr>
          <p:cNvPr id="11" name="左右矢印 10"/>
          <p:cNvSpPr/>
          <p:nvPr/>
        </p:nvSpPr>
        <p:spPr>
          <a:xfrm rot="1350319">
            <a:off x="4349678" y="2601808"/>
            <a:ext cx="2186347" cy="50040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54090" y="2307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接続！</a:t>
            </a:r>
            <a:endParaRPr kumimoji="1" lang="ja-JP" altLang="en-US" sz="1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975977" y="2987865"/>
            <a:ext cx="2161169" cy="2743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prepareStatment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1975976" y="3438704"/>
            <a:ext cx="2161169" cy="2743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executeQuery</a:t>
            </a:r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>
            <a:off x="4203246" y="3338905"/>
            <a:ext cx="2249056" cy="55757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データくれー！</a:t>
            </a:r>
            <a:endParaRPr kumimoji="1" lang="ja-JP" altLang="en-US" sz="2000" b="1" dirty="0"/>
          </a:p>
        </p:txBody>
      </p:sp>
      <p:sp>
        <p:nvSpPr>
          <p:cNvPr id="19" name="左矢印 18"/>
          <p:cNvSpPr/>
          <p:nvPr/>
        </p:nvSpPr>
        <p:spPr>
          <a:xfrm>
            <a:off x="4137145" y="3896483"/>
            <a:ext cx="2294135" cy="633719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はい、どーぞー！</a:t>
            </a:r>
            <a:endParaRPr kumimoji="1" lang="ja-JP" altLang="en-US" sz="1600" b="1" dirty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79361"/>
              </p:ext>
            </p:extLst>
          </p:nvPr>
        </p:nvGraphicFramePr>
        <p:xfrm>
          <a:off x="6684168" y="3713024"/>
          <a:ext cx="1582103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/>
                <a:gridCol w="687705"/>
                <a:gridCol w="478155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mail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password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name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円/楕円 19"/>
          <p:cNvSpPr/>
          <p:nvPr/>
        </p:nvSpPr>
        <p:spPr>
          <a:xfrm>
            <a:off x="2026308" y="3896484"/>
            <a:ext cx="1903027" cy="16508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109048"/>
              </p:ext>
            </p:extLst>
          </p:nvPr>
        </p:nvGraphicFramePr>
        <p:xfrm>
          <a:off x="2478927" y="4325533"/>
          <a:ext cx="997788" cy="104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13"/>
                <a:gridCol w="433716"/>
                <a:gridCol w="301559"/>
              </a:tblGrid>
              <a:tr h="401436">
                <a:tc>
                  <a:txBody>
                    <a:bodyPr/>
                    <a:lstStyle/>
                    <a:p>
                      <a:r>
                        <a:rPr kumimoji="1" lang="en-US" altLang="ja-JP" sz="500" dirty="0" smtClean="0"/>
                        <a:t>mail</a:t>
                      </a:r>
                      <a:endParaRPr kumimoji="1" lang="ja-JP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500" dirty="0" smtClean="0"/>
                        <a:t>password</a:t>
                      </a:r>
                      <a:endParaRPr kumimoji="1" lang="ja-JP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500" dirty="0" smtClean="0"/>
                        <a:t>name</a:t>
                      </a:r>
                      <a:endParaRPr kumimoji="1" lang="ja-JP" altLang="en-US" sz="500" dirty="0"/>
                    </a:p>
                  </a:txBody>
                  <a:tcPr/>
                </a:tc>
              </a:tr>
              <a:tr h="186035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</a:tr>
              <a:tr h="186035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</a:tr>
              <a:tr h="186035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2374130" y="394228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ResultSet</a:t>
            </a:r>
            <a:endParaRPr kumimoji="1" lang="ja-JP" altLang="en-US" sz="1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960207" y="5493455"/>
            <a:ext cx="2161169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next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getString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8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1" grpId="0" animBg="1"/>
      <p:bldP spid="16" grpId="0"/>
      <p:bldP spid="17" grpId="0" animBg="1"/>
      <p:bldP spid="18" grpId="0" animBg="1"/>
      <p:bldP spid="15" grpId="0" animBg="1"/>
      <p:bldP spid="19" grpId="0" animBg="1"/>
      <p:bldP spid="20" grpId="0" animBg="1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297676"/>
            <a:ext cx="1309491" cy="86258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60" y="490587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285221" y="1407459"/>
            <a:ext cx="8534400" cy="545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の接続の手順は以下の通り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①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Class.forName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でドライバの準備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②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DriveManager.getConnection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接続の際は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接続文字列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に注意する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③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prepareGetStatement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を作成する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④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executeQuery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SQL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を実行して結果を</a:t>
            </a:r>
            <a:r>
              <a:rPr kumimoji="1" lang="en-US" altLang="ja-JP" sz="28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ResultSet</a:t>
            </a:r>
            <a:endParaRPr kumimoji="1" lang="en-US" altLang="ja-JP" sz="2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オブジェクトに取得する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⑤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next</a:t>
            </a:r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メソッド、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getString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メソッドなどで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ResultSet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から値を取得する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>
            <a:spLocks noGrp="1"/>
          </p:cNvSpPr>
          <p:nvPr>
            <p:ph type="title"/>
          </p:nvPr>
        </p:nvSpPr>
        <p:spPr>
          <a:xfrm>
            <a:off x="3683740" y="197192"/>
            <a:ext cx="3890539" cy="1011055"/>
          </a:xfrm>
        </p:spPr>
        <p:txBody>
          <a:bodyPr/>
          <a:lstStyle/>
          <a:p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アプリからデータベースに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</a:t>
            </a:r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するための実装を理解する</a:t>
            </a:r>
            <a:endParaRPr kumimoji="1" lang="ja-JP" altLang="en-US" sz="2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34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アプリからデータベースに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するための実装を理解する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26" y="426598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536856" y="1478368"/>
            <a:ext cx="8031130" cy="52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接続をするためには「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jdbc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ドライバー」と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いう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jar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ファイルが必要！</a:t>
            </a:r>
            <a:endParaRPr kumimoji="1" lang="en-US" altLang="ja-JP" sz="280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JDBC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ドライバーは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アプリと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の間にあるもの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で、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の種類ごとに存在する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468213" y="140475"/>
            <a:ext cx="5354495" cy="10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接続をしよう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3" y="297943"/>
            <a:ext cx="1905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193781" y="2858852"/>
            <a:ext cx="8717280" cy="91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するプログラム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2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データベースに接続するプログラム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93781" y="2209800"/>
            <a:ext cx="8717280" cy="110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に接続するプログラムの実装を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振り返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ってみましょ</a:t>
            </a: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う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60" y="3931920"/>
            <a:ext cx="26517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データベースに接続するプログラム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" y="1065918"/>
            <a:ext cx="6309360" cy="5792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2133600" y="2590800"/>
            <a:ext cx="5303520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2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データベースに接続するプログラム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28930" y="1450651"/>
            <a:ext cx="1846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</a:t>
            </a:r>
            <a:endParaRPr kumimoji="1" lang="ja-JP" altLang="en-US" sz="4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52" y="2266374"/>
            <a:ext cx="8303449" cy="2717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977170" y="3916680"/>
            <a:ext cx="5303520" cy="355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77170" y="4371771"/>
            <a:ext cx="7679150" cy="611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5791200" y="2773680"/>
            <a:ext cx="3108960" cy="868680"/>
          </a:xfrm>
          <a:prstGeom prst="wedgeRoundRectCallout">
            <a:avLst>
              <a:gd name="adj1" fmla="val -40931"/>
              <a:gd name="adj2" fmla="val 853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/>
              <a:t>JDBC</a:t>
            </a:r>
            <a:r>
              <a:rPr kumimoji="1" lang="ja-JP" altLang="en-US" sz="1800" dirty="0" smtClean="0"/>
              <a:t>ドライバのロード</a:t>
            </a:r>
            <a:endParaRPr kumimoji="1" lang="ja-JP" altLang="en-US" sz="1800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3628930" y="5257799"/>
            <a:ext cx="4707350" cy="868680"/>
          </a:xfrm>
          <a:prstGeom prst="wedgeRoundRectCallout">
            <a:avLst>
              <a:gd name="adj1" fmla="val -39312"/>
              <a:gd name="adj2" fmla="val -953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/>
              <a:t>接続して接続オブジェクト</a:t>
            </a:r>
            <a:endParaRPr kumimoji="1" lang="en-US" altLang="ja-JP" sz="1800" dirty="0" smtClean="0"/>
          </a:p>
          <a:p>
            <a:pPr algn="ctr"/>
            <a:r>
              <a:rPr kumimoji="1" lang="ja-JP" altLang="en-US" sz="1800" dirty="0" smtClean="0"/>
              <a:t>（</a:t>
            </a:r>
            <a:r>
              <a:rPr kumimoji="1" lang="en-US" altLang="ja-JP" sz="1800" dirty="0" smtClean="0"/>
              <a:t>Connection</a:t>
            </a:r>
            <a:r>
              <a:rPr kumimoji="1" lang="ja-JP" altLang="en-US" sz="1800" dirty="0" smtClean="0"/>
              <a:t>オブジェクト）を取得する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66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データベースに接続するプログラム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90660" y="1198220"/>
            <a:ext cx="3385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接続文字列</a:t>
            </a:r>
            <a:endParaRPr kumimoji="1" lang="ja-JP" altLang="en-US" sz="4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t="73772"/>
          <a:stretch/>
        </p:blipFill>
        <p:spPr>
          <a:xfrm>
            <a:off x="400695" y="2353116"/>
            <a:ext cx="8303449" cy="712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1708690" y="2663712"/>
            <a:ext cx="4615910" cy="356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吹き出し 3"/>
          <p:cNvSpPr/>
          <p:nvPr/>
        </p:nvSpPr>
        <p:spPr>
          <a:xfrm>
            <a:off x="209019" y="3596640"/>
            <a:ext cx="8686800" cy="2880355"/>
          </a:xfrm>
          <a:prstGeom prst="wedgeRectCallout">
            <a:avLst>
              <a:gd name="adj1" fmla="val -18552"/>
              <a:gd name="adj2" fmla="val -73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4"/>
          <a:srcRect l="16465" t="87034" r="28657" b="626"/>
          <a:stretch/>
        </p:blipFill>
        <p:spPr>
          <a:xfrm>
            <a:off x="254739" y="4018048"/>
            <a:ext cx="8618879" cy="634165"/>
          </a:xfrm>
          <a:prstGeom prst="rect">
            <a:avLst/>
          </a:prstGeom>
          <a:ln>
            <a:noFill/>
          </a:ln>
        </p:spPr>
      </p:pic>
      <p:cxnSp>
        <p:nvCxnSpPr>
          <p:cNvPr id="8" name="直線コネクタ 7"/>
          <p:cNvCxnSpPr/>
          <p:nvPr/>
        </p:nvCxnSpPr>
        <p:spPr>
          <a:xfrm>
            <a:off x="594360" y="4530293"/>
            <a:ext cx="8686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708690" y="4519066"/>
            <a:ext cx="8686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2990660" y="4519066"/>
            <a:ext cx="3333940" cy="112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6737890" y="4507840"/>
            <a:ext cx="1924427" cy="2245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角丸四角形吹き出し 21"/>
          <p:cNvSpPr/>
          <p:nvPr/>
        </p:nvSpPr>
        <p:spPr>
          <a:xfrm>
            <a:off x="77311" y="4908785"/>
            <a:ext cx="1310640" cy="548640"/>
          </a:xfrm>
          <a:prstGeom prst="wedgeRoundRectCallout">
            <a:avLst>
              <a:gd name="adj1" fmla="val 14051"/>
              <a:gd name="adj2" fmla="val -1180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ドライバ名</a:t>
            </a:r>
            <a:endParaRPr kumimoji="1" lang="ja-JP" altLang="en-US" dirty="0"/>
          </a:p>
        </p:txBody>
      </p:sp>
      <p:sp>
        <p:nvSpPr>
          <p:cNvPr id="24" name="角丸四角形吹き出し 23"/>
          <p:cNvSpPr/>
          <p:nvPr/>
        </p:nvSpPr>
        <p:spPr>
          <a:xfrm>
            <a:off x="832390" y="5589234"/>
            <a:ext cx="1310640" cy="753565"/>
          </a:xfrm>
          <a:prstGeom prst="wedgeRoundRectCallout">
            <a:avLst>
              <a:gd name="adj1" fmla="val 43121"/>
              <a:gd name="adj2" fmla="val -18793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/>
              <a:t>使用する</a:t>
            </a:r>
            <a:endParaRPr kumimoji="1" lang="en-US" altLang="ja-JP" sz="1800" dirty="0" smtClean="0"/>
          </a:p>
          <a:p>
            <a:pPr algn="ctr"/>
            <a:r>
              <a:rPr kumimoji="1" lang="en-US" altLang="ja-JP" sz="1800" dirty="0" smtClean="0"/>
              <a:t>DB</a:t>
            </a:r>
            <a:r>
              <a:rPr kumimoji="1" lang="ja-JP" altLang="en-US" sz="1800" dirty="0" smtClean="0"/>
              <a:t>種類</a:t>
            </a:r>
            <a:endParaRPr kumimoji="1" lang="ja-JP" altLang="en-US" sz="1800" dirty="0"/>
          </a:p>
        </p:txBody>
      </p:sp>
      <p:sp>
        <p:nvSpPr>
          <p:cNvPr id="25" name="角丸四角形吹き出し 24"/>
          <p:cNvSpPr/>
          <p:nvPr/>
        </p:nvSpPr>
        <p:spPr>
          <a:xfrm>
            <a:off x="2274738" y="4908785"/>
            <a:ext cx="4006310" cy="1418643"/>
          </a:xfrm>
          <a:prstGeom prst="wedgeRoundRectCallout">
            <a:avLst>
              <a:gd name="adj1" fmla="val 13069"/>
              <a:gd name="adj2" fmla="val -7299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接続ホスト：ポート番号</a:t>
            </a:r>
            <a:endParaRPr kumimoji="1" lang="en-US" altLang="ja-JP" sz="2000" b="1" dirty="0" smtClean="0"/>
          </a:p>
          <a:p>
            <a:pPr algn="ctr"/>
            <a:r>
              <a:rPr kumimoji="1" lang="en-US" altLang="ja-JP" sz="2000" b="1" dirty="0" smtClean="0"/>
              <a:t>localhost</a:t>
            </a:r>
            <a:r>
              <a:rPr kumimoji="1" lang="ja-JP" altLang="en-US" sz="2000" b="1" dirty="0" smtClean="0"/>
              <a:t>は同じ</a:t>
            </a:r>
            <a:r>
              <a:rPr kumimoji="1" lang="en-US" altLang="ja-JP" sz="2000" b="1" dirty="0" smtClean="0"/>
              <a:t>PC</a:t>
            </a:r>
            <a:r>
              <a:rPr kumimoji="1" lang="ja-JP" altLang="en-US" sz="2000" b="1" dirty="0" smtClean="0"/>
              <a:t>内の</a:t>
            </a:r>
            <a:r>
              <a:rPr kumimoji="1" lang="en-US" altLang="ja-JP" sz="2000" b="1" dirty="0" smtClean="0"/>
              <a:t>DB</a:t>
            </a:r>
          </a:p>
          <a:p>
            <a:pPr algn="ctr"/>
            <a:r>
              <a:rPr kumimoji="1" lang="ja-JP" altLang="en-US" sz="2000" b="1" dirty="0" smtClean="0"/>
              <a:t>ポート</a:t>
            </a:r>
            <a:r>
              <a:rPr kumimoji="1" lang="ja-JP" altLang="en-US" sz="2000" b="1" dirty="0"/>
              <a:t>番号</a:t>
            </a:r>
            <a:r>
              <a:rPr kumimoji="1" lang="ja-JP" altLang="en-US" sz="2000" b="1" dirty="0" smtClean="0"/>
              <a:t>は</a:t>
            </a:r>
            <a:r>
              <a:rPr kumimoji="1" lang="en-US" altLang="ja-JP" sz="2000" b="1" dirty="0" smtClean="0"/>
              <a:t>MySQL</a:t>
            </a:r>
            <a:r>
              <a:rPr kumimoji="1" lang="ja-JP" altLang="en-US" sz="2000" b="1" dirty="0" smtClean="0"/>
              <a:t>では</a:t>
            </a:r>
            <a:r>
              <a:rPr kumimoji="1" lang="en-US" altLang="ja-JP" sz="2000" b="1" dirty="0" smtClean="0"/>
              <a:t>3306</a:t>
            </a:r>
            <a:endParaRPr kumimoji="1" lang="ja-JP" altLang="en-US" sz="2000" b="1" dirty="0"/>
          </a:p>
        </p:txBody>
      </p:sp>
      <p:sp>
        <p:nvSpPr>
          <p:cNvPr id="26" name="角丸四角形吹き出し 25"/>
          <p:cNvSpPr/>
          <p:nvPr/>
        </p:nvSpPr>
        <p:spPr>
          <a:xfrm>
            <a:off x="6412756" y="4896569"/>
            <a:ext cx="2349182" cy="1418643"/>
          </a:xfrm>
          <a:prstGeom prst="wedgeRoundRectCallout">
            <a:avLst>
              <a:gd name="adj1" fmla="val 13069"/>
              <a:gd name="adj2" fmla="val -7299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接続する</a:t>
            </a:r>
            <a:endParaRPr kumimoji="1" lang="en-US" altLang="ja-JP" sz="2000" b="1" dirty="0" smtClean="0"/>
          </a:p>
          <a:p>
            <a:pPr algn="ctr"/>
            <a:r>
              <a:rPr kumimoji="1" lang="en-US" altLang="ja-JP" sz="2000" b="1" dirty="0" smtClean="0"/>
              <a:t>DB</a:t>
            </a:r>
            <a:r>
              <a:rPr kumimoji="1" lang="ja-JP" altLang="en-US" sz="2000" b="1" dirty="0" smtClean="0"/>
              <a:t>名</a:t>
            </a:r>
            <a:endParaRPr kumimoji="1" lang="ja-JP" altLang="en-US" sz="2000" b="1" dirty="0"/>
          </a:p>
        </p:txBody>
      </p:sp>
      <p:sp>
        <p:nvSpPr>
          <p:cNvPr id="27" name="角丸四角形吹き出し 26"/>
          <p:cNvSpPr/>
          <p:nvPr/>
        </p:nvSpPr>
        <p:spPr>
          <a:xfrm>
            <a:off x="6082570" y="1951826"/>
            <a:ext cx="1310640" cy="548640"/>
          </a:xfrm>
          <a:prstGeom prst="wedgeRoundRectCallout">
            <a:avLst>
              <a:gd name="adj1" fmla="val 2423"/>
              <a:gd name="adj2" fmla="val 819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ユーザ名</a:t>
            </a:r>
            <a:endParaRPr kumimoji="1" lang="ja-JP" altLang="en-US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7580957" y="1951826"/>
            <a:ext cx="1310640" cy="548640"/>
          </a:xfrm>
          <a:prstGeom prst="wedgeRoundRectCallout">
            <a:avLst>
              <a:gd name="adj1" fmla="val -20833"/>
              <a:gd name="adj2" fmla="val 87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" y="1046016"/>
            <a:ext cx="1360001" cy="9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7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7311" y="268827"/>
            <a:ext cx="8950219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データベースに接続するプログラム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" y="1065918"/>
            <a:ext cx="6309360" cy="5792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2072640" y="3631151"/>
            <a:ext cx="5303520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9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6001</TotalTime>
  <Words>610</Words>
  <Application>Microsoft Office PowerPoint</Application>
  <PresentationFormat>画面に合わせる (4:3)</PresentationFormat>
  <Paragraphs>143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Helvetica Neue</vt:lpstr>
      <vt:lpstr>Arial</vt:lpstr>
      <vt:lpstr>HGP創英角ﾎﾟｯﾌﾟ体</vt:lpstr>
      <vt:lpstr>Calibri</vt:lpstr>
      <vt:lpstr>ＭＳ Ｐゴシック</vt:lpstr>
      <vt:lpstr>ホワイト</vt:lpstr>
      <vt:lpstr>Webアプリケーション開発演習A</vt:lpstr>
      <vt:lpstr>Webアプリからデータベースに 接続するための実装を理解する</vt:lpstr>
      <vt:lpstr>PowerPoint プレゼンテーション</vt:lpstr>
      <vt:lpstr>PowerPoint プレゼンテーション</vt:lpstr>
      <vt:lpstr>　データベースに接続するプログラム</vt:lpstr>
      <vt:lpstr>　データベースに接続するプログラム</vt:lpstr>
      <vt:lpstr>　データベースに接続するプログラム</vt:lpstr>
      <vt:lpstr>　データベースに接続するプログラム</vt:lpstr>
      <vt:lpstr>　データベースに接続するプログラム</vt:lpstr>
      <vt:lpstr>　データベースに接続するプログラム</vt:lpstr>
      <vt:lpstr>　データベースに接続するプログラム</vt:lpstr>
      <vt:lpstr>　データベースに接続するプログラム</vt:lpstr>
      <vt:lpstr>　データベースに接続するプログラム</vt:lpstr>
      <vt:lpstr>　データベースに接続するプログラム</vt:lpstr>
      <vt:lpstr>　データベースに接続するプログラム</vt:lpstr>
      <vt:lpstr>Webアプリからデータベースに 接続するための実装を理解する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1040</cp:revision>
  <dcterms:modified xsi:type="dcterms:W3CDTF">2018-07-05T10:24:24Z</dcterms:modified>
</cp:coreProperties>
</file>