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521" r:id="rId3"/>
    <p:sldId id="613" r:id="rId4"/>
    <p:sldId id="567" r:id="rId5"/>
    <p:sldId id="614" r:id="rId6"/>
    <p:sldId id="568" r:id="rId7"/>
    <p:sldId id="615" r:id="rId8"/>
    <p:sldId id="616" r:id="rId9"/>
    <p:sldId id="617" r:id="rId10"/>
    <p:sldId id="618" r:id="rId11"/>
    <p:sldId id="619" r:id="rId12"/>
    <p:sldId id="620" r:id="rId13"/>
    <p:sldId id="621" r:id="rId14"/>
    <p:sldId id="622" r:id="rId15"/>
    <p:sldId id="623" r:id="rId16"/>
    <p:sldId id="624" r:id="rId17"/>
    <p:sldId id="625" r:id="rId18"/>
    <p:sldId id="626" r:id="rId19"/>
    <p:sldId id="627" r:id="rId20"/>
    <p:sldId id="628" r:id="rId21"/>
    <p:sldId id="629" r:id="rId22"/>
    <p:sldId id="630" r:id="rId23"/>
    <p:sldId id="631" r:id="rId24"/>
    <p:sldId id="587" r:id="rId25"/>
  </p:sldIdLst>
  <p:sldSz cx="9144000" cy="6858000" type="screen4x3"/>
  <p:notesSz cx="6858000" cy="9144000"/>
  <p:embeddedFontLst>
    <p:embeddedFont>
      <p:font typeface="Helvetica Neue" panose="020B0604020202020204" charset="0"/>
      <p:regular r:id="rId27"/>
      <p:bold r:id="rId28"/>
      <p:italic r:id="rId29"/>
      <p:boldItalic r:id="rId30"/>
    </p:embeddedFont>
    <p:embeddedFont>
      <p:font typeface="Calibri" panose="020F0502020204030204" pitchFamily="34" charset="0"/>
      <p:regular r:id="rId31"/>
      <p:bold r:id="rId32"/>
      <p:italic r:id="rId33"/>
      <p:boldItalic r:id="rId34"/>
    </p:embeddedFont>
    <p:embeddedFont>
      <p:font typeface="HGP創英角ﾎﾟｯﾌﾟ体" panose="040B0A00000000000000" pitchFamily="50" charset="-128"/>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F7CF09"/>
    <a:srgbClr val="F2FE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31" autoAdjust="0"/>
    <p:restoredTop sz="82374" autoAdjust="0"/>
  </p:normalViewPr>
  <p:slideViewPr>
    <p:cSldViewPr snapToGrid="0">
      <p:cViewPr varScale="1">
        <p:scale>
          <a:sx n="61" d="100"/>
          <a:sy n="61" d="100"/>
        </p:scale>
        <p:origin x="55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246828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2978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ja-JP" altLang="en-US" dirty="0" smtClean="0"/>
              <a:t>次の時間は確認テストです</a:t>
            </a:r>
            <a:r>
              <a:rPr lang="ja-JP" altLang="en-US" dirty="0" err="1" smtClean="0"/>
              <a:t>っ</a:t>
            </a:r>
            <a:r>
              <a:rPr lang="ja-JP" altLang="en-US" smtClean="0"/>
              <a:t>！</a:t>
            </a:r>
            <a:endParaRPr dirty="0"/>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7892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lang="en-US" dirty="0" smtClean="0"/>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5780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US" altLang="ja-JP" dirty="0" smtClean="0"/>
              <a:t>DB</a:t>
            </a:r>
            <a:r>
              <a:rPr lang="ja-JP" altLang="en-US" dirty="0" smtClean="0"/>
              <a:t>の接続については同じ！</a:t>
            </a:r>
            <a:endParaRPr lang="en-US" altLang="ja-JP" dirty="0" smtClean="0"/>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1575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lang="en-US" dirty="0" smtClean="0"/>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317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5068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ja-JP" altLang="en-US" dirty="0" smtClean="0"/>
              <a:t>聞いてみる</a:t>
            </a:r>
            <a:endParaRPr lang="en-US" dirty="0" smtClean="0"/>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7534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lang="en-US" dirty="0" smtClean="0"/>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1755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ja-JP" altLang="en-US" dirty="0" smtClean="0"/>
              <a:t>一般的にはログインをして、パスワード変更対象がわかった状態でパスワードを変更するのが一般的です</a:t>
            </a:r>
            <a:endParaRPr lang="en-US" dirty="0" smtClean="0"/>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5070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ja-JP" altLang="en-US" dirty="0" smtClean="0"/>
              <a:t>今回は、パスワード変更画面で、変更対象も一緒に指定します</a:t>
            </a:r>
            <a:endParaRPr lang="en-US" altLang="ja-JP" dirty="0" smtClean="0"/>
          </a:p>
          <a:p>
            <a:pPr marL="0" lvl="0" indent="0">
              <a:spcBef>
                <a:spcPts val="0"/>
              </a:spcBef>
              <a:spcAft>
                <a:spcPts val="0"/>
              </a:spcAft>
              <a:buNone/>
            </a:pPr>
            <a:r>
              <a:rPr lang="ja-JP" altLang="en-US" dirty="0" smtClean="0"/>
              <a:t>つまり、だれのパスワードでも変更で来ちゃいます。</a:t>
            </a:r>
            <a:endParaRPr lang="en-US" altLang="ja-JP" dirty="0" smtClean="0"/>
          </a:p>
          <a:p>
            <a:pPr marL="0" lvl="0" indent="0">
              <a:spcBef>
                <a:spcPts val="0"/>
              </a:spcBef>
              <a:spcAft>
                <a:spcPts val="0"/>
              </a:spcAft>
              <a:buNone/>
            </a:pPr>
            <a:r>
              <a:rPr lang="ja-JP" altLang="en-US" dirty="0" smtClean="0"/>
              <a:t>管理者的な感じ。</a:t>
            </a:r>
            <a:endParaRPr lang="en-US" altLang="ja-JP" dirty="0" smtClean="0"/>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5062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ja-JP" altLang="en-US" dirty="0" smtClean="0"/>
              <a:t>次の時間は確認テストです</a:t>
            </a:r>
            <a:r>
              <a:rPr lang="ja-JP" altLang="en-US" dirty="0" err="1" smtClean="0"/>
              <a:t>っ</a:t>
            </a:r>
            <a:r>
              <a:rPr lang="ja-JP" altLang="en-US" smtClean="0"/>
              <a:t>！</a:t>
            </a:r>
            <a:endParaRPr dirty="0"/>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1407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ja-JP" altLang="en-US" dirty="0" smtClean="0"/>
              <a:t>テーマ発表</a:t>
            </a:r>
            <a:endParaRPr dirty="0"/>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55024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lang="en-US" dirty="0" smtClean="0"/>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1298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US" altLang="ja-JP" dirty="0" smtClean="0"/>
              <a:t>DB</a:t>
            </a:r>
            <a:r>
              <a:rPr lang="ja-JP" altLang="en-US" dirty="0" smtClean="0"/>
              <a:t>の接続については同じ！</a:t>
            </a:r>
            <a:endParaRPr lang="en-US" altLang="ja-JP" dirty="0" smtClean="0"/>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26175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US" altLang="ja-JP" dirty="0" smtClean="0"/>
              <a:t>SQL</a:t>
            </a:r>
            <a:r>
              <a:rPr lang="ja-JP" altLang="en-US" dirty="0" smtClean="0"/>
              <a:t>文が</a:t>
            </a:r>
            <a:r>
              <a:rPr lang="en-US" altLang="ja-JP" dirty="0" smtClean="0"/>
              <a:t>INSERT</a:t>
            </a:r>
            <a:r>
              <a:rPr lang="ja-JP" altLang="en-US" dirty="0" smtClean="0"/>
              <a:t>から</a:t>
            </a:r>
            <a:r>
              <a:rPr lang="en-US" altLang="ja-JP" dirty="0" smtClean="0"/>
              <a:t>UPDATE</a:t>
            </a:r>
            <a:r>
              <a:rPr lang="ja-JP" altLang="en-US" dirty="0" smtClean="0"/>
              <a:t>に代わった以外は一緒です</a:t>
            </a:r>
            <a:endParaRPr lang="en-US" dirty="0" smtClean="0"/>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38563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lang="en-US" dirty="0" smtClean="0"/>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10863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lang="en-US" dirty="0" smtClean="0"/>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6494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lang="en-US" dirty="0" smtClean="0"/>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7256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8019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3678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ja-JP" altLang="en-US" dirty="0" smtClean="0"/>
              <a:t>聞いてみる</a:t>
            </a:r>
            <a:endParaRPr lang="en-US" dirty="0" smtClean="0"/>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9612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lang="en-US" dirty="0" smtClean="0"/>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4057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ja-JP" altLang="en-US" dirty="0" smtClean="0"/>
              <a:t>この画面遷移の中でデータベースにいつ、登録するかと言うと・・・</a:t>
            </a:r>
            <a:endParaRPr lang="en-US" altLang="ja-JP" dirty="0" smtClean="0"/>
          </a:p>
          <a:p>
            <a:pPr marL="0" lvl="0" indent="0">
              <a:spcBef>
                <a:spcPts val="0"/>
              </a:spcBef>
              <a:spcAft>
                <a:spcPts val="0"/>
              </a:spcAft>
              <a:buNone/>
            </a:pPr>
            <a:r>
              <a:rPr lang="ja-JP" altLang="en-US" dirty="0" smtClean="0"/>
              <a:t>一般的には確認画面で登録版をクリックした時にデータベースに登録されます。</a:t>
            </a:r>
            <a:endParaRPr lang="en-US" dirty="0" smtClean="0"/>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3447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ja-JP" altLang="en-US" dirty="0" smtClean="0"/>
              <a:t>今から、サンプルを作りますが</a:t>
            </a:r>
            <a:endParaRPr lang="en-US" altLang="ja-JP" dirty="0" smtClean="0"/>
          </a:p>
          <a:p>
            <a:pPr marL="0" lvl="0" indent="0">
              <a:spcBef>
                <a:spcPts val="0"/>
              </a:spcBef>
              <a:spcAft>
                <a:spcPts val="0"/>
              </a:spcAft>
              <a:buNone/>
            </a:pPr>
            <a:r>
              <a:rPr lang="ja-JP" altLang="en-US" dirty="0" smtClean="0"/>
              <a:t>確認画面が入ると少し難しくなるので入力画面でボタンをクリックしたら確認画面を表示せず</a:t>
            </a:r>
            <a:endParaRPr lang="en-US" altLang="ja-JP" dirty="0" smtClean="0"/>
          </a:p>
          <a:p>
            <a:pPr marL="0" lvl="0" indent="0">
              <a:spcBef>
                <a:spcPts val="0"/>
              </a:spcBef>
              <a:spcAft>
                <a:spcPts val="0"/>
              </a:spcAft>
              <a:buNone/>
            </a:pPr>
            <a:r>
              <a:rPr lang="ja-JP" altLang="en-US" dirty="0" smtClean="0"/>
              <a:t>か</a:t>
            </a:r>
            <a:r>
              <a:rPr lang="en-US" altLang="ja-JP" dirty="0" smtClean="0"/>
              <a:t>DB</a:t>
            </a:r>
            <a:r>
              <a:rPr lang="ja-JP" altLang="en-US" dirty="0" err="1" smtClean="0"/>
              <a:t>に登</a:t>
            </a:r>
            <a:r>
              <a:rPr lang="ja-JP" altLang="en-US" dirty="0" smtClean="0"/>
              <a:t>録して完了画面をひょうじするようなサンプルを作ってみましょう！</a:t>
            </a:r>
            <a:endParaRPr lang="en-US" altLang="ja-JP" dirty="0" smtClean="0"/>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6689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3" name="Shape 13"/>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L="0" marR="0" lvl="0" indent="0" algn="ctr" rtl="0">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縦書きテキスト" type="vertTx">
  <p:cSld name="VERTICAL_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0" name="Shape 70"/>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縦書きタイトルと縦書きテキスト" type="vertTitleAndTx">
  <p:cSld name="VERTICAL_TITLE_AND_VERTICAL_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6" name="Shape 76"/>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9" name="Shape 19"/>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dk1"/>
              </a:buClr>
              <a:buSzPts val="1400"/>
              <a:buFont typeface="Calibri"/>
              <a:buNone/>
              <a:defRPr sz="4000" b="1"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5" name="Shape 25"/>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rgbClr val="888888"/>
              </a:buClr>
              <a:buSzPts val="32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spcBef>
                <a:spcPts val="360"/>
              </a:spcBef>
              <a:spcAft>
                <a:spcPts val="0"/>
              </a:spcAft>
              <a:buClr>
                <a:srgbClr val="888888"/>
              </a:buClr>
              <a:buSzPts val="2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888888"/>
              </a:buClr>
              <a:buSzPts val="24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1" name="Shape 31"/>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8" name="Shape 38"/>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32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8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32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8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7" name="Shape 47"/>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コンテンツ" type="objTx">
  <p:cSld name="OBJECT_WITH_CAPTION_TEXT">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1"/>
              </a:buClr>
              <a:buSzPts val="1400"/>
              <a:buFont typeface="Calibri"/>
              <a:buNone/>
              <a:defRPr sz="2000" b="1"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6" name="Shape 56"/>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32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28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24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1"/>
              </a:buClr>
              <a:buSzPts val="1400"/>
              <a:buFont typeface="Calibri"/>
              <a:buNone/>
              <a:defRPr sz="2000" b="1"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3" name="Shape 63"/>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L="0" marR="0" lvl="0" indent="0" algn="l" rtl="0">
              <a:spcBef>
                <a:spcPts val="640"/>
              </a:spcBef>
              <a:spcAft>
                <a:spcPts val="0"/>
              </a:spcAft>
              <a:buClr>
                <a:schemeClr val="dk1"/>
              </a:buClr>
              <a:buSzPts val="1400"/>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32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28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24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 name="Shape 7"/>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emf"/></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Shape 84"/>
          <p:cNvPicPr preferRelativeResize="0"/>
          <p:nvPr/>
        </p:nvPicPr>
        <p:blipFill rotWithShape="1">
          <a:blip r:embed="rId3">
            <a:alphaModFix/>
          </a:blip>
          <a:srcRect/>
          <a:stretch/>
        </p:blipFill>
        <p:spPr>
          <a:xfrm>
            <a:off x="0" y="396385"/>
            <a:ext cx="9110777" cy="6439807"/>
          </a:xfrm>
          <a:prstGeom prst="rect">
            <a:avLst/>
          </a:prstGeom>
          <a:noFill/>
          <a:ln>
            <a:noFill/>
          </a:ln>
        </p:spPr>
      </p:pic>
      <p:sp>
        <p:nvSpPr>
          <p:cNvPr id="85" name="Shape 85"/>
          <p:cNvSpPr txBox="1">
            <a:spLocks noGrp="1"/>
          </p:cNvSpPr>
          <p:nvPr>
            <p:ph type="ctrTitle"/>
          </p:nvPr>
        </p:nvSpPr>
        <p:spPr>
          <a:xfrm>
            <a:off x="0" y="804746"/>
            <a:ext cx="9144000" cy="682168"/>
          </a:xfrm>
          <a:prstGeom prst="rect">
            <a:avLst/>
          </a:prstGeom>
          <a:noFill/>
          <a:ln>
            <a:noFill/>
          </a:ln>
        </p:spPr>
        <p:txBody>
          <a:bodyPr spcFirstLastPara="1" wrap="square" lIns="91425" tIns="45700" rIns="91425" bIns="45700" anchor="ctr" anchorCtr="0">
            <a:noAutofit/>
          </a:bodyPr>
          <a:lstStyle/>
          <a:p>
            <a:pPr lvl="0">
              <a:buClr>
                <a:srgbClr val="000075"/>
              </a:buClr>
            </a:pPr>
            <a:r>
              <a:rPr lang="en-US" altLang="ja-JP" dirty="0">
                <a:solidFill>
                  <a:srgbClr val="000075"/>
                </a:solidFill>
              </a:rPr>
              <a:t>Web</a:t>
            </a:r>
            <a:r>
              <a:rPr lang="ja-JP" altLang="en-US" dirty="0">
                <a:solidFill>
                  <a:srgbClr val="000075"/>
                </a:solidFill>
              </a:rPr>
              <a:t>アプリケーション開発演習</a:t>
            </a:r>
            <a:r>
              <a:rPr lang="en-US" altLang="ja-JP" dirty="0">
                <a:solidFill>
                  <a:srgbClr val="000075"/>
                </a:solidFill>
              </a:rPr>
              <a:t>A</a:t>
            </a:r>
            <a:endParaRPr sz="4400" b="0" i="0" u="none" strike="noStrike" cap="none" dirty="0">
              <a:solidFill>
                <a:srgbClr val="000075"/>
              </a:solidFill>
              <a:latin typeface="Calibri"/>
              <a:ea typeface="Calibri"/>
              <a:cs typeface="Calibri"/>
              <a:sym typeface="Calibri"/>
            </a:endParaRPr>
          </a:p>
        </p:txBody>
      </p:sp>
      <p:sp>
        <p:nvSpPr>
          <p:cNvPr id="86" name="Shape 86"/>
          <p:cNvSpPr txBox="1">
            <a:spLocks noGrp="1"/>
          </p:cNvSpPr>
          <p:nvPr>
            <p:ph type="subTitle" idx="1"/>
          </p:nvPr>
        </p:nvSpPr>
        <p:spPr>
          <a:xfrm>
            <a:off x="4626591" y="5756681"/>
            <a:ext cx="4136674" cy="6858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Font typeface="Arial"/>
              <a:buNone/>
            </a:pPr>
            <a:r>
              <a:rPr lang="ja-JP" altLang="en-US" sz="2720" b="0" i="0" u="none" strike="noStrike" cap="none" dirty="0" smtClean="0">
                <a:solidFill>
                  <a:schemeClr val="lt1"/>
                </a:solidFill>
                <a:latin typeface="Helvetica Neue"/>
                <a:ea typeface="Helvetica Neue"/>
                <a:cs typeface="Helvetica Neue"/>
                <a:sym typeface="Helvetica Neue"/>
              </a:rPr>
              <a:t>情報システム専攻科</a:t>
            </a:r>
            <a:r>
              <a:rPr lang="en-US" altLang="ja-JP" sz="2720" b="0" i="0" u="none" strike="noStrike" cap="none" dirty="0" smtClean="0">
                <a:solidFill>
                  <a:schemeClr val="lt1"/>
                </a:solidFill>
                <a:latin typeface="Helvetica Neue"/>
                <a:ea typeface="Helvetica Neue"/>
                <a:cs typeface="Helvetica Neue"/>
                <a:sym typeface="Helvetica Neue"/>
              </a:rPr>
              <a:t>2</a:t>
            </a:r>
            <a:r>
              <a:rPr lang="ja-JP" altLang="en-US" sz="2720" b="0" i="0" u="none" strike="noStrike" cap="none" dirty="0" smtClean="0">
                <a:solidFill>
                  <a:schemeClr val="lt1"/>
                </a:solidFill>
                <a:latin typeface="Helvetica Neue"/>
                <a:ea typeface="Helvetica Neue"/>
                <a:cs typeface="Helvetica Neue"/>
                <a:sym typeface="Helvetica Neue"/>
              </a:rPr>
              <a:t>年</a:t>
            </a:r>
            <a:endParaRPr sz="2720" b="0" i="0" u="none" strike="noStrike" cap="none" dirty="0">
              <a:solidFill>
                <a:schemeClr val="lt1"/>
              </a:solidFill>
              <a:latin typeface="Helvetica Neue"/>
              <a:ea typeface="Helvetica Neue"/>
              <a:cs typeface="Helvetica Neue"/>
              <a:sym typeface="Helvetica Neue"/>
            </a:endParaRPr>
          </a:p>
        </p:txBody>
      </p:sp>
      <p:sp>
        <p:nvSpPr>
          <p:cNvPr id="5" name="Shape 85"/>
          <p:cNvSpPr txBox="1">
            <a:spLocks/>
          </p:cNvSpPr>
          <p:nvPr/>
        </p:nvSpPr>
        <p:spPr>
          <a:xfrm>
            <a:off x="-33223" y="1486914"/>
            <a:ext cx="9144000" cy="682168"/>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000075"/>
              </a:buClr>
            </a:pPr>
            <a:r>
              <a:rPr lang="ja-JP" altLang="en-US" sz="3200" dirty="0" smtClean="0">
                <a:solidFill>
                  <a:srgbClr val="FF0000"/>
                </a:solidFill>
              </a:rPr>
              <a:t>追加・更新に挑戦！</a:t>
            </a:r>
            <a:endParaRPr lang="ja-JP" altLang="en-US" sz="3200"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rotWithShape="1">
          <a:blip r:embed="rId3">
            <a:alphaModFix/>
          </a:blip>
          <a:srcRect/>
          <a:stretch/>
        </p:blipFill>
        <p:spPr>
          <a:xfrm>
            <a:off x="0" y="-2781511"/>
            <a:ext cx="9104843" cy="9235646"/>
          </a:xfrm>
          <a:prstGeom prst="rect">
            <a:avLst/>
          </a:prstGeom>
          <a:noFill/>
          <a:ln>
            <a:noFill/>
          </a:ln>
        </p:spPr>
      </p:pic>
      <p:sp>
        <p:nvSpPr>
          <p:cNvPr id="3" name="タイトル 2"/>
          <p:cNvSpPr>
            <a:spLocks noGrp="1"/>
          </p:cNvSpPr>
          <p:nvPr>
            <p:ph type="title"/>
          </p:nvPr>
        </p:nvSpPr>
        <p:spPr>
          <a:xfrm>
            <a:off x="571652" y="268827"/>
            <a:ext cx="8229600" cy="814906"/>
          </a:xfrm>
        </p:spPr>
        <p:txBody>
          <a:bodyPr/>
          <a:lstStyle/>
          <a:p>
            <a:r>
              <a:rPr kumimoji="1" lang="ja-JP" altLang="en-US" dirty="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　追加のプログラム</a:t>
            </a:r>
            <a:endParaRPr kumimoji="1" lang="ja-JP" altLang="en-US" dirty="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endParaRPr>
          </a:p>
        </p:txBody>
      </p:sp>
      <p:sp>
        <p:nvSpPr>
          <p:cNvPr id="7" name="タイトル 2"/>
          <p:cNvSpPr txBox="1">
            <a:spLocks/>
          </p:cNvSpPr>
          <p:nvPr/>
        </p:nvSpPr>
        <p:spPr>
          <a:xfrm>
            <a:off x="571652" y="1631507"/>
            <a:ext cx="8229600" cy="3889843"/>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en-US" altLang="ja-JP" sz="2800" dirty="0" smtClean="0">
                <a:latin typeface="HGP創英角ﾎﾟｯﾌﾟ体" panose="040B0A00000000000000" pitchFamily="50" charset="-128"/>
                <a:ea typeface="HGP創英角ﾎﾟｯﾌﾟ体" panose="040B0A00000000000000" pitchFamily="50" charset="-128"/>
              </a:rPr>
              <a:t>DB</a:t>
            </a:r>
            <a:r>
              <a:rPr kumimoji="1" lang="ja-JP" altLang="en-US" sz="2800" dirty="0" smtClean="0">
                <a:latin typeface="HGP創英角ﾎﾟｯﾌﾟ体" panose="040B0A00000000000000" pitchFamily="50" charset="-128"/>
                <a:ea typeface="HGP創英角ﾎﾟｯﾌﾟ体" panose="040B0A00000000000000" pitchFamily="50" charset="-128"/>
              </a:rPr>
              <a:t>登録の</a:t>
            </a:r>
            <a:r>
              <a:rPr kumimoji="1" lang="ja-JP" altLang="en-US" sz="2800" dirty="0" smtClean="0">
                <a:latin typeface="HGP創英角ﾎﾟｯﾌﾟ体" panose="040B0A00000000000000" pitchFamily="50" charset="-128"/>
                <a:ea typeface="HGP創英角ﾎﾟｯﾌﾟ体" panose="040B0A00000000000000" pitchFamily="50" charset="-128"/>
              </a:rPr>
              <a:t>課題</a:t>
            </a:r>
            <a:r>
              <a:rPr kumimoji="1" lang="ja-JP" altLang="en-US" sz="2800" dirty="0" smtClean="0">
                <a:latin typeface="HGP創英角ﾎﾟｯﾌﾟ体" panose="040B0A00000000000000" pitchFamily="50" charset="-128"/>
                <a:ea typeface="HGP創英角ﾎﾟｯﾌﾟ体" panose="040B0A00000000000000" pitchFamily="50" charset="-128"/>
              </a:rPr>
              <a:t>を</a:t>
            </a:r>
            <a:r>
              <a:rPr kumimoji="1" lang="ja-JP" altLang="en-US" sz="2800" dirty="0" err="1" smtClean="0">
                <a:latin typeface="HGP創英角ﾎﾟｯﾌﾟ体" panose="040B0A00000000000000" pitchFamily="50" charset="-128"/>
                <a:ea typeface="HGP創英角ﾎﾟｯﾌﾟ体" panose="040B0A00000000000000" pitchFamily="50" charset="-128"/>
              </a:rPr>
              <a:t>に</a:t>
            </a:r>
            <a:r>
              <a:rPr kumimoji="1" lang="ja-JP" altLang="en-US" sz="2800" dirty="0" smtClean="0">
                <a:latin typeface="HGP創英角ﾎﾟｯﾌﾟ体" panose="040B0A00000000000000" pitchFamily="50" charset="-128"/>
                <a:ea typeface="HGP創英角ﾎﾟｯﾌﾟ体" panose="040B0A00000000000000" pitchFamily="50" charset="-128"/>
              </a:rPr>
              <a:t>作ってみよう！</a:t>
            </a:r>
            <a:endParaRPr kumimoji="1" lang="en-US" altLang="ja-JP" sz="2800" dirty="0" smtClean="0">
              <a:latin typeface="HGP創英角ﾎﾟｯﾌﾟ体" panose="040B0A00000000000000" pitchFamily="50" charset="-128"/>
              <a:ea typeface="HGP創英角ﾎﾟｯﾌﾟ体" panose="040B0A00000000000000" pitchFamily="50" charset="-128"/>
            </a:endParaRPr>
          </a:p>
          <a:p>
            <a:r>
              <a:rPr kumimoji="1" lang="en-US" altLang="ja-JP" sz="2800" dirty="0" smtClean="0">
                <a:latin typeface="HGP創英角ﾎﾟｯﾌﾟ体" panose="040B0A00000000000000" pitchFamily="50" charset="-128"/>
                <a:ea typeface="HGP創英角ﾎﾟｯﾌﾟ体" panose="040B0A00000000000000" pitchFamily="50" charset="-128"/>
              </a:rPr>
              <a:t>https</a:t>
            </a:r>
            <a:r>
              <a:rPr kumimoji="1" lang="en-US" altLang="ja-JP" sz="2800" dirty="0">
                <a:latin typeface="HGP創英角ﾎﾟｯﾌﾟ体" panose="040B0A00000000000000" pitchFamily="50" charset="-128"/>
                <a:ea typeface="HGP創英角ﾎﾟｯﾌﾟ体" panose="040B0A00000000000000" pitchFamily="50" charset="-128"/>
              </a:rPr>
              <a:t>://</a:t>
            </a:r>
            <a:r>
              <a:rPr kumimoji="1" lang="en-US" altLang="ja-JP" sz="2800" dirty="0" smtClean="0">
                <a:latin typeface="HGP創英角ﾎﾟｯﾌﾟ体" panose="040B0A00000000000000" pitchFamily="50" charset="-128"/>
                <a:ea typeface="HGP創英角ﾎﾟｯﾌﾟ体" panose="040B0A00000000000000" pitchFamily="50" charset="-128"/>
              </a:rPr>
              <a:t>github.com/nishino-naoyuki/2018Web</a:t>
            </a:r>
          </a:p>
          <a:p>
            <a:r>
              <a:rPr kumimoji="1" lang="ja-JP" altLang="en-US" sz="2800" dirty="0" smtClean="0">
                <a:latin typeface="HGP創英角ﾎﾟｯﾌﾟ体" panose="040B0A00000000000000" pitchFamily="50" charset="-128"/>
                <a:ea typeface="HGP創英角ﾎﾟｯﾌﾟ体" panose="040B0A00000000000000" pitchFamily="50" charset="-128"/>
              </a:rPr>
              <a:t>・</a:t>
            </a:r>
            <a:r>
              <a:rPr kumimoji="1" lang="en-US" altLang="ja-JP" sz="2800" dirty="0">
                <a:latin typeface="HGP創英角ﾎﾟｯﾌﾟ体" panose="040B0A00000000000000" pitchFamily="50" charset="-128"/>
                <a:ea typeface="HGP創英角ﾎﾟｯﾌﾟ体" panose="040B0A00000000000000" pitchFamily="50" charset="-128"/>
              </a:rPr>
              <a:t>DB</a:t>
            </a:r>
            <a:r>
              <a:rPr kumimoji="1" lang="ja-JP" altLang="en-US" sz="2800" dirty="0">
                <a:latin typeface="HGP創英角ﾎﾟｯﾌﾟ体" panose="040B0A00000000000000" pitchFamily="50" charset="-128"/>
                <a:ea typeface="HGP創英角ﾎﾟｯﾌﾟ体" panose="040B0A00000000000000" pitchFamily="50" charset="-128"/>
              </a:rPr>
              <a:t>サンプル</a:t>
            </a:r>
            <a:r>
              <a:rPr kumimoji="1" lang="en-US" altLang="ja-JP" sz="2800" dirty="0">
                <a:latin typeface="HGP創英角ﾎﾟｯﾌﾟ体" panose="040B0A00000000000000" pitchFamily="50" charset="-128"/>
                <a:ea typeface="HGP創英角ﾎﾟｯﾌﾟ体" panose="040B0A00000000000000" pitchFamily="50" charset="-128"/>
              </a:rPr>
              <a:t>-</a:t>
            </a:r>
            <a:r>
              <a:rPr kumimoji="1" lang="ja-JP" altLang="en-US" sz="2800" dirty="0">
                <a:latin typeface="HGP創英角ﾎﾟｯﾌﾟ体" panose="040B0A00000000000000" pitchFamily="50" charset="-128"/>
                <a:ea typeface="HGP創英角ﾎﾟｯﾌﾟ体" panose="040B0A00000000000000" pitchFamily="50" charset="-128"/>
              </a:rPr>
              <a:t>登録編</a:t>
            </a:r>
            <a:r>
              <a:rPr kumimoji="1" lang="en-US" altLang="ja-JP" sz="2800" dirty="0" smtClean="0">
                <a:latin typeface="HGP創英角ﾎﾟｯﾌﾟ体" panose="040B0A00000000000000" pitchFamily="50" charset="-128"/>
                <a:ea typeface="HGP創英角ﾎﾟｯﾌﾟ体" panose="040B0A00000000000000" pitchFamily="50" charset="-128"/>
              </a:rPr>
              <a:t>.</a:t>
            </a:r>
            <a:r>
              <a:rPr kumimoji="1" lang="en-US" altLang="ja-JP" sz="2800" dirty="0" smtClean="0">
                <a:latin typeface="HGP創英角ﾎﾟｯﾌﾟ体" panose="040B0A00000000000000" pitchFamily="50" charset="-128"/>
                <a:ea typeface="HGP創英角ﾎﾟｯﾌﾟ体" panose="040B0A00000000000000" pitchFamily="50" charset="-128"/>
              </a:rPr>
              <a:t>pdf</a:t>
            </a:r>
          </a:p>
          <a:p>
            <a:endParaRPr kumimoji="1" lang="en-US" altLang="ja-JP" sz="2800" dirty="0">
              <a:latin typeface="HGP創英角ﾎﾟｯﾌﾟ体" panose="040B0A00000000000000" pitchFamily="50" charset="-128"/>
              <a:ea typeface="HGP創英角ﾎﾟｯﾌﾟ体" panose="040B0A00000000000000" pitchFamily="50" charset="-128"/>
            </a:endParaRPr>
          </a:p>
          <a:p>
            <a:endParaRPr kumimoji="1" lang="en-US" altLang="ja-JP" sz="2800" dirty="0" smtClean="0">
              <a:latin typeface="HGP創英角ﾎﾟｯﾌﾟ体" panose="040B0A00000000000000" pitchFamily="50" charset="-128"/>
              <a:ea typeface="HGP創英角ﾎﾟｯﾌﾟ体" panose="040B0A00000000000000" pitchFamily="50" charset="-128"/>
            </a:endParaRPr>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407" y="268827"/>
            <a:ext cx="1237333" cy="924906"/>
          </a:xfrm>
          <a:prstGeom prst="rect">
            <a:avLst/>
          </a:prstGeom>
        </p:spPr>
      </p:pic>
      <p:pic>
        <p:nvPicPr>
          <p:cNvPr id="6" name="図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1997" y="5004683"/>
            <a:ext cx="1806171" cy="1449452"/>
          </a:xfrm>
          <a:prstGeom prst="rect">
            <a:avLst/>
          </a:prstGeom>
        </p:spPr>
      </p:pic>
    </p:spTree>
    <p:extLst>
      <p:ext uri="{BB962C8B-B14F-4D97-AF65-F5344CB8AC3E}">
        <p14:creationId xmlns:p14="http://schemas.microsoft.com/office/powerpoint/2010/main" val="19079575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rotWithShape="1">
          <a:blip r:embed="rId3">
            <a:alphaModFix/>
          </a:blip>
          <a:srcRect/>
          <a:stretch/>
        </p:blipFill>
        <p:spPr>
          <a:xfrm>
            <a:off x="0" y="-2781511"/>
            <a:ext cx="9104843" cy="9235646"/>
          </a:xfrm>
          <a:prstGeom prst="rect">
            <a:avLst/>
          </a:prstGeom>
          <a:noFill/>
          <a:ln>
            <a:noFill/>
          </a:ln>
        </p:spPr>
      </p:pic>
      <p:sp>
        <p:nvSpPr>
          <p:cNvPr id="3" name="タイトル 2"/>
          <p:cNvSpPr>
            <a:spLocks noGrp="1"/>
          </p:cNvSpPr>
          <p:nvPr>
            <p:ph type="title"/>
          </p:nvPr>
        </p:nvSpPr>
        <p:spPr>
          <a:xfrm>
            <a:off x="77311" y="268827"/>
            <a:ext cx="8950219" cy="814906"/>
          </a:xfrm>
        </p:spPr>
        <p:txBody>
          <a:bodyPr/>
          <a:lstStyle/>
          <a:p>
            <a:r>
              <a:rPr kumimoji="1" lang="ja-JP" altLang="en-US" dirty="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　追加のプログラム</a:t>
            </a:r>
            <a:endParaRPr kumimoji="1" lang="ja-JP" altLang="en-US" dirty="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endParaRPr>
          </a:p>
        </p:txBody>
      </p:sp>
      <p:sp>
        <p:nvSpPr>
          <p:cNvPr id="7" name="タイトル 2"/>
          <p:cNvSpPr txBox="1">
            <a:spLocks/>
          </p:cNvSpPr>
          <p:nvPr/>
        </p:nvSpPr>
        <p:spPr>
          <a:xfrm>
            <a:off x="193781" y="2209800"/>
            <a:ext cx="8717280" cy="1104093"/>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en-US" altLang="ja-JP" sz="3600" dirty="0" smtClean="0">
                <a:latin typeface="HGP創英角ﾎﾟｯﾌﾟ体" panose="040B0A00000000000000" pitchFamily="50" charset="-128"/>
                <a:ea typeface="HGP創英角ﾎﾟｯﾌﾟ体" panose="040B0A00000000000000" pitchFamily="50" charset="-128"/>
              </a:rPr>
              <a:t>DB</a:t>
            </a:r>
            <a:r>
              <a:rPr kumimoji="1" lang="ja-JP" altLang="en-US" sz="3600" dirty="0" smtClean="0">
                <a:latin typeface="HGP創英角ﾎﾟｯﾌﾟ体" panose="040B0A00000000000000" pitchFamily="50" charset="-128"/>
                <a:ea typeface="HGP創英角ﾎﾟｯﾌﾟ体" panose="040B0A00000000000000" pitchFamily="50" charset="-128"/>
              </a:rPr>
              <a:t>に</a:t>
            </a:r>
            <a:r>
              <a:rPr kumimoji="1" lang="ja-JP" altLang="en-US" sz="3600" dirty="0">
                <a:latin typeface="HGP創英角ﾎﾟｯﾌﾟ体" panose="040B0A00000000000000" pitchFamily="50" charset="-128"/>
                <a:ea typeface="HGP創英角ﾎﾟｯﾌﾟ体" panose="040B0A00000000000000" pitchFamily="50" charset="-128"/>
              </a:rPr>
              <a:t>挿入</a:t>
            </a:r>
            <a:r>
              <a:rPr kumimoji="1" lang="ja-JP" altLang="en-US" sz="3600" dirty="0" smtClean="0">
                <a:latin typeface="HGP創英角ﾎﾟｯﾌﾟ体" panose="040B0A00000000000000" pitchFamily="50" charset="-128"/>
                <a:ea typeface="HGP創英角ﾎﾟｯﾌﾟ体" panose="040B0A00000000000000" pitchFamily="50" charset="-128"/>
              </a:rPr>
              <a:t>する</a:t>
            </a:r>
            <a:r>
              <a:rPr kumimoji="1" lang="ja-JP" altLang="en-US" sz="3600" dirty="0" smtClean="0">
                <a:latin typeface="HGP創英角ﾎﾟｯﾌﾟ体" panose="040B0A00000000000000" pitchFamily="50" charset="-128"/>
                <a:ea typeface="HGP創英角ﾎﾟｯﾌﾟ体" panose="040B0A00000000000000" pitchFamily="50" charset="-128"/>
              </a:rPr>
              <a:t>プログラムの実装を</a:t>
            </a:r>
            <a:endParaRPr kumimoji="1" lang="en-US" altLang="ja-JP" sz="3600" dirty="0" smtClean="0">
              <a:latin typeface="HGP創英角ﾎﾟｯﾌﾟ体" panose="040B0A00000000000000" pitchFamily="50" charset="-128"/>
              <a:ea typeface="HGP創英角ﾎﾟｯﾌﾟ体" panose="040B0A00000000000000" pitchFamily="50" charset="-128"/>
            </a:endParaRPr>
          </a:p>
          <a:p>
            <a:r>
              <a:rPr kumimoji="1" lang="ja-JP" altLang="en-US" sz="3600" dirty="0">
                <a:latin typeface="HGP創英角ﾎﾟｯﾌﾟ体" panose="040B0A00000000000000" pitchFamily="50" charset="-128"/>
                <a:ea typeface="HGP創英角ﾎﾟｯﾌﾟ体" panose="040B0A00000000000000" pitchFamily="50" charset="-128"/>
              </a:rPr>
              <a:t>振り返</a:t>
            </a:r>
            <a:r>
              <a:rPr kumimoji="1" lang="ja-JP" altLang="en-US" sz="3600" dirty="0" smtClean="0">
                <a:latin typeface="HGP創英角ﾎﾟｯﾌﾟ体" panose="040B0A00000000000000" pitchFamily="50" charset="-128"/>
                <a:ea typeface="HGP創英角ﾎﾟｯﾌﾟ体" panose="040B0A00000000000000" pitchFamily="50" charset="-128"/>
              </a:rPr>
              <a:t>ってみましょ</a:t>
            </a:r>
            <a:r>
              <a:rPr kumimoji="1" lang="ja-JP" altLang="en-US" sz="3600" dirty="0">
                <a:latin typeface="HGP創英角ﾎﾟｯﾌﾟ体" panose="040B0A00000000000000" pitchFamily="50" charset="-128"/>
                <a:ea typeface="HGP創英角ﾎﾟｯﾌﾟ体" panose="040B0A00000000000000" pitchFamily="50" charset="-128"/>
              </a:rPr>
              <a:t>う</a:t>
            </a:r>
            <a:endParaRPr kumimoji="1" lang="en-US" altLang="ja-JP" sz="2800" dirty="0">
              <a:latin typeface="HGP創英角ﾎﾟｯﾌﾟ体" panose="040B0A00000000000000" pitchFamily="50" charset="-128"/>
              <a:ea typeface="HGP創英角ﾎﾟｯﾌﾟ体" panose="040B0A00000000000000" pitchFamily="50" charset="-128"/>
            </a:endParaRPr>
          </a:p>
        </p:txBody>
      </p:sp>
      <p:pic>
        <p:nvPicPr>
          <p:cNvPr id="2" name="図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1153" y="5767822"/>
            <a:ext cx="888130" cy="888130"/>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1903" y="5352706"/>
            <a:ext cx="1170391" cy="1170391"/>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5074" y="4713889"/>
            <a:ext cx="1649983" cy="1649983"/>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4098" y="4091775"/>
            <a:ext cx="2047943" cy="2047943"/>
          </a:xfrm>
          <a:prstGeom prst="rect">
            <a:avLst/>
          </a:prstGeom>
        </p:spPr>
      </p:pic>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5135" y="3286141"/>
            <a:ext cx="2651760" cy="2651760"/>
          </a:xfrm>
          <a:prstGeom prst="rect">
            <a:avLst/>
          </a:prstGeom>
        </p:spPr>
      </p:pic>
      <p:cxnSp>
        <p:nvCxnSpPr>
          <p:cNvPr id="5" name="直線コネクタ 4"/>
          <p:cNvCxnSpPr/>
          <p:nvPr/>
        </p:nvCxnSpPr>
        <p:spPr>
          <a:xfrm flipH="1" flipV="1">
            <a:off x="5139560" y="3515710"/>
            <a:ext cx="3466405" cy="2422191"/>
          </a:xfrm>
          <a:prstGeom prst="line">
            <a:avLst/>
          </a:prstGeom>
        </p:spPr>
        <p:style>
          <a:lnRef idx="1">
            <a:schemeClr val="dk1"/>
          </a:lnRef>
          <a:fillRef idx="0">
            <a:schemeClr val="dk1"/>
          </a:fillRef>
          <a:effectRef idx="0">
            <a:schemeClr val="dk1"/>
          </a:effectRef>
          <a:fontRef idx="minor">
            <a:schemeClr val="tx1"/>
          </a:fontRef>
        </p:style>
      </p:cxnSp>
      <p:cxnSp>
        <p:nvCxnSpPr>
          <p:cNvPr id="12" name="直線コネクタ 11"/>
          <p:cNvCxnSpPr/>
          <p:nvPr/>
        </p:nvCxnSpPr>
        <p:spPr>
          <a:xfrm flipH="1" flipV="1">
            <a:off x="4376691" y="5778677"/>
            <a:ext cx="4229274" cy="889372"/>
          </a:xfrm>
          <a:prstGeom prst="line">
            <a:avLst/>
          </a:prstGeom>
        </p:spPr>
        <p:style>
          <a:lnRef idx="1">
            <a:schemeClr val="dk1"/>
          </a:lnRef>
          <a:fillRef idx="0">
            <a:schemeClr val="dk1"/>
          </a:fillRef>
          <a:effectRef idx="0">
            <a:schemeClr val="dk1"/>
          </a:effectRef>
          <a:fontRef idx="minor">
            <a:schemeClr val="tx1"/>
          </a:fontRef>
        </p:style>
      </p:cxnSp>
      <p:cxnSp>
        <p:nvCxnSpPr>
          <p:cNvPr id="14" name="直線コネクタ 13"/>
          <p:cNvCxnSpPr/>
          <p:nvPr/>
        </p:nvCxnSpPr>
        <p:spPr>
          <a:xfrm flipH="1" flipV="1">
            <a:off x="4960008" y="5211494"/>
            <a:ext cx="3486293" cy="1211560"/>
          </a:xfrm>
          <a:prstGeom prst="line">
            <a:avLst/>
          </a:prstGeom>
        </p:spPr>
        <p:style>
          <a:lnRef idx="1">
            <a:schemeClr val="dk1"/>
          </a:lnRef>
          <a:fillRef idx="0">
            <a:schemeClr val="dk1"/>
          </a:fillRef>
          <a:effectRef idx="0">
            <a:schemeClr val="dk1"/>
          </a:effectRef>
          <a:fontRef idx="minor">
            <a:schemeClr val="tx1"/>
          </a:fontRef>
        </p:style>
      </p:cxnSp>
      <p:cxnSp>
        <p:nvCxnSpPr>
          <p:cNvPr id="16" name="直線コネクタ 15"/>
          <p:cNvCxnSpPr/>
          <p:nvPr/>
        </p:nvCxnSpPr>
        <p:spPr>
          <a:xfrm flipH="1" flipV="1">
            <a:off x="5392878" y="4585481"/>
            <a:ext cx="3073311" cy="155540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787864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rotWithShape="1">
          <a:blip r:embed="rId3">
            <a:alphaModFix/>
          </a:blip>
          <a:srcRect/>
          <a:stretch/>
        </p:blipFill>
        <p:spPr>
          <a:xfrm>
            <a:off x="0" y="-2781511"/>
            <a:ext cx="9104843" cy="9235646"/>
          </a:xfrm>
          <a:prstGeom prst="rect">
            <a:avLst/>
          </a:prstGeom>
          <a:noFill/>
          <a:ln>
            <a:noFill/>
          </a:ln>
        </p:spPr>
      </p:pic>
      <p:sp>
        <p:nvSpPr>
          <p:cNvPr id="3" name="タイトル 2"/>
          <p:cNvSpPr>
            <a:spLocks noGrp="1"/>
          </p:cNvSpPr>
          <p:nvPr>
            <p:ph type="title"/>
          </p:nvPr>
        </p:nvSpPr>
        <p:spPr>
          <a:xfrm>
            <a:off x="77311" y="268827"/>
            <a:ext cx="8950219" cy="814906"/>
          </a:xfrm>
        </p:spPr>
        <p:txBody>
          <a:bodyPr/>
          <a:lstStyle/>
          <a:p>
            <a:r>
              <a:rPr kumimoji="1" lang="ja-JP" altLang="en-US" dirty="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　追加のプログラム</a:t>
            </a:r>
            <a:endParaRPr kumimoji="1" lang="ja-JP" altLang="en-US" dirty="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endParaRPr>
          </a:p>
        </p:txBody>
      </p:sp>
      <p:sp>
        <p:nvSpPr>
          <p:cNvPr id="2" name="テキスト ボックス 1"/>
          <p:cNvSpPr txBox="1"/>
          <p:nvPr/>
        </p:nvSpPr>
        <p:spPr>
          <a:xfrm>
            <a:off x="3628930" y="1450651"/>
            <a:ext cx="1846980" cy="707886"/>
          </a:xfrm>
          <a:prstGeom prst="rect">
            <a:avLst/>
          </a:prstGeom>
          <a:noFill/>
        </p:spPr>
        <p:txBody>
          <a:bodyPr wrap="none" rtlCol="0">
            <a:spAutoFit/>
          </a:bodyPr>
          <a:lstStyle/>
          <a:p>
            <a:r>
              <a:rPr kumimoji="1" lang="en-US" altLang="ja-JP" sz="4000" dirty="0" smtClean="0">
                <a:latin typeface="HGP創英角ﾎﾟｯﾌﾟ体" panose="040B0A00000000000000" pitchFamily="50" charset="-128"/>
                <a:ea typeface="HGP創英角ﾎﾟｯﾌﾟ体" panose="040B0A00000000000000" pitchFamily="50" charset="-128"/>
              </a:rPr>
              <a:t>DB</a:t>
            </a:r>
            <a:r>
              <a:rPr kumimoji="1" lang="ja-JP" altLang="en-US" sz="4000" dirty="0" smtClean="0">
                <a:latin typeface="HGP創英角ﾎﾟｯﾌﾟ体" panose="040B0A00000000000000" pitchFamily="50" charset="-128"/>
                <a:ea typeface="HGP創英角ﾎﾟｯﾌﾟ体" panose="040B0A00000000000000" pitchFamily="50" charset="-128"/>
              </a:rPr>
              <a:t>接続</a:t>
            </a:r>
            <a:endParaRPr kumimoji="1" lang="ja-JP" altLang="en-US" sz="4000" dirty="0">
              <a:latin typeface="HGP創英角ﾎﾟｯﾌﾟ体" panose="040B0A00000000000000" pitchFamily="50" charset="-128"/>
              <a:ea typeface="HGP創英角ﾎﾟｯﾌﾟ体" panose="040B0A00000000000000" pitchFamily="50" charset="-128"/>
            </a:endParaRPr>
          </a:p>
        </p:txBody>
      </p:sp>
      <p:pic>
        <p:nvPicPr>
          <p:cNvPr id="5" name="図 4"/>
          <p:cNvPicPr>
            <a:picLocks noChangeAspect="1"/>
          </p:cNvPicPr>
          <p:nvPr/>
        </p:nvPicPr>
        <p:blipFill>
          <a:blip r:embed="rId4"/>
          <a:stretch>
            <a:fillRect/>
          </a:stretch>
        </p:blipFill>
        <p:spPr>
          <a:xfrm>
            <a:off x="478752" y="2266374"/>
            <a:ext cx="8303449" cy="2717105"/>
          </a:xfrm>
          <a:prstGeom prst="rect">
            <a:avLst/>
          </a:prstGeom>
          <a:ln>
            <a:solidFill>
              <a:schemeClr val="tx1"/>
            </a:solidFill>
          </a:ln>
        </p:spPr>
      </p:pic>
      <p:sp>
        <p:nvSpPr>
          <p:cNvPr id="9" name="正方形/長方形 8"/>
          <p:cNvSpPr/>
          <p:nvPr/>
        </p:nvSpPr>
        <p:spPr>
          <a:xfrm>
            <a:off x="977170" y="3916680"/>
            <a:ext cx="5303520" cy="3551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977170" y="4371771"/>
            <a:ext cx="7679150" cy="6117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吹き出し 5"/>
          <p:cNvSpPr/>
          <p:nvPr/>
        </p:nvSpPr>
        <p:spPr>
          <a:xfrm>
            <a:off x="5791200" y="2773680"/>
            <a:ext cx="3108960" cy="868680"/>
          </a:xfrm>
          <a:prstGeom prst="wedgeRoundRectCallout">
            <a:avLst>
              <a:gd name="adj1" fmla="val -40931"/>
              <a:gd name="adj2" fmla="val 8530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800" dirty="0" smtClean="0"/>
              <a:t>JDBC</a:t>
            </a:r>
            <a:r>
              <a:rPr kumimoji="1" lang="ja-JP" altLang="en-US" sz="1800" dirty="0" smtClean="0"/>
              <a:t>ドライバのロード</a:t>
            </a:r>
            <a:endParaRPr kumimoji="1" lang="ja-JP" altLang="en-US" sz="1800" dirty="0"/>
          </a:p>
        </p:txBody>
      </p:sp>
      <p:sp>
        <p:nvSpPr>
          <p:cNvPr id="11" name="角丸四角形吹き出し 10"/>
          <p:cNvSpPr/>
          <p:nvPr/>
        </p:nvSpPr>
        <p:spPr>
          <a:xfrm>
            <a:off x="3628930" y="5257799"/>
            <a:ext cx="4707350" cy="868680"/>
          </a:xfrm>
          <a:prstGeom prst="wedgeRoundRectCallout">
            <a:avLst>
              <a:gd name="adj1" fmla="val -39312"/>
              <a:gd name="adj2" fmla="val -9539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800" dirty="0" smtClean="0"/>
              <a:t>接続して接続オブジェクト</a:t>
            </a:r>
            <a:endParaRPr kumimoji="1" lang="en-US" altLang="ja-JP" sz="1800" dirty="0" smtClean="0"/>
          </a:p>
          <a:p>
            <a:pPr algn="ctr"/>
            <a:r>
              <a:rPr kumimoji="1" lang="ja-JP" altLang="en-US" sz="1800" dirty="0" smtClean="0"/>
              <a:t>（</a:t>
            </a:r>
            <a:r>
              <a:rPr kumimoji="1" lang="en-US" altLang="ja-JP" sz="1800" dirty="0" smtClean="0"/>
              <a:t>Connection</a:t>
            </a:r>
            <a:r>
              <a:rPr kumimoji="1" lang="ja-JP" altLang="en-US" sz="1800" dirty="0" smtClean="0"/>
              <a:t>オブジェクト）を取得する</a:t>
            </a:r>
            <a:endParaRPr kumimoji="1" lang="ja-JP" altLang="en-US" sz="1800" dirty="0"/>
          </a:p>
        </p:txBody>
      </p:sp>
      <p:sp>
        <p:nvSpPr>
          <p:cNvPr id="4" name="角丸四角形 3"/>
          <p:cNvSpPr/>
          <p:nvPr/>
        </p:nvSpPr>
        <p:spPr>
          <a:xfrm>
            <a:off x="5791200" y="1213945"/>
            <a:ext cx="3108960" cy="94459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2800" dirty="0" smtClean="0"/>
              <a:t>　　前回と同じ！</a:t>
            </a:r>
            <a:endParaRPr kumimoji="1" lang="ja-JP" altLang="en-US" sz="2800" dirty="0"/>
          </a:p>
        </p:txBody>
      </p:sp>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5796" y="1376246"/>
            <a:ext cx="645259" cy="645259"/>
          </a:xfrm>
          <a:prstGeom prst="rect">
            <a:avLst/>
          </a:prstGeom>
        </p:spPr>
      </p:pic>
    </p:spTree>
    <p:extLst>
      <p:ext uri="{BB962C8B-B14F-4D97-AF65-F5344CB8AC3E}">
        <p14:creationId xmlns:p14="http://schemas.microsoft.com/office/powerpoint/2010/main" val="1769017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rotWithShape="1">
          <a:blip r:embed="rId3">
            <a:alphaModFix/>
          </a:blip>
          <a:srcRect/>
          <a:stretch/>
        </p:blipFill>
        <p:spPr>
          <a:xfrm>
            <a:off x="0" y="-2781511"/>
            <a:ext cx="9104843" cy="9235646"/>
          </a:xfrm>
          <a:prstGeom prst="rect">
            <a:avLst/>
          </a:prstGeom>
          <a:noFill/>
          <a:ln>
            <a:noFill/>
          </a:ln>
        </p:spPr>
      </p:pic>
      <p:sp>
        <p:nvSpPr>
          <p:cNvPr id="3" name="タイトル 2"/>
          <p:cNvSpPr>
            <a:spLocks noGrp="1"/>
          </p:cNvSpPr>
          <p:nvPr>
            <p:ph type="title"/>
          </p:nvPr>
        </p:nvSpPr>
        <p:spPr>
          <a:xfrm>
            <a:off x="77311" y="268827"/>
            <a:ext cx="8950219" cy="814906"/>
          </a:xfrm>
        </p:spPr>
        <p:txBody>
          <a:bodyPr/>
          <a:lstStyle/>
          <a:p>
            <a:r>
              <a:rPr kumimoji="1" lang="ja-JP" altLang="en-US" dirty="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　追加のプログラム</a:t>
            </a:r>
            <a:endParaRPr kumimoji="1" lang="ja-JP" altLang="en-US" dirty="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endParaRPr>
          </a:p>
        </p:txBody>
      </p:sp>
      <p:sp>
        <p:nvSpPr>
          <p:cNvPr id="2" name="テキスト ボックス 1"/>
          <p:cNvSpPr txBox="1"/>
          <p:nvPr/>
        </p:nvSpPr>
        <p:spPr>
          <a:xfrm>
            <a:off x="2570244" y="1303023"/>
            <a:ext cx="3414717" cy="707886"/>
          </a:xfrm>
          <a:prstGeom prst="rect">
            <a:avLst/>
          </a:prstGeom>
          <a:noFill/>
        </p:spPr>
        <p:txBody>
          <a:bodyPr wrap="none" rtlCol="0">
            <a:spAutoFit/>
          </a:bodyPr>
          <a:lstStyle/>
          <a:p>
            <a:r>
              <a:rPr kumimoji="1" lang="en-US" altLang="ja-JP" sz="4000" dirty="0" smtClean="0">
                <a:latin typeface="HGP創英角ﾎﾟｯﾌﾟ体" panose="040B0A00000000000000" pitchFamily="50" charset="-128"/>
                <a:ea typeface="HGP創英角ﾎﾟｯﾌﾟ体" panose="040B0A00000000000000" pitchFamily="50" charset="-128"/>
              </a:rPr>
              <a:t>INSER</a:t>
            </a:r>
            <a:r>
              <a:rPr kumimoji="1" lang="en-US" altLang="ja-JP" sz="4000" dirty="0">
                <a:latin typeface="HGP創英角ﾎﾟｯﾌﾟ体" panose="040B0A00000000000000" pitchFamily="50" charset="-128"/>
                <a:ea typeface="HGP創英角ﾎﾟｯﾌﾟ体" panose="040B0A00000000000000" pitchFamily="50" charset="-128"/>
              </a:rPr>
              <a:t>T</a:t>
            </a:r>
            <a:r>
              <a:rPr kumimoji="1" lang="ja-JP" altLang="en-US" sz="4000" dirty="0" smtClean="0">
                <a:latin typeface="HGP創英角ﾎﾟｯﾌﾟ体" panose="040B0A00000000000000" pitchFamily="50" charset="-128"/>
                <a:ea typeface="HGP創英角ﾎﾟｯﾌﾟ体" panose="040B0A00000000000000" pitchFamily="50" charset="-128"/>
              </a:rPr>
              <a:t>文</a:t>
            </a:r>
            <a:r>
              <a:rPr kumimoji="1" lang="ja-JP" altLang="en-US" sz="4000" dirty="0" smtClean="0">
                <a:latin typeface="HGP創英角ﾎﾟｯﾌﾟ体" panose="040B0A00000000000000" pitchFamily="50" charset="-128"/>
                <a:ea typeface="HGP創英角ﾎﾟｯﾌﾟ体" panose="040B0A00000000000000" pitchFamily="50" charset="-128"/>
              </a:rPr>
              <a:t>発行</a:t>
            </a:r>
            <a:endParaRPr kumimoji="1" lang="ja-JP" altLang="en-US" sz="4000" dirty="0">
              <a:latin typeface="HGP創英角ﾎﾟｯﾌﾟ体" panose="040B0A00000000000000" pitchFamily="50" charset="-128"/>
              <a:ea typeface="HGP創英角ﾎﾟｯﾌﾟ体" panose="040B0A00000000000000" pitchFamily="50" charset="-128"/>
            </a:endParaRPr>
          </a:p>
        </p:txBody>
      </p:sp>
      <p:pic>
        <p:nvPicPr>
          <p:cNvPr id="5" name="図 4"/>
          <p:cNvPicPr>
            <a:picLocks noChangeAspect="1"/>
          </p:cNvPicPr>
          <p:nvPr/>
        </p:nvPicPr>
        <p:blipFill>
          <a:blip r:embed="rId4"/>
          <a:stretch>
            <a:fillRect/>
          </a:stretch>
        </p:blipFill>
        <p:spPr>
          <a:xfrm>
            <a:off x="165882" y="3290803"/>
            <a:ext cx="8773075" cy="1829611"/>
          </a:xfrm>
          <a:prstGeom prst="rect">
            <a:avLst/>
          </a:prstGeom>
        </p:spPr>
      </p:pic>
      <p:sp>
        <p:nvSpPr>
          <p:cNvPr id="9" name="正方形/長方形 8"/>
          <p:cNvSpPr/>
          <p:nvPr/>
        </p:nvSpPr>
        <p:spPr>
          <a:xfrm>
            <a:off x="169451" y="3792583"/>
            <a:ext cx="8769506" cy="2578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65882" y="4198251"/>
            <a:ext cx="2987221" cy="5629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吹き出し 5"/>
          <p:cNvSpPr/>
          <p:nvPr/>
        </p:nvSpPr>
        <p:spPr>
          <a:xfrm>
            <a:off x="4034723" y="2363627"/>
            <a:ext cx="4699370" cy="868680"/>
          </a:xfrm>
          <a:prstGeom prst="wedgeRoundRectCallout">
            <a:avLst>
              <a:gd name="adj1" fmla="val -37688"/>
              <a:gd name="adj2" fmla="val 11688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800" dirty="0" smtClean="0"/>
              <a:t>SQL</a:t>
            </a:r>
            <a:r>
              <a:rPr kumimoji="1" lang="ja-JP" altLang="en-US" sz="1800" dirty="0" smtClean="0"/>
              <a:t>文を接続オブジェクトに</a:t>
            </a:r>
            <a:endParaRPr kumimoji="1" lang="en-US" altLang="ja-JP" sz="1800" dirty="0" smtClean="0"/>
          </a:p>
          <a:p>
            <a:pPr algn="ctr"/>
            <a:r>
              <a:rPr kumimoji="1" lang="ja-JP" altLang="en-US" sz="1800" dirty="0"/>
              <a:t>セット</a:t>
            </a:r>
            <a:r>
              <a:rPr kumimoji="1" lang="ja-JP" altLang="en-US" sz="1800" dirty="0" smtClean="0"/>
              <a:t>して、</a:t>
            </a:r>
            <a:r>
              <a:rPr kumimoji="1" lang="en-US" altLang="ja-JP" sz="1800" dirty="0" err="1" smtClean="0"/>
              <a:t>Statment</a:t>
            </a:r>
            <a:r>
              <a:rPr kumimoji="1" lang="ja-JP" altLang="en-US" sz="1800" dirty="0" smtClean="0"/>
              <a:t>オブジェクトを取得する</a:t>
            </a:r>
            <a:endParaRPr kumimoji="1" lang="ja-JP" altLang="en-US" sz="1800" dirty="0"/>
          </a:p>
        </p:txBody>
      </p:sp>
      <p:sp>
        <p:nvSpPr>
          <p:cNvPr id="12" name="正方形/長方形 11"/>
          <p:cNvSpPr/>
          <p:nvPr/>
        </p:nvSpPr>
        <p:spPr>
          <a:xfrm>
            <a:off x="165882" y="4799388"/>
            <a:ext cx="2419663" cy="3210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吹き出し 10"/>
          <p:cNvSpPr/>
          <p:nvPr/>
        </p:nvSpPr>
        <p:spPr>
          <a:xfrm>
            <a:off x="2089813" y="5158616"/>
            <a:ext cx="4707350" cy="1295519"/>
          </a:xfrm>
          <a:prstGeom prst="wedgeRoundRectCallout">
            <a:avLst>
              <a:gd name="adj1" fmla="val -60602"/>
              <a:gd name="adj2" fmla="val -60469"/>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800" dirty="0" err="1" smtClean="0"/>
              <a:t>executeUpdate</a:t>
            </a:r>
            <a:r>
              <a:rPr kumimoji="1" lang="ja-JP" altLang="en-US" sz="1800" dirty="0" smtClean="0"/>
              <a:t>を</a:t>
            </a:r>
            <a:r>
              <a:rPr kumimoji="1" lang="ja-JP" altLang="en-US" sz="1800" dirty="0" smtClean="0"/>
              <a:t>実行して</a:t>
            </a:r>
            <a:r>
              <a:rPr kumimoji="1" lang="en-US" altLang="ja-JP" sz="1800" dirty="0" smtClean="0"/>
              <a:t>SQL</a:t>
            </a:r>
            <a:r>
              <a:rPr kumimoji="1" lang="ja-JP" altLang="en-US" sz="1800" dirty="0" smtClean="0"/>
              <a:t>を実行する</a:t>
            </a:r>
            <a:endParaRPr kumimoji="1" lang="en-US" altLang="ja-JP" sz="1800" dirty="0" smtClean="0"/>
          </a:p>
          <a:p>
            <a:pPr algn="ctr"/>
            <a:r>
              <a:rPr kumimoji="1" lang="en-US" altLang="ja-JP" sz="1800" dirty="0" smtClean="0"/>
              <a:t>SELECT</a:t>
            </a:r>
            <a:r>
              <a:rPr kumimoji="1" lang="ja-JP" altLang="en-US" sz="1800" dirty="0" smtClean="0"/>
              <a:t>のときとのメソッド（</a:t>
            </a:r>
            <a:r>
              <a:rPr kumimoji="1" lang="en-US" altLang="ja-JP" sz="1800" dirty="0" err="1" smtClean="0"/>
              <a:t>executeQuery</a:t>
            </a:r>
            <a:r>
              <a:rPr kumimoji="1" lang="en-US" altLang="ja-JP" sz="1800" dirty="0" smtClean="0"/>
              <a:t>)</a:t>
            </a:r>
          </a:p>
          <a:p>
            <a:pPr algn="ctr"/>
            <a:r>
              <a:rPr kumimoji="1" lang="ja-JP" altLang="en-US" sz="1800" dirty="0" smtClean="0"/>
              <a:t>とは違うことに注意！</a:t>
            </a:r>
            <a:endParaRPr kumimoji="1" lang="ja-JP" altLang="en-US" sz="1800" dirty="0"/>
          </a:p>
        </p:txBody>
      </p:sp>
      <p:sp>
        <p:nvSpPr>
          <p:cNvPr id="13" name="角丸四角形吹き出し 12"/>
          <p:cNvSpPr/>
          <p:nvPr/>
        </p:nvSpPr>
        <p:spPr>
          <a:xfrm>
            <a:off x="3534700" y="4496658"/>
            <a:ext cx="4707350" cy="447865"/>
          </a:xfrm>
          <a:prstGeom prst="wedgeRoundRectCallout">
            <a:avLst>
              <a:gd name="adj1" fmla="val -60602"/>
              <a:gd name="adj2" fmla="val -60469"/>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800" dirty="0" smtClean="0"/>
              <a:t>SQL</a:t>
            </a:r>
            <a:r>
              <a:rPr kumimoji="1" lang="ja-JP" altLang="en-US" sz="1800" dirty="0" smtClean="0"/>
              <a:t>文中の「？」に値をセットする</a:t>
            </a:r>
            <a:endParaRPr kumimoji="1" lang="ja-JP" altLang="en-US" sz="1800" dirty="0"/>
          </a:p>
        </p:txBody>
      </p:sp>
      <p:sp>
        <p:nvSpPr>
          <p:cNvPr id="7" name="角丸四角形 6"/>
          <p:cNvSpPr/>
          <p:nvPr/>
        </p:nvSpPr>
        <p:spPr>
          <a:xfrm>
            <a:off x="6150847" y="1303023"/>
            <a:ext cx="2788110" cy="70788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2800" dirty="0" smtClean="0"/>
              <a:t>　　前回と違う！</a:t>
            </a:r>
            <a:endParaRPr kumimoji="1" lang="ja-JP" altLang="en-US" sz="2800" dirty="0"/>
          </a:p>
        </p:txBody>
      </p:sp>
      <p:pic>
        <p:nvPicPr>
          <p:cNvPr id="14" name="図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0108" y="1454732"/>
            <a:ext cx="457200" cy="457200"/>
          </a:xfrm>
          <a:prstGeom prst="rect">
            <a:avLst/>
          </a:prstGeom>
        </p:spPr>
      </p:pic>
    </p:spTree>
    <p:extLst>
      <p:ext uri="{BB962C8B-B14F-4D97-AF65-F5344CB8AC3E}">
        <p14:creationId xmlns:p14="http://schemas.microsoft.com/office/powerpoint/2010/main" val="4123527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rotWithShape="1">
          <a:blip r:embed="rId3">
            <a:alphaModFix/>
          </a:blip>
          <a:srcRect/>
          <a:stretch/>
        </p:blipFill>
        <p:spPr>
          <a:xfrm>
            <a:off x="0" y="-2781511"/>
            <a:ext cx="9104843" cy="9235646"/>
          </a:xfrm>
          <a:prstGeom prst="rect">
            <a:avLst/>
          </a:prstGeom>
          <a:noFill/>
          <a:ln>
            <a:noFill/>
          </a:ln>
        </p:spPr>
      </p:pic>
      <p:sp>
        <p:nvSpPr>
          <p:cNvPr id="7" name="タイトル 2"/>
          <p:cNvSpPr txBox="1">
            <a:spLocks/>
          </p:cNvSpPr>
          <p:nvPr/>
        </p:nvSpPr>
        <p:spPr>
          <a:xfrm>
            <a:off x="193781" y="2285110"/>
            <a:ext cx="8717280" cy="2286889"/>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ja-JP" altLang="en-US" sz="4000" dirty="0" smtClean="0">
                <a:solidFill>
                  <a:schemeClr val="bg1">
                    <a:lumMod val="75000"/>
                  </a:schemeClr>
                </a:solidFill>
                <a:latin typeface="HGP創英角ﾎﾟｯﾌﾟ体" panose="040B0A00000000000000" pitchFamily="50" charset="-128"/>
                <a:ea typeface="HGP創英角ﾎﾟｯﾌﾟ体" panose="040B0A00000000000000" pitchFamily="50" charset="-128"/>
              </a:rPr>
              <a:t>追加のプログラム</a:t>
            </a:r>
            <a:endParaRPr kumimoji="1" lang="en-US" altLang="ja-JP" sz="4000" dirty="0" smtClean="0">
              <a:solidFill>
                <a:schemeClr val="bg1">
                  <a:lumMod val="75000"/>
                </a:schemeClr>
              </a:solidFill>
              <a:latin typeface="HGP創英角ﾎﾟｯﾌﾟ体" panose="040B0A00000000000000" pitchFamily="50" charset="-128"/>
              <a:ea typeface="HGP創英角ﾎﾟｯﾌﾟ体" panose="040B0A00000000000000" pitchFamily="50" charset="-128"/>
            </a:endParaRPr>
          </a:p>
          <a:p>
            <a:r>
              <a:rPr kumimoji="1" lang="ja-JP" altLang="en-US" sz="4000" dirty="0">
                <a:latin typeface="HGP創英角ﾎﾟｯﾌﾟ体" panose="040B0A00000000000000" pitchFamily="50" charset="-128"/>
                <a:ea typeface="HGP創英角ﾎﾟｯﾌﾟ体" panose="040B0A00000000000000" pitchFamily="50" charset="-128"/>
              </a:rPr>
              <a:t>更新</a:t>
            </a:r>
            <a:r>
              <a:rPr kumimoji="1" lang="ja-JP" altLang="en-US" sz="4000" dirty="0" smtClean="0">
                <a:latin typeface="HGP創英角ﾎﾟｯﾌﾟ体" panose="040B0A00000000000000" pitchFamily="50" charset="-128"/>
                <a:ea typeface="HGP創英角ﾎﾟｯﾌﾟ体" panose="040B0A00000000000000" pitchFamily="50" charset="-128"/>
              </a:rPr>
              <a:t>の</a:t>
            </a:r>
            <a:r>
              <a:rPr kumimoji="1" lang="ja-JP" altLang="en-US" sz="4000" dirty="0">
                <a:latin typeface="HGP創英角ﾎﾟｯﾌﾟ体" panose="040B0A00000000000000" pitchFamily="50" charset="-128"/>
                <a:ea typeface="HGP創英角ﾎﾟｯﾌﾟ体" panose="040B0A00000000000000" pitchFamily="50" charset="-128"/>
              </a:rPr>
              <a:t>プログラム</a:t>
            </a:r>
            <a:endParaRPr kumimoji="1" lang="en-US" altLang="ja-JP" sz="4000" dirty="0" smtClean="0">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33746724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rotWithShape="1">
          <a:blip r:embed="rId3">
            <a:alphaModFix/>
          </a:blip>
          <a:srcRect/>
          <a:stretch/>
        </p:blipFill>
        <p:spPr>
          <a:xfrm>
            <a:off x="0" y="-2781511"/>
            <a:ext cx="9104843" cy="9235646"/>
          </a:xfrm>
          <a:prstGeom prst="rect">
            <a:avLst/>
          </a:prstGeom>
          <a:noFill/>
          <a:ln>
            <a:noFill/>
          </a:ln>
        </p:spPr>
      </p:pic>
      <p:sp>
        <p:nvSpPr>
          <p:cNvPr id="3" name="タイトル 2"/>
          <p:cNvSpPr>
            <a:spLocks noGrp="1"/>
          </p:cNvSpPr>
          <p:nvPr>
            <p:ph type="title"/>
          </p:nvPr>
        </p:nvSpPr>
        <p:spPr>
          <a:xfrm>
            <a:off x="77311" y="268827"/>
            <a:ext cx="8950219" cy="814906"/>
          </a:xfrm>
        </p:spPr>
        <p:txBody>
          <a:bodyPr/>
          <a:lstStyle/>
          <a:p>
            <a:r>
              <a:rPr kumimoji="1" lang="ja-JP" altLang="en-US" dirty="0" smtClean="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　</a:t>
            </a:r>
            <a:r>
              <a:rPr kumimoji="1" lang="ja-JP" altLang="en-US" dirty="0" smtClean="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更新の</a:t>
            </a:r>
            <a:r>
              <a:rPr kumimoji="1" lang="ja-JP" altLang="en-US" dirty="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プログラム</a:t>
            </a:r>
          </a:p>
        </p:txBody>
      </p:sp>
      <p:sp>
        <p:nvSpPr>
          <p:cNvPr id="13" name="タイトル 2"/>
          <p:cNvSpPr txBox="1">
            <a:spLocks/>
          </p:cNvSpPr>
          <p:nvPr/>
        </p:nvSpPr>
        <p:spPr>
          <a:xfrm>
            <a:off x="193780" y="1836312"/>
            <a:ext cx="8717280" cy="2980434"/>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ja-JP" altLang="en-US" sz="3600" dirty="0" smtClean="0">
                <a:latin typeface="HGP創英角ﾎﾟｯﾌﾟ体" panose="040B0A00000000000000" pitchFamily="50" charset="-128"/>
                <a:ea typeface="HGP創英角ﾎﾟｯﾌﾟ体" panose="040B0A00000000000000" pitchFamily="50" charset="-128"/>
              </a:rPr>
              <a:t>世の中にある</a:t>
            </a:r>
            <a:r>
              <a:rPr kumimoji="1" lang="en-US" altLang="ja-JP" sz="3600" dirty="0" smtClean="0">
                <a:latin typeface="HGP創英角ﾎﾟｯﾌﾟ体" panose="040B0A00000000000000" pitchFamily="50" charset="-128"/>
                <a:ea typeface="HGP創英角ﾎﾟｯﾌﾟ体" panose="040B0A00000000000000" pitchFamily="50" charset="-128"/>
              </a:rPr>
              <a:t>Web</a:t>
            </a:r>
            <a:r>
              <a:rPr kumimoji="1" lang="ja-JP" altLang="en-US" sz="3600" dirty="0" smtClean="0">
                <a:latin typeface="HGP創英角ﾎﾟｯﾌﾟ体" panose="040B0A00000000000000" pitchFamily="50" charset="-128"/>
                <a:ea typeface="HGP創英角ﾎﾟｯﾌﾟ体" panose="040B0A00000000000000" pitchFamily="50" charset="-128"/>
              </a:rPr>
              <a:t>サイトのうち</a:t>
            </a:r>
            <a:endParaRPr kumimoji="1" lang="en-US" altLang="ja-JP" sz="3600" dirty="0" smtClean="0">
              <a:latin typeface="HGP創英角ﾎﾟｯﾌﾟ体" panose="040B0A00000000000000" pitchFamily="50" charset="-128"/>
              <a:ea typeface="HGP創英角ﾎﾟｯﾌﾟ体" panose="040B0A00000000000000" pitchFamily="50" charset="-128"/>
            </a:endParaRPr>
          </a:p>
          <a:p>
            <a:r>
              <a:rPr kumimoji="1" lang="ja-JP" altLang="en-US" sz="3600" dirty="0" smtClean="0">
                <a:latin typeface="HGP創英角ﾎﾟｯﾌﾟ体" panose="040B0A00000000000000" pitchFamily="50" charset="-128"/>
                <a:ea typeface="HGP創英角ﾎﾟｯﾌﾟ体" panose="040B0A00000000000000" pitchFamily="50" charset="-128"/>
              </a:rPr>
              <a:t>「何</a:t>
            </a:r>
            <a:r>
              <a:rPr kumimoji="1" lang="ja-JP" altLang="en-US" sz="3600" dirty="0" smtClean="0">
                <a:latin typeface="HGP創英角ﾎﾟｯﾌﾟ体" panose="040B0A00000000000000" pitchFamily="50" charset="-128"/>
                <a:ea typeface="HGP創英角ﾎﾟｯﾌﾟ体" panose="040B0A00000000000000" pitchFamily="50" charset="-128"/>
              </a:rPr>
              <a:t>か</a:t>
            </a:r>
            <a:r>
              <a:rPr kumimoji="1" lang="en-US" altLang="ja-JP" sz="3600" dirty="0" smtClean="0">
                <a:latin typeface="HGP創英角ﾎﾟｯﾌﾟ体" panose="040B0A00000000000000" pitchFamily="50" charset="-128"/>
                <a:ea typeface="HGP創英角ﾎﾟｯﾌﾟ体" panose="040B0A00000000000000" pitchFamily="50" charset="-128"/>
              </a:rPr>
              <a:t>DB</a:t>
            </a:r>
            <a:r>
              <a:rPr kumimoji="1" lang="ja-JP" altLang="en-US" sz="3600" dirty="0" smtClean="0">
                <a:latin typeface="HGP創英角ﾎﾟｯﾌﾟ体" panose="040B0A00000000000000" pitchFamily="50" charset="-128"/>
                <a:ea typeface="HGP創英角ﾎﾟｯﾌﾟ体" panose="040B0A00000000000000" pitchFamily="50" charset="-128"/>
              </a:rPr>
              <a:t>の情報を更新する</a:t>
            </a:r>
            <a:r>
              <a:rPr kumimoji="1" lang="ja-JP" altLang="en-US" sz="3600" dirty="0" smtClean="0">
                <a:latin typeface="HGP創英角ﾎﾟｯﾌﾟ体" panose="040B0A00000000000000" pitchFamily="50" charset="-128"/>
                <a:ea typeface="HGP創英角ﾎﾟｯﾌﾟ体" panose="040B0A00000000000000" pitchFamily="50" charset="-128"/>
              </a:rPr>
              <a:t>」</a:t>
            </a:r>
            <a:endParaRPr kumimoji="1" lang="en-US" altLang="ja-JP" sz="3600" dirty="0" smtClean="0">
              <a:latin typeface="HGP創英角ﾎﾟｯﾌﾟ体" panose="040B0A00000000000000" pitchFamily="50" charset="-128"/>
              <a:ea typeface="HGP創英角ﾎﾟｯﾌﾟ体" panose="040B0A00000000000000" pitchFamily="50" charset="-128"/>
            </a:endParaRPr>
          </a:p>
          <a:p>
            <a:r>
              <a:rPr kumimoji="1" lang="ja-JP" altLang="en-US" sz="3600" dirty="0" smtClean="0">
                <a:latin typeface="HGP創英角ﾎﾟｯﾌﾟ体" panose="040B0A00000000000000" pitchFamily="50" charset="-128"/>
                <a:ea typeface="HGP創英角ﾎﾟｯﾌﾟ体" panose="040B0A00000000000000" pitchFamily="50" charset="-128"/>
              </a:rPr>
              <a:t>ページってどんなのがある？</a:t>
            </a:r>
            <a:endParaRPr kumimoji="1" lang="en-US" altLang="ja-JP" sz="2800" dirty="0">
              <a:latin typeface="HGP創英角ﾎﾟｯﾌﾟ体" panose="040B0A00000000000000" pitchFamily="50" charset="-128"/>
              <a:ea typeface="HGP創英角ﾎﾟｯﾌﾟ体" panose="040B0A00000000000000" pitchFamily="50" charset="-128"/>
            </a:endParaRPr>
          </a:p>
        </p:txBody>
      </p:sp>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765" y="4473415"/>
            <a:ext cx="2506135" cy="1505904"/>
          </a:xfrm>
          <a:prstGeom prst="rect">
            <a:avLst/>
          </a:prstGeom>
        </p:spPr>
      </p:pic>
    </p:spTree>
    <p:extLst>
      <p:ext uri="{BB962C8B-B14F-4D97-AF65-F5344CB8AC3E}">
        <p14:creationId xmlns:p14="http://schemas.microsoft.com/office/powerpoint/2010/main" val="4894457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rotWithShape="1">
          <a:blip r:embed="rId3">
            <a:alphaModFix/>
          </a:blip>
          <a:srcRect/>
          <a:stretch/>
        </p:blipFill>
        <p:spPr>
          <a:xfrm>
            <a:off x="0" y="-2781511"/>
            <a:ext cx="9104843" cy="9235646"/>
          </a:xfrm>
          <a:prstGeom prst="rect">
            <a:avLst/>
          </a:prstGeom>
          <a:noFill/>
          <a:ln>
            <a:noFill/>
          </a:ln>
        </p:spPr>
      </p:pic>
      <p:sp>
        <p:nvSpPr>
          <p:cNvPr id="3" name="タイトル 2"/>
          <p:cNvSpPr>
            <a:spLocks noGrp="1"/>
          </p:cNvSpPr>
          <p:nvPr>
            <p:ph type="title"/>
          </p:nvPr>
        </p:nvSpPr>
        <p:spPr>
          <a:xfrm>
            <a:off x="77311" y="268827"/>
            <a:ext cx="8950219" cy="814906"/>
          </a:xfrm>
        </p:spPr>
        <p:txBody>
          <a:bodyPr/>
          <a:lstStyle/>
          <a:p>
            <a:r>
              <a:rPr kumimoji="1" lang="ja-JP" altLang="en-US" dirty="0" smtClean="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　</a:t>
            </a:r>
            <a:r>
              <a:rPr kumimoji="1" lang="ja-JP" altLang="en-US" dirty="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更新</a:t>
            </a:r>
            <a:r>
              <a:rPr kumimoji="1" lang="ja-JP" altLang="en-US" dirty="0" smtClean="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の</a:t>
            </a:r>
            <a:r>
              <a:rPr kumimoji="1" lang="ja-JP" altLang="en-US" dirty="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プログラム</a:t>
            </a:r>
          </a:p>
        </p:txBody>
      </p:sp>
      <p:sp>
        <p:nvSpPr>
          <p:cNvPr id="7" name="タイトル 2"/>
          <p:cNvSpPr txBox="1">
            <a:spLocks/>
          </p:cNvSpPr>
          <p:nvPr/>
        </p:nvSpPr>
        <p:spPr>
          <a:xfrm>
            <a:off x="348907" y="1083734"/>
            <a:ext cx="8717280" cy="814906"/>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ja-JP" altLang="en-US" sz="3600" dirty="0" smtClean="0">
                <a:latin typeface="HGP創英角ﾎﾟｯﾌﾟ体" panose="040B0A00000000000000" pitchFamily="50" charset="-128"/>
                <a:ea typeface="HGP創英角ﾎﾟｯﾌﾟ体" panose="040B0A00000000000000" pitchFamily="50" charset="-128"/>
              </a:rPr>
              <a:t>例えば・・</a:t>
            </a:r>
            <a:r>
              <a:rPr kumimoji="1" lang="ja-JP" altLang="en-US" sz="3600" dirty="0" smtClean="0">
                <a:latin typeface="HGP創英角ﾎﾟｯﾌﾟ体" panose="040B0A00000000000000" pitchFamily="50" charset="-128"/>
                <a:ea typeface="HGP創英角ﾎﾟｯﾌﾟ体" panose="040B0A00000000000000" pitchFamily="50" charset="-128"/>
              </a:rPr>
              <a:t>・パスワード変更画面</a:t>
            </a:r>
            <a:r>
              <a:rPr kumimoji="1" lang="ja-JP" altLang="en-US" sz="3600" dirty="0" smtClean="0">
                <a:latin typeface="HGP創英角ﾎﾟｯﾌﾟ体" panose="040B0A00000000000000" pitchFamily="50" charset="-128"/>
                <a:ea typeface="HGP創英角ﾎﾟｯﾌﾟ体" panose="040B0A00000000000000" pitchFamily="50" charset="-128"/>
              </a:rPr>
              <a:t>！</a:t>
            </a:r>
            <a:endParaRPr kumimoji="1" lang="en-US" altLang="ja-JP" sz="2800" dirty="0">
              <a:latin typeface="HGP創英角ﾎﾟｯﾌﾟ体" panose="040B0A00000000000000" pitchFamily="50" charset="-128"/>
              <a:ea typeface="HGP創英角ﾎﾟｯﾌﾟ体" panose="040B0A00000000000000" pitchFamily="50" charset="-128"/>
            </a:endParaRPr>
          </a:p>
        </p:txBody>
      </p:sp>
      <p:pic>
        <p:nvPicPr>
          <p:cNvPr id="2" name="図 1"/>
          <p:cNvPicPr>
            <a:picLocks noChangeAspect="1"/>
          </p:cNvPicPr>
          <p:nvPr/>
        </p:nvPicPr>
        <p:blipFill>
          <a:blip r:embed="rId4"/>
          <a:stretch>
            <a:fillRect/>
          </a:stretch>
        </p:blipFill>
        <p:spPr>
          <a:xfrm>
            <a:off x="500107" y="2507012"/>
            <a:ext cx="8414880" cy="3254118"/>
          </a:xfrm>
          <a:prstGeom prst="rect">
            <a:avLst/>
          </a:prstGeom>
          <a:ln>
            <a:solidFill>
              <a:schemeClr val="tx1"/>
            </a:solidFill>
          </a:ln>
        </p:spPr>
      </p:pic>
    </p:spTree>
    <p:extLst>
      <p:ext uri="{BB962C8B-B14F-4D97-AF65-F5344CB8AC3E}">
        <p14:creationId xmlns:p14="http://schemas.microsoft.com/office/powerpoint/2010/main" val="14789883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rotWithShape="1">
          <a:blip r:embed="rId3">
            <a:alphaModFix/>
          </a:blip>
          <a:srcRect/>
          <a:stretch/>
        </p:blipFill>
        <p:spPr>
          <a:xfrm>
            <a:off x="0" y="-2781511"/>
            <a:ext cx="9104843" cy="9235646"/>
          </a:xfrm>
          <a:prstGeom prst="rect">
            <a:avLst/>
          </a:prstGeom>
          <a:noFill/>
          <a:ln>
            <a:noFill/>
          </a:ln>
        </p:spPr>
      </p:pic>
      <p:sp>
        <p:nvSpPr>
          <p:cNvPr id="3" name="タイトル 2"/>
          <p:cNvSpPr>
            <a:spLocks noGrp="1"/>
          </p:cNvSpPr>
          <p:nvPr>
            <p:ph type="title"/>
          </p:nvPr>
        </p:nvSpPr>
        <p:spPr>
          <a:xfrm>
            <a:off x="77311" y="268827"/>
            <a:ext cx="8950219" cy="814906"/>
          </a:xfrm>
        </p:spPr>
        <p:txBody>
          <a:bodyPr/>
          <a:lstStyle/>
          <a:p>
            <a:r>
              <a:rPr kumimoji="1" lang="ja-JP" altLang="en-US" dirty="0" smtClean="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　</a:t>
            </a:r>
            <a:r>
              <a:rPr kumimoji="1" lang="ja-JP" altLang="en-US" dirty="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更新</a:t>
            </a:r>
            <a:r>
              <a:rPr kumimoji="1" lang="ja-JP" altLang="en-US" dirty="0" smtClean="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の</a:t>
            </a:r>
            <a:r>
              <a:rPr kumimoji="1" lang="ja-JP" altLang="en-US" dirty="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プログラム</a:t>
            </a:r>
          </a:p>
        </p:txBody>
      </p:sp>
      <p:sp>
        <p:nvSpPr>
          <p:cNvPr id="7" name="タイトル 2"/>
          <p:cNvSpPr txBox="1">
            <a:spLocks/>
          </p:cNvSpPr>
          <p:nvPr/>
        </p:nvSpPr>
        <p:spPr>
          <a:xfrm>
            <a:off x="348907" y="1083734"/>
            <a:ext cx="8717280" cy="814906"/>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ja-JP" altLang="en-US" sz="3600" dirty="0" smtClean="0">
                <a:latin typeface="HGP創英角ﾎﾟｯﾌﾟ体" panose="040B0A00000000000000" pitchFamily="50" charset="-128"/>
                <a:ea typeface="HGP創英角ﾎﾟｯﾌﾟ体" panose="040B0A00000000000000" pitchFamily="50" charset="-128"/>
              </a:rPr>
              <a:t>一般的には↓の画面遷移</a:t>
            </a:r>
            <a:endParaRPr kumimoji="1" lang="en-US" altLang="ja-JP" sz="2800" dirty="0">
              <a:latin typeface="HGP創英角ﾎﾟｯﾌﾟ体" panose="040B0A00000000000000" pitchFamily="50" charset="-128"/>
              <a:ea typeface="HGP創英角ﾎﾟｯﾌﾟ体" panose="040B0A00000000000000" pitchFamily="50" charset="-128"/>
            </a:endParaRPr>
          </a:p>
        </p:txBody>
      </p:sp>
      <p:sp>
        <p:nvSpPr>
          <p:cNvPr id="5" name="正方形/長方形 4"/>
          <p:cNvSpPr/>
          <p:nvPr/>
        </p:nvSpPr>
        <p:spPr>
          <a:xfrm>
            <a:off x="1153551" y="2433711"/>
            <a:ext cx="1716258" cy="17003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ログイン</a:t>
            </a:r>
            <a:r>
              <a:rPr kumimoji="1" lang="ja-JP" altLang="en-US" dirty="0" smtClean="0"/>
              <a:t>画面</a:t>
            </a:r>
            <a:endParaRPr kumimoji="1" lang="en-US" altLang="ja-JP" dirty="0" smtClean="0"/>
          </a:p>
        </p:txBody>
      </p:sp>
      <p:sp>
        <p:nvSpPr>
          <p:cNvPr id="9" name="正方形/長方形 8"/>
          <p:cNvSpPr/>
          <p:nvPr/>
        </p:nvSpPr>
        <p:spPr>
          <a:xfrm>
            <a:off x="3849418" y="2433711"/>
            <a:ext cx="1716258" cy="17003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パスワード変更</a:t>
            </a:r>
            <a:endParaRPr kumimoji="1" lang="en-US" altLang="ja-JP" dirty="0" smtClean="0"/>
          </a:p>
          <a:p>
            <a:pPr algn="ctr"/>
            <a:r>
              <a:rPr kumimoji="1" lang="ja-JP" altLang="en-US" dirty="0" smtClean="0"/>
              <a:t>画面</a:t>
            </a:r>
            <a:endParaRPr kumimoji="1" lang="en-US" altLang="ja-JP" dirty="0" smtClean="0"/>
          </a:p>
        </p:txBody>
      </p:sp>
      <p:sp>
        <p:nvSpPr>
          <p:cNvPr id="10" name="正方形/長方形 9"/>
          <p:cNvSpPr/>
          <p:nvPr/>
        </p:nvSpPr>
        <p:spPr>
          <a:xfrm>
            <a:off x="6477130" y="2433711"/>
            <a:ext cx="1716258" cy="17003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完了</a:t>
            </a:r>
            <a:r>
              <a:rPr kumimoji="1" lang="ja-JP" altLang="en-US" dirty="0" smtClean="0"/>
              <a:t>画面</a:t>
            </a:r>
            <a:endParaRPr kumimoji="1" lang="en-US" altLang="ja-JP" dirty="0" smtClean="0"/>
          </a:p>
        </p:txBody>
      </p:sp>
      <p:sp>
        <p:nvSpPr>
          <p:cNvPr id="6" name="右矢印 5"/>
          <p:cNvSpPr/>
          <p:nvPr/>
        </p:nvSpPr>
        <p:spPr>
          <a:xfrm>
            <a:off x="2996418" y="3066757"/>
            <a:ext cx="703385" cy="422031"/>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2" name="右矢印 11"/>
          <p:cNvSpPr/>
          <p:nvPr/>
        </p:nvSpPr>
        <p:spPr>
          <a:xfrm>
            <a:off x="5669710" y="3066757"/>
            <a:ext cx="703385" cy="422031"/>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1" name="フローチャート: 磁気ディスク 10"/>
          <p:cNvSpPr/>
          <p:nvPr/>
        </p:nvSpPr>
        <p:spPr>
          <a:xfrm>
            <a:off x="5338190" y="4507701"/>
            <a:ext cx="1249302" cy="1355835"/>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t>DB</a:t>
            </a:r>
            <a:endParaRPr kumimoji="1" lang="ja-JP" altLang="en-US" dirty="0"/>
          </a:p>
        </p:txBody>
      </p:sp>
      <p:sp>
        <p:nvSpPr>
          <p:cNvPr id="15" name="下矢印 14"/>
          <p:cNvSpPr/>
          <p:nvPr/>
        </p:nvSpPr>
        <p:spPr>
          <a:xfrm>
            <a:off x="5766059" y="3440387"/>
            <a:ext cx="445555" cy="121651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527645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rotWithShape="1">
          <a:blip r:embed="rId3">
            <a:alphaModFix/>
          </a:blip>
          <a:srcRect/>
          <a:stretch/>
        </p:blipFill>
        <p:spPr>
          <a:xfrm>
            <a:off x="0" y="-2781511"/>
            <a:ext cx="9104843" cy="9235646"/>
          </a:xfrm>
          <a:prstGeom prst="rect">
            <a:avLst/>
          </a:prstGeom>
          <a:noFill/>
          <a:ln>
            <a:noFill/>
          </a:ln>
        </p:spPr>
      </p:pic>
      <p:sp>
        <p:nvSpPr>
          <p:cNvPr id="3" name="タイトル 2"/>
          <p:cNvSpPr>
            <a:spLocks noGrp="1"/>
          </p:cNvSpPr>
          <p:nvPr>
            <p:ph type="title"/>
          </p:nvPr>
        </p:nvSpPr>
        <p:spPr>
          <a:xfrm>
            <a:off x="77311" y="268827"/>
            <a:ext cx="8950219" cy="814906"/>
          </a:xfrm>
        </p:spPr>
        <p:txBody>
          <a:bodyPr/>
          <a:lstStyle/>
          <a:p>
            <a:r>
              <a:rPr kumimoji="1" lang="ja-JP" altLang="en-US" dirty="0" smtClean="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　</a:t>
            </a:r>
            <a:r>
              <a:rPr kumimoji="1" lang="ja-JP" altLang="en-US" dirty="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更新</a:t>
            </a:r>
            <a:r>
              <a:rPr kumimoji="1" lang="ja-JP" altLang="en-US" dirty="0" smtClean="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の</a:t>
            </a:r>
            <a:r>
              <a:rPr kumimoji="1" lang="ja-JP" altLang="en-US" dirty="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プログラム</a:t>
            </a:r>
          </a:p>
        </p:txBody>
      </p:sp>
      <p:sp>
        <p:nvSpPr>
          <p:cNvPr id="7" name="タイトル 2"/>
          <p:cNvSpPr txBox="1">
            <a:spLocks/>
          </p:cNvSpPr>
          <p:nvPr/>
        </p:nvSpPr>
        <p:spPr>
          <a:xfrm>
            <a:off x="348907" y="1083734"/>
            <a:ext cx="8717280" cy="814906"/>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ja-JP" altLang="en-US" sz="3600" dirty="0" smtClean="0">
                <a:latin typeface="HGP創英角ﾎﾟｯﾌﾟ体" panose="040B0A00000000000000" pitchFamily="50" charset="-128"/>
                <a:ea typeface="HGP創英角ﾎﾟｯﾌﾟ体" panose="040B0A00000000000000" pitchFamily="50" charset="-128"/>
              </a:rPr>
              <a:t>今回のサンプルの画面遷移</a:t>
            </a:r>
            <a:endParaRPr kumimoji="1" lang="en-US" altLang="ja-JP" sz="2800" dirty="0">
              <a:latin typeface="HGP創英角ﾎﾟｯﾌﾟ体" panose="040B0A00000000000000" pitchFamily="50" charset="-128"/>
              <a:ea typeface="HGP創英角ﾎﾟｯﾌﾟ体" panose="040B0A00000000000000" pitchFamily="50" charset="-128"/>
            </a:endParaRPr>
          </a:p>
        </p:txBody>
      </p:sp>
      <p:sp>
        <p:nvSpPr>
          <p:cNvPr id="5" name="正方形/長方形 4"/>
          <p:cNvSpPr/>
          <p:nvPr/>
        </p:nvSpPr>
        <p:spPr>
          <a:xfrm>
            <a:off x="1153551" y="2433711"/>
            <a:ext cx="1716258" cy="17003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パスワード変更</a:t>
            </a:r>
            <a:endParaRPr kumimoji="1" lang="en-US" altLang="ja-JP" dirty="0" smtClean="0"/>
          </a:p>
          <a:p>
            <a:pPr algn="ctr"/>
            <a:r>
              <a:rPr kumimoji="1" lang="ja-JP" altLang="en-US" dirty="0" smtClean="0"/>
              <a:t>画面</a:t>
            </a:r>
            <a:endParaRPr kumimoji="1" lang="en-US" altLang="ja-JP" dirty="0" smtClean="0"/>
          </a:p>
        </p:txBody>
      </p:sp>
      <p:sp>
        <p:nvSpPr>
          <p:cNvPr id="10" name="正方形/長方形 9"/>
          <p:cNvSpPr/>
          <p:nvPr/>
        </p:nvSpPr>
        <p:spPr>
          <a:xfrm>
            <a:off x="6477130" y="2433711"/>
            <a:ext cx="1716258" cy="17003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完了</a:t>
            </a:r>
            <a:r>
              <a:rPr kumimoji="1" lang="ja-JP" altLang="en-US" dirty="0" smtClean="0"/>
              <a:t>画面</a:t>
            </a:r>
            <a:endParaRPr kumimoji="1" lang="en-US" altLang="ja-JP" dirty="0" smtClean="0"/>
          </a:p>
        </p:txBody>
      </p:sp>
      <p:sp>
        <p:nvSpPr>
          <p:cNvPr id="12" name="右矢印 11"/>
          <p:cNvSpPr/>
          <p:nvPr/>
        </p:nvSpPr>
        <p:spPr>
          <a:xfrm>
            <a:off x="2995448" y="3066757"/>
            <a:ext cx="3377647" cy="422031"/>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1" name="フローチャート: 磁気ディスク 10"/>
          <p:cNvSpPr/>
          <p:nvPr/>
        </p:nvSpPr>
        <p:spPr>
          <a:xfrm>
            <a:off x="4023360" y="4470784"/>
            <a:ext cx="1249302" cy="1355835"/>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t>DB</a:t>
            </a:r>
            <a:endParaRPr kumimoji="1" lang="ja-JP" altLang="en-US" dirty="0"/>
          </a:p>
        </p:txBody>
      </p:sp>
      <p:sp>
        <p:nvSpPr>
          <p:cNvPr id="15" name="下矢印 14"/>
          <p:cNvSpPr/>
          <p:nvPr/>
        </p:nvSpPr>
        <p:spPr>
          <a:xfrm>
            <a:off x="4451229" y="3403470"/>
            <a:ext cx="445555" cy="121651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739412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rotWithShape="1">
          <a:blip r:embed="rId3">
            <a:alphaModFix/>
          </a:blip>
          <a:srcRect/>
          <a:stretch/>
        </p:blipFill>
        <p:spPr>
          <a:xfrm>
            <a:off x="0" y="-2781511"/>
            <a:ext cx="9104843" cy="9235646"/>
          </a:xfrm>
          <a:prstGeom prst="rect">
            <a:avLst/>
          </a:prstGeom>
          <a:noFill/>
          <a:ln>
            <a:noFill/>
          </a:ln>
        </p:spPr>
      </p:pic>
      <p:sp>
        <p:nvSpPr>
          <p:cNvPr id="3" name="タイトル 2"/>
          <p:cNvSpPr>
            <a:spLocks noGrp="1"/>
          </p:cNvSpPr>
          <p:nvPr>
            <p:ph type="title"/>
          </p:nvPr>
        </p:nvSpPr>
        <p:spPr>
          <a:xfrm>
            <a:off x="571652" y="268827"/>
            <a:ext cx="8229600" cy="814906"/>
          </a:xfrm>
        </p:spPr>
        <p:txBody>
          <a:bodyPr/>
          <a:lstStyle/>
          <a:p>
            <a:r>
              <a:rPr kumimoji="1" lang="ja-JP" altLang="en-US" dirty="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　更新</a:t>
            </a:r>
            <a:r>
              <a:rPr kumimoji="1" lang="ja-JP" altLang="en-US" dirty="0" smtClean="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の</a:t>
            </a:r>
            <a:r>
              <a:rPr kumimoji="1" lang="ja-JP" altLang="en-US" dirty="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プログラム</a:t>
            </a:r>
            <a:endParaRPr kumimoji="1" lang="ja-JP" altLang="en-US" dirty="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endParaRPr>
          </a:p>
        </p:txBody>
      </p:sp>
      <p:sp>
        <p:nvSpPr>
          <p:cNvPr id="7" name="タイトル 2"/>
          <p:cNvSpPr txBox="1">
            <a:spLocks/>
          </p:cNvSpPr>
          <p:nvPr/>
        </p:nvSpPr>
        <p:spPr>
          <a:xfrm>
            <a:off x="571652" y="1631507"/>
            <a:ext cx="8229600" cy="3889843"/>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en-US" altLang="ja-JP" sz="2800" dirty="0" smtClean="0">
                <a:latin typeface="HGP創英角ﾎﾟｯﾌﾟ体" panose="040B0A00000000000000" pitchFamily="50" charset="-128"/>
                <a:ea typeface="HGP創英角ﾎﾟｯﾌﾟ体" panose="040B0A00000000000000" pitchFamily="50" charset="-128"/>
              </a:rPr>
              <a:t>DB</a:t>
            </a:r>
            <a:r>
              <a:rPr kumimoji="1" lang="ja-JP" altLang="en-US" sz="2800" dirty="0" smtClean="0">
                <a:latin typeface="HGP創英角ﾎﾟｯﾌﾟ体" panose="040B0A00000000000000" pitchFamily="50" charset="-128"/>
                <a:ea typeface="HGP創英角ﾎﾟｯﾌﾟ体" panose="040B0A00000000000000" pitchFamily="50" charset="-128"/>
              </a:rPr>
              <a:t>登録の</a:t>
            </a:r>
            <a:r>
              <a:rPr kumimoji="1" lang="ja-JP" altLang="en-US" sz="2800" dirty="0" smtClean="0">
                <a:latin typeface="HGP創英角ﾎﾟｯﾌﾟ体" panose="040B0A00000000000000" pitchFamily="50" charset="-128"/>
                <a:ea typeface="HGP創英角ﾎﾟｯﾌﾟ体" panose="040B0A00000000000000" pitchFamily="50" charset="-128"/>
              </a:rPr>
              <a:t>課題</a:t>
            </a:r>
            <a:r>
              <a:rPr kumimoji="1" lang="ja-JP" altLang="en-US" sz="2800" dirty="0" smtClean="0">
                <a:latin typeface="HGP創英角ﾎﾟｯﾌﾟ体" panose="040B0A00000000000000" pitchFamily="50" charset="-128"/>
                <a:ea typeface="HGP創英角ﾎﾟｯﾌﾟ体" panose="040B0A00000000000000" pitchFamily="50" charset="-128"/>
              </a:rPr>
              <a:t>を</a:t>
            </a:r>
            <a:r>
              <a:rPr kumimoji="1" lang="ja-JP" altLang="en-US" sz="2800" dirty="0" err="1" smtClean="0">
                <a:latin typeface="HGP創英角ﾎﾟｯﾌﾟ体" panose="040B0A00000000000000" pitchFamily="50" charset="-128"/>
                <a:ea typeface="HGP創英角ﾎﾟｯﾌﾟ体" panose="040B0A00000000000000" pitchFamily="50" charset="-128"/>
              </a:rPr>
              <a:t>に</a:t>
            </a:r>
            <a:r>
              <a:rPr kumimoji="1" lang="ja-JP" altLang="en-US" sz="2800" dirty="0" smtClean="0">
                <a:latin typeface="HGP創英角ﾎﾟｯﾌﾟ体" panose="040B0A00000000000000" pitchFamily="50" charset="-128"/>
                <a:ea typeface="HGP創英角ﾎﾟｯﾌﾟ体" panose="040B0A00000000000000" pitchFamily="50" charset="-128"/>
              </a:rPr>
              <a:t>作ってみよう！</a:t>
            </a:r>
            <a:endParaRPr kumimoji="1" lang="en-US" altLang="ja-JP" sz="2800" dirty="0" smtClean="0">
              <a:latin typeface="HGP創英角ﾎﾟｯﾌﾟ体" panose="040B0A00000000000000" pitchFamily="50" charset="-128"/>
              <a:ea typeface="HGP創英角ﾎﾟｯﾌﾟ体" panose="040B0A00000000000000" pitchFamily="50" charset="-128"/>
            </a:endParaRPr>
          </a:p>
          <a:p>
            <a:r>
              <a:rPr kumimoji="1" lang="en-US" altLang="ja-JP" sz="2800" dirty="0" smtClean="0">
                <a:latin typeface="HGP創英角ﾎﾟｯﾌﾟ体" panose="040B0A00000000000000" pitchFamily="50" charset="-128"/>
                <a:ea typeface="HGP創英角ﾎﾟｯﾌﾟ体" panose="040B0A00000000000000" pitchFamily="50" charset="-128"/>
              </a:rPr>
              <a:t>https</a:t>
            </a:r>
            <a:r>
              <a:rPr kumimoji="1" lang="en-US" altLang="ja-JP" sz="2800" dirty="0">
                <a:latin typeface="HGP創英角ﾎﾟｯﾌﾟ体" panose="040B0A00000000000000" pitchFamily="50" charset="-128"/>
                <a:ea typeface="HGP創英角ﾎﾟｯﾌﾟ体" panose="040B0A00000000000000" pitchFamily="50" charset="-128"/>
              </a:rPr>
              <a:t>://</a:t>
            </a:r>
            <a:r>
              <a:rPr kumimoji="1" lang="en-US" altLang="ja-JP" sz="2800" dirty="0" smtClean="0">
                <a:latin typeface="HGP創英角ﾎﾟｯﾌﾟ体" panose="040B0A00000000000000" pitchFamily="50" charset="-128"/>
                <a:ea typeface="HGP創英角ﾎﾟｯﾌﾟ体" panose="040B0A00000000000000" pitchFamily="50" charset="-128"/>
              </a:rPr>
              <a:t>github.com/nishino-naoyuki/2018Web</a:t>
            </a:r>
          </a:p>
          <a:p>
            <a:r>
              <a:rPr kumimoji="1" lang="ja-JP" altLang="en-US" sz="2800" dirty="0" smtClean="0">
                <a:latin typeface="HGP創英角ﾎﾟｯﾌﾟ体" panose="040B0A00000000000000" pitchFamily="50" charset="-128"/>
                <a:ea typeface="HGP創英角ﾎﾟｯﾌﾟ体" panose="040B0A00000000000000" pitchFamily="50" charset="-128"/>
              </a:rPr>
              <a:t>・</a:t>
            </a:r>
            <a:r>
              <a:rPr kumimoji="1" lang="en-US" altLang="ja-JP" sz="2800" dirty="0">
                <a:latin typeface="HGP創英角ﾎﾟｯﾌﾟ体" panose="040B0A00000000000000" pitchFamily="50" charset="-128"/>
                <a:ea typeface="HGP創英角ﾎﾟｯﾌﾟ体" panose="040B0A00000000000000" pitchFamily="50" charset="-128"/>
              </a:rPr>
              <a:t>DB</a:t>
            </a:r>
            <a:r>
              <a:rPr kumimoji="1" lang="ja-JP" altLang="en-US" sz="2800" dirty="0">
                <a:latin typeface="HGP創英角ﾎﾟｯﾌﾟ体" panose="040B0A00000000000000" pitchFamily="50" charset="-128"/>
                <a:ea typeface="HGP創英角ﾎﾟｯﾌﾟ体" panose="040B0A00000000000000" pitchFamily="50" charset="-128"/>
              </a:rPr>
              <a:t>サンプル</a:t>
            </a:r>
            <a:r>
              <a:rPr kumimoji="1" lang="en-US" altLang="ja-JP" sz="2800" dirty="0">
                <a:latin typeface="HGP創英角ﾎﾟｯﾌﾟ体" panose="040B0A00000000000000" pitchFamily="50" charset="-128"/>
                <a:ea typeface="HGP創英角ﾎﾟｯﾌﾟ体" panose="040B0A00000000000000" pitchFamily="50" charset="-128"/>
              </a:rPr>
              <a:t>-</a:t>
            </a:r>
            <a:r>
              <a:rPr kumimoji="1" lang="ja-JP" altLang="en-US" sz="2800" dirty="0">
                <a:latin typeface="HGP創英角ﾎﾟｯﾌﾟ体" panose="040B0A00000000000000" pitchFamily="50" charset="-128"/>
                <a:ea typeface="HGP創英角ﾎﾟｯﾌﾟ体" panose="040B0A00000000000000" pitchFamily="50" charset="-128"/>
              </a:rPr>
              <a:t>登録編</a:t>
            </a:r>
            <a:r>
              <a:rPr kumimoji="1" lang="en-US" altLang="ja-JP" sz="2800" dirty="0" smtClean="0">
                <a:latin typeface="HGP創英角ﾎﾟｯﾌﾟ体" panose="040B0A00000000000000" pitchFamily="50" charset="-128"/>
                <a:ea typeface="HGP創英角ﾎﾟｯﾌﾟ体" panose="040B0A00000000000000" pitchFamily="50" charset="-128"/>
              </a:rPr>
              <a:t>.</a:t>
            </a:r>
            <a:r>
              <a:rPr kumimoji="1" lang="en-US" altLang="ja-JP" sz="2800" dirty="0" smtClean="0">
                <a:latin typeface="HGP創英角ﾎﾟｯﾌﾟ体" panose="040B0A00000000000000" pitchFamily="50" charset="-128"/>
                <a:ea typeface="HGP創英角ﾎﾟｯﾌﾟ体" panose="040B0A00000000000000" pitchFamily="50" charset="-128"/>
              </a:rPr>
              <a:t>pdf</a:t>
            </a:r>
          </a:p>
          <a:p>
            <a:endParaRPr kumimoji="1" lang="en-US" altLang="ja-JP" sz="2800" dirty="0">
              <a:latin typeface="HGP創英角ﾎﾟｯﾌﾟ体" panose="040B0A00000000000000" pitchFamily="50" charset="-128"/>
              <a:ea typeface="HGP創英角ﾎﾟｯﾌﾟ体" panose="040B0A00000000000000" pitchFamily="50" charset="-128"/>
            </a:endParaRPr>
          </a:p>
          <a:p>
            <a:endParaRPr kumimoji="1" lang="en-US" altLang="ja-JP" sz="2800" dirty="0" smtClean="0">
              <a:latin typeface="HGP創英角ﾎﾟｯﾌﾟ体" panose="040B0A00000000000000" pitchFamily="50" charset="-128"/>
              <a:ea typeface="HGP創英角ﾎﾟｯﾌﾟ体" panose="040B0A00000000000000" pitchFamily="50" charset="-128"/>
            </a:endParaRPr>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407" y="268827"/>
            <a:ext cx="1237333" cy="924906"/>
          </a:xfrm>
          <a:prstGeom prst="rect">
            <a:avLst/>
          </a:prstGeom>
        </p:spPr>
      </p:pic>
      <p:pic>
        <p:nvPicPr>
          <p:cNvPr id="6" name="図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1997" y="5004683"/>
            <a:ext cx="1806171" cy="1449452"/>
          </a:xfrm>
          <a:prstGeom prst="rect">
            <a:avLst/>
          </a:prstGeom>
        </p:spPr>
      </p:pic>
    </p:spTree>
    <p:extLst>
      <p:ext uri="{BB962C8B-B14F-4D97-AF65-F5344CB8AC3E}">
        <p14:creationId xmlns:p14="http://schemas.microsoft.com/office/powerpoint/2010/main" val="989636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rotWithShape="1">
          <a:blip r:embed="rId3">
            <a:alphaModFix/>
          </a:blip>
          <a:srcRect/>
          <a:stretch/>
        </p:blipFill>
        <p:spPr>
          <a:xfrm>
            <a:off x="0" y="-2781511"/>
            <a:ext cx="9104843" cy="9235646"/>
          </a:xfrm>
          <a:prstGeom prst="rect">
            <a:avLst/>
          </a:prstGeom>
          <a:noFill/>
          <a:ln>
            <a:noFill/>
          </a:ln>
        </p:spPr>
      </p:pic>
      <p:sp>
        <p:nvSpPr>
          <p:cNvPr id="3" name="タイトル 2"/>
          <p:cNvSpPr>
            <a:spLocks noGrp="1"/>
          </p:cNvSpPr>
          <p:nvPr>
            <p:ph type="title"/>
          </p:nvPr>
        </p:nvSpPr>
        <p:spPr>
          <a:xfrm>
            <a:off x="168166" y="2585585"/>
            <a:ext cx="8828689" cy="2042758"/>
          </a:xfrm>
        </p:spPr>
        <p:txBody>
          <a:bodyPr/>
          <a:lstStyle/>
          <a:p>
            <a:r>
              <a:rPr kumimoji="1" lang="ja-JP" altLang="en-US" dirty="0" smtClean="0">
                <a:latin typeface="HGP創英角ﾎﾟｯﾌﾟ体" panose="040B0A00000000000000" pitchFamily="50" charset="-128"/>
                <a:ea typeface="HGP創英角ﾎﾟｯﾌﾟ体" panose="040B0A00000000000000" pitchFamily="50" charset="-128"/>
              </a:rPr>
              <a:t>追加・更新を理解する</a:t>
            </a:r>
            <a:endParaRPr kumimoji="1" lang="ja-JP" altLang="en-US" dirty="0">
              <a:latin typeface="HGP創英角ﾎﾟｯﾌﾟ体" panose="040B0A00000000000000" pitchFamily="50" charset="-128"/>
              <a:ea typeface="HGP創英角ﾎﾟｯﾌﾟ体" panose="040B0A00000000000000" pitchFamily="50" charset="-128"/>
            </a:endParaRPr>
          </a:p>
        </p:txBody>
      </p:sp>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1220" y="409066"/>
            <a:ext cx="3810000" cy="1028700"/>
          </a:xfrm>
          <a:prstGeom prst="rect">
            <a:avLst/>
          </a:prstGeom>
        </p:spPr>
      </p:pic>
    </p:spTree>
    <p:extLst>
      <p:ext uri="{BB962C8B-B14F-4D97-AF65-F5344CB8AC3E}">
        <p14:creationId xmlns:p14="http://schemas.microsoft.com/office/powerpoint/2010/main" val="40637733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rotWithShape="1">
          <a:blip r:embed="rId3">
            <a:alphaModFix/>
          </a:blip>
          <a:srcRect/>
          <a:stretch/>
        </p:blipFill>
        <p:spPr>
          <a:xfrm>
            <a:off x="0" y="-2781511"/>
            <a:ext cx="9104843" cy="9235646"/>
          </a:xfrm>
          <a:prstGeom prst="rect">
            <a:avLst/>
          </a:prstGeom>
          <a:noFill/>
          <a:ln>
            <a:noFill/>
          </a:ln>
        </p:spPr>
      </p:pic>
      <p:sp>
        <p:nvSpPr>
          <p:cNvPr id="3" name="タイトル 2"/>
          <p:cNvSpPr>
            <a:spLocks noGrp="1"/>
          </p:cNvSpPr>
          <p:nvPr>
            <p:ph type="title"/>
          </p:nvPr>
        </p:nvSpPr>
        <p:spPr>
          <a:xfrm>
            <a:off x="77311" y="268827"/>
            <a:ext cx="8950219" cy="814906"/>
          </a:xfrm>
        </p:spPr>
        <p:txBody>
          <a:bodyPr/>
          <a:lstStyle/>
          <a:p>
            <a:r>
              <a:rPr kumimoji="1" lang="ja-JP" altLang="en-US" dirty="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　追加のプログラム</a:t>
            </a:r>
            <a:endParaRPr kumimoji="1" lang="ja-JP" altLang="en-US" dirty="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endParaRPr>
          </a:p>
        </p:txBody>
      </p:sp>
      <p:sp>
        <p:nvSpPr>
          <p:cNvPr id="7" name="タイトル 2"/>
          <p:cNvSpPr txBox="1">
            <a:spLocks/>
          </p:cNvSpPr>
          <p:nvPr/>
        </p:nvSpPr>
        <p:spPr>
          <a:xfrm>
            <a:off x="193781" y="2209800"/>
            <a:ext cx="8717280" cy="1104093"/>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en-US" altLang="ja-JP" sz="3600" dirty="0" smtClean="0">
                <a:latin typeface="HGP創英角ﾎﾟｯﾌﾟ体" panose="040B0A00000000000000" pitchFamily="50" charset="-128"/>
                <a:ea typeface="HGP創英角ﾎﾟｯﾌﾟ体" panose="040B0A00000000000000" pitchFamily="50" charset="-128"/>
              </a:rPr>
              <a:t>DB</a:t>
            </a:r>
            <a:r>
              <a:rPr kumimoji="1" lang="ja-JP" altLang="en-US" sz="3600" dirty="0" smtClean="0">
                <a:latin typeface="HGP創英角ﾎﾟｯﾌﾟ体" panose="040B0A00000000000000" pitchFamily="50" charset="-128"/>
                <a:ea typeface="HGP創英角ﾎﾟｯﾌﾟ体" panose="040B0A00000000000000" pitchFamily="50" charset="-128"/>
              </a:rPr>
              <a:t>を更新</a:t>
            </a:r>
            <a:r>
              <a:rPr kumimoji="1" lang="ja-JP" altLang="en-US" sz="3600" dirty="0" smtClean="0">
                <a:latin typeface="HGP創英角ﾎﾟｯﾌﾟ体" panose="040B0A00000000000000" pitchFamily="50" charset="-128"/>
                <a:ea typeface="HGP創英角ﾎﾟｯﾌﾟ体" panose="040B0A00000000000000" pitchFamily="50" charset="-128"/>
              </a:rPr>
              <a:t>する</a:t>
            </a:r>
            <a:r>
              <a:rPr kumimoji="1" lang="ja-JP" altLang="en-US" sz="3600" dirty="0" smtClean="0">
                <a:latin typeface="HGP創英角ﾎﾟｯﾌﾟ体" panose="040B0A00000000000000" pitchFamily="50" charset="-128"/>
                <a:ea typeface="HGP創英角ﾎﾟｯﾌﾟ体" panose="040B0A00000000000000" pitchFamily="50" charset="-128"/>
              </a:rPr>
              <a:t>プログラムの実装を</a:t>
            </a:r>
            <a:endParaRPr kumimoji="1" lang="en-US" altLang="ja-JP" sz="3600" dirty="0" smtClean="0">
              <a:latin typeface="HGP創英角ﾎﾟｯﾌﾟ体" panose="040B0A00000000000000" pitchFamily="50" charset="-128"/>
              <a:ea typeface="HGP創英角ﾎﾟｯﾌﾟ体" panose="040B0A00000000000000" pitchFamily="50" charset="-128"/>
            </a:endParaRPr>
          </a:p>
          <a:p>
            <a:r>
              <a:rPr kumimoji="1" lang="ja-JP" altLang="en-US" sz="3600" dirty="0">
                <a:latin typeface="HGP創英角ﾎﾟｯﾌﾟ体" panose="040B0A00000000000000" pitchFamily="50" charset="-128"/>
                <a:ea typeface="HGP創英角ﾎﾟｯﾌﾟ体" panose="040B0A00000000000000" pitchFamily="50" charset="-128"/>
              </a:rPr>
              <a:t>振り返</a:t>
            </a:r>
            <a:r>
              <a:rPr kumimoji="1" lang="ja-JP" altLang="en-US" sz="3600" dirty="0" smtClean="0">
                <a:latin typeface="HGP創英角ﾎﾟｯﾌﾟ体" panose="040B0A00000000000000" pitchFamily="50" charset="-128"/>
                <a:ea typeface="HGP創英角ﾎﾟｯﾌﾟ体" panose="040B0A00000000000000" pitchFamily="50" charset="-128"/>
              </a:rPr>
              <a:t>ってみましょ</a:t>
            </a:r>
            <a:r>
              <a:rPr kumimoji="1" lang="ja-JP" altLang="en-US" sz="3600" dirty="0">
                <a:latin typeface="HGP創英角ﾎﾟｯﾌﾟ体" panose="040B0A00000000000000" pitchFamily="50" charset="-128"/>
                <a:ea typeface="HGP創英角ﾎﾟｯﾌﾟ体" panose="040B0A00000000000000" pitchFamily="50" charset="-128"/>
              </a:rPr>
              <a:t>う</a:t>
            </a:r>
            <a:endParaRPr kumimoji="1" lang="en-US" altLang="ja-JP" sz="2800" dirty="0">
              <a:latin typeface="HGP創英角ﾎﾟｯﾌﾟ体" panose="040B0A00000000000000" pitchFamily="50" charset="-128"/>
              <a:ea typeface="HGP創英角ﾎﾟｯﾌﾟ体" panose="040B0A00000000000000" pitchFamily="50" charset="-128"/>
            </a:endParaRPr>
          </a:p>
        </p:txBody>
      </p:sp>
      <p:sp>
        <p:nvSpPr>
          <p:cNvPr id="17" name="正方形/長方形 16"/>
          <p:cNvSpPr/>
          <p:nvPr/>
        </p:nvSpPr>
        <p:spPr>
          <a:xfrm>
            <a:off x="3915732" y="5058073"/>
            <a:ext cx="455274" cy="657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左大かっこ 17"/>
          <p:cNvSpPr/>
          <p:nvPr/>
        </p:nvSpPr>
        <p:spPr>
          <a:xfrm>
            <a:off x="2362267" y="4134071"/>
            <a:ext cx="471493" cy="1766940"/>
          </a:xfrm>
          <a:prstGeom prst="leftBracket">
            <a:avLst>
              <a:gd name="adj" fmla="val 125364"/>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20" name="左大かっこ 19"/>
          <p:cNvSpPr/>
          <p:nvPr/>
        </p:nvSpPr>
        <p:spPr>
          <a:xfrm flipH="1">
            <a:off x="5381307" y="4105302"/>
            <a:ext cx="467700" cy="1766940"/>
          </a:xfrm>
          <a:prstGeom prst="leftBracket">
            <a:avLst>
              <a:gd name="adj" fmla="val 125364"/>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pic>
        <p:nvPicPr>
          <p:cNvPr id="19" name="図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8014" y="4218177"/>
            <a:ext cx="1317718" cy="1541190"/>
          </a:xfrm>
          <a:prstGeom prst="rect">
            <a:avLst/>
          </a:prstGeom>
        </p:spPr>
      </p:pic>
      <p:pic>
        <p:nvPicPr>
          <p:cNvPr id="21" name="図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2420" y="4483474"/>
            <a:ext cx="1007829" cy="1119810"/>
          </a:xfrm>
          <a:prstGeom prst="rect">
            <a:avLst/>
          </a:prstGeom>
        </p:spPr>
      </p:pic>
      <p:pic>
        <p:nvPicPr>
          <p:cNvPr id="23" name="図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87601" y="4375670"/>
            <a:ext cx="1289323" cy="1283742"/>
          </a:xfrm>
          <a:prstGeom prst="rect">
            <a:avLst/>
          </a:prstGeom>
        </p:spPr>
      </p:pic>
    </p:spTree>
    <p:extLst>
      <p:ext uri="{BB962C8B-B14F-4D97-AF65-F5344CB8AC3E}">
        <p14:creationId xmlns:p14="http://schemas.microsoft.com/office/powerpoint/2010/main" val="29387407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rotWithShape="1">
          <a:blip r:embed="rId3">
            <a:alphaModFix/>
          </a:blip>
          <a:srcRect/>
          <a:stretch/>
        </p:blipFill>
        <p:spPr>
          <a:xfrm>
            <a:off x="0" y="-2781511"/>
            <a:ext cx="9104843" cy="9235646"/>
          </a:xfrm>
          <a:prstGeom prst="rect">
            <a:avLst/>
          </a:prstGeom>
          <a:noFill/>
          <a:ln>
            <a:noFill/>
          </a:ln>
        </p:spPr>
      </p:pic>
      <p:sp>
        <p:nvSpPr>
          <p:cNvPr id="3" name="タイトル 2"/>
          <p:cNvSpPr>
            <a:spLocks noGrp="1"/>
          </p:cNvSpPr>
          <p:nvPr>
            <p:ph type="title"/>
          </p:nvPr>
        </p:nvSpPr>
        <p:spPr>
          <a:xfrm>
            <a:off x="77311" y="268827"/>
            <a:ext cx="8950219" cy="814906"/>
          </a:xfrm>
        </p:spPr>
        <p:txBody>
          <a:bodyPr/>
          <a:lstStyle/>
          <a:p>
            <a:r>
              <a:rPr kumimoji="1" lang="ja-JP" altLang="en-US" dirty="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　更新</a:t>
            </a:r>
            <a:r>
              <a:rPr kumimoji="1" lang="ja-JP" altLang="en-US" dirty="0" smtClean="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の</a:t>
            </a:r>
            <a:r>
              <a:rPr kumimoji="1" lang="ja-JP" altLang="en-US" dirty="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プログラム</a:t>
            </a:r>
            <a:endParaRPr kumimoji="1" lang="ja-JP" altLang="en-US" dirty="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endParaRPr>
          </a:p>
        </p:txBody>
      </p:sp>
      <p:sp>
        <p:nvSpPr>
          <p:cNvPr id="2" name="テキスト ボックス 1"/>
          <p:cNvSpPr txBox="1"/>
          <p:nvPr/>
        </p:nvSpPr>
        <p:spPr>
          <a:xfrm>
            <a:off x="3628930" y="1450651"/>
            <a:ext cx="1846980" cy="707886"/>
          </a:xfrm>
          <a:prstGeom prst="rect">
            <a:avLst/>
          </a:prstGeom>
          <a:noFill/>
        </p:spPr>
        <p:txBody>
          <a:bodyPr wrap="none" rtlCol="0">
            <a:spAutoFit/>
          </a:bodyPr>
          <a:lstStyle/>
          <a:p>
            <a:r>
              <a:rPr kumimoji="1" lang="en-US" altLang="ja-JP" sz="4000" dirty="0" smtClean="0">
                <a:latin typeface="HGP創英角ﾎﾟｯﾌﾟ体" panose="040B0A00000000000000" pitchFamily="50" charset="-128"/>
                <a:ea typeface="HGP創英角ﾎﾟｯﾌﾟ体" panose="040B0A00000000000000" pitchFamily="50" charset="-128"/>
              </a:rPr>
              <a:t>DB</a:t>
            </a:r>
            <a:r>
              <a:rPr kumimoji="1" lang="ja-JP" altLang="en-US" sz="4000" dirty="0" smtClean="0">
                <a:latin typeface="HGP創英角ﾎﾟｯﾌﾟ体" panose="040B0A00000000000000" pitchFamily="50" charset="-128"/>
                <a:ea typeface="HGP創英角ﾎﾟｯﾌﾟ体" panose="040B0A00000000000000" pitchFamily="50" charset="-128"/>
              </a:rPr>
              <a:t>接続</a:t>
            </a:r>
            <a:endParaRPr kumimoji="1" lang="ja-JP" altLang="en-US" sz="4000" dirty="0">
              <a:latin typeface="HGP創英角ﾎﾟｯﾌﾟ体" panose="040B0A00000000000000" pitchFamily="50" charset="-128"/>
              <a:ea typeface="HGP創英角ﾎﾟｯﾌﾟ体" panose="040B0A00000000000000" pitchFamily="50" charset="-128"/>
            </a:endParaRPr>
          </a:p>
        </p:txBody>
      </p:sp>
      <p:pic>
        <p:nvPicPr>
          <p:cNvPr id="5" name="図 4"/>
          <p:cNvPicPr>
            <a:picLocks noChangeAspect="1"/>
          </p:cNvPicPr>
          <p:nvPr/>
        </p:nvPicPr>
        <p:blipFill>
          <a:blip r:embed="rId4"/>
          <a:stretch>
            <a:fillRect/>
          </a:stretch>
        </p:blipFill>
        <p:spPr>
          <a:xfrm>
            <a:off x="478752" y="2266374"/>
            <a:ext cx="8303449" cy="2717105"/>
          </a:xfrm>
          <a:prstGeom prst="rect">
            <a:avLst/>
          </a:prstGeom>
          <a:ln>
            <a:solidFill>
              <a:schemeClr val="tx1"/>
            </a:solidFill>
          </a:ln>
        </p:spPr>
      </p:pic>
      <p:sp>
        <p:nvSpPr>
          <p:cNvPr id="9" name="正方形/長方形 8"/>
          <p:cNvSpPr/>
          <p:nvPr/>
        </p:nvSpPr>
        <p:spPr>
          <a:xfrm>
            <a:off x="977170" y="3916680"/>
            <a:ext cx="5303520" cy="3551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977170" y="4371771"/>
            <a:ext cx="7679150" cy="6117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吹き出し 5"/>
          <p:cNvSpPr/>
          <p:nvPr/>
        </p:nvSpPr>
        <p:spPr>
          <a:xfrm>
            <a:off x="5791200" y="2773680"/>
            <a:ext cx="3108960" cy="868680"/>
          </a:xfrm>
          <a:prstGeom prst="wedgeRoundRectCallout">
            <a:avLst>
              <a:gd name="adj1" fmla="val -40931"/>
              <a:gd name="adj2" fmla="val 8530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800" dirty="0" smtClean="0"/>
              <a:t>JDBC</a:t>
            </a:r>
            <a:r>
              <a:rPr kumimoji="1" lang="ja-JP" altLang="en-US" sz="1800" dirty="0" smtClean="0"/>
              <a:t>ドライバのロード</a:t>
            </a:r>
            <a:endParaRPr kumimoji="1" lang="ja-JP" altLang="en-US" sz="1800" dirty="0"/>
          </a:p>
        </p:txBody>
      </p:sp>
      <p:sp>
        <p:nvSpPr>
          <p:cNvPr id="11" name="角丸四角形吹き出し 10"/>
          <p:cNvSpPr/>
          <p:nvPr/>
        </p:nvSpPr>
        <p:spPr>
          <a:xfrm>
            <a:off x="3628930" y="5257799"/>
            <a:ext cx="4707350" cy="868680"/>
          </a:xfrm>
          <a:prstGeom prst="wedgeRoundRectCallout">
            <a:avLst>
              <a:gd name="adj1" fmla="val -39312"/>
              <a:gd name="adj2" fmla="val -9539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800" dirty="0" smtClean="0"/>
              <a:t>接続して接続オブジェクト</a:t>
            </a:r>
            <a:endParaRPr kumimoji="1" lang="en-US" altLang="ja-JP" sz="1800" dirty="0" smtClean="0"/>
          </a:p>
          <a:p>
            <a:pPr algn="ctr"/>
            <a:r>
              <a:rPr kumimoji="1" lang="ja-JP" altLang="en-US" sz="1800" dirty="0" smtClean="0"/>
              <a:t>（</a:t>
            </a:r>
            <a:r>
              <a:rPr kumimoji="1" lang="en-US" altLang="ja-JP" sz="1800" dirty="0" smtClean="0"/>
              <a:t>Connection</a:t>
            </a:r>
            <a:r>
              <a:rPr kumimoji="1" lang="ja-JP" altLang="en-US" sz="1800" dirty="0" smtClean="0"/>
              <a:t>オブジェクト）を取得する</a:t>
            </a:r>
            <a:endParaRPr kumimoji="1" lang="ja-JP" altLang="en-US" sz="1800" dirty="0"/>
          </a:p>
        </p:txBody>
      </p:sp>
      <p:sp>
        <p:nvSpPr>
          <p:cNvPr id="4" name="角丸四角形 3"/>
          <p:cNvSpPr/>
          <p:nvPr/>
        </p:nvSpPr>
        <p:spPr>
          <a:xfrm>
            <a:off x="5791200" y="1213945"/>
            <a:ext cx="3108960" cy="94459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2800" dirty="0" smtClean="0"/>
              <a:t>　　前回と同じ！</a:t>
            </a:r>
            <a:endParaRPr kumimoji="1" lang="ja-JP" altLang="en-US" sz="2800" dirty="0"/>
          </a:p>
        </p:txBody>
      </p:sp>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5796" y="1376246"/>
            <a:ext cx="645259" cy="645259"/>
          </a:xfrm>
          <a:prstGeom prst="rect">
            <a:avLst/>
          </a:prstGeom>
        </p:spPr>
      </p:pic>
    </p:spTree>
    <p:extLst>
      <p:ext uri="{BB962C8B-B14F-4D97-AF65-F5344CB8AC3E}">
        <p14:creationId xmlns:p14="http://schemas.microsoft.com/office/powerpoint/2010/main" val="188768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rotWithShape="1">
          <a:blip r:embed="rId3">
            <a:alphaModFix/>
          </a:blip>
          <a:srcRect/>
          <a:stretch/>
        </p:blipFill>
        <p:spPr>
          <a:xfrm>
            <a:off x="0" y="-2781511"/>
            <a:ext cx="9104843" cy="9235646"/>
          </a:xfrm>
          <a:prstGeom prst="rect">
            <a:avLst/>
          </a:prstGeom>
          <a:noFill/>
          <a:ln>
            <a:noFill/>
          </a:ln>
        </p:spPr>
      </p:pic>
      <p:sp>
        <p:nvSpPr>
          <p:cNvPr id="3" name="タイトル 2"/>
          <p:cNvSpPr>
            <a:spLocks noGrp="1"/>
          </p:cNvSpPr>
          <p:nvPr>
            <p:ph type="title"/>
          </p:nvPr>
        </p:nvSpPr>
        <p:spPr>
          <a:xfrm>
            <a:off x="77311" y="268827"/>
            <a:ext cx="8950219" cy="814906"/>
          </a:xfrm>
        </p:spPr>
        <p:txBody>
          <a:bodyPr/>
          <a:lstStyle/>
          <a:p>
            <a:r>
              <a:rPr kumimoji="1" lang="ja-JP" altLang="en-US" dirty="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　更新</a:t>
            </a:r>
            <a:r>
              <a:rPr kumimoji="1" lang="ja-JP" altLang="en-US" dirty="0" smtClean="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の</a:t>
            </a:r>
            <a:r>
              <a:rPr kumimoji="1" lang="ja-JP" altLang="en-US" dirty="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プログラム</a:t>
            </a:r>
            <a:endParaRPr kumimoji="1" lang="ja-JP" altLang="en-US" dirty="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endParaRPr>
          </a:p>
        </p:txBody>
      </p:sp>
      <p:sp>
        <p:nvSpPr>
          <p:cNvPr id="2" name="テキスト ボックス 1"/>
          <p:cNvSpPr txBox="1"/>
          <p:nvPr/>
        </p:nvSpPr>
        <p:spPr>
          <a:xfrm>
            <a:off x="1936702" y="1314293"/>
            <a:ext cx="3640740" cy="707886"/>
          </a:xfrm>
          <a:prstGeom prst="rect">
            <a:avLst/>
          </a:prstGeom>
          <a:noFill/>
        </p:spPr>
        <p:txBody>
          <a:bodyPr wrap="none" rtlCol="0">
            <a:spAutoFit/>
          </a:bodyPr>
          <a:lstStyle/>
          <a:p>
            <a:r>
              <a:rPr kumimoji="1" lang="en-US" altLang="ja-JP" sz="4000" dirty="0" smtClean="0">
                <a:latin typeface="HGP創英角ﾎﾟｯﾌﾟ体" panose="040B0A00000000000000" pitchFamily="50" charset="-128"/>
                <a:ea typeface="HGP創英角ﾎﾟｯﾌﾟ体" panose="040B0A00000000000000" pitchFamily="50" charset="-128"/>
              </a:rPr>
              <a:t>UPDATE</a:t>
            </a:r>
            <a:r>
              <a:rPr kumimoji="1" lang="ja-JP" altLang="en-US" sz="4000" dirty="0" smtClean="0">
                <a:latin typeface="HGP創英角ﾎﾟｯﾌﾟ体" panose="040B0A00000000000000" pitchFamily="50" charset="-128"/>
                <a:ea typeface="HGP創英角ﾎﾟｯﾌﾟ体" panose="040B0A00000000000000" pitchFamily="50" charset="-128"/>
              </a:rPr>
              <a:t>文</a:t>
            </a:r>
            <a:r>
              <a:rPr kumimoji="1" lang="ja-JP" altLang="en-US" sz="4000" dirty="0" smtClean="0">
                <a:latin typeface="HGP創英角ﾎﾟｯﾌﾟ体" panose="040B0A00000000000000" pitchFamily="50" charset="-128"/>
                <a:ea typeface="HGP創英角ﾎﾟｯﾌﾟ体" panose="040B0A00000000000000" pitchFamily="50" charset="-128"/>
              </a:rPr>
              <a:t>発行</a:t>
            </a:r>
            <a:endParaRPr kumimoji="1" lang="ja-JP" altLang="en-US" sz="4000" dirty="0">
              <a:latin typeface="HGP創英角ﾎﾟｯﾌﾟ体" panose="040B0A00000000000000" pitchFamily="50" charset="-128"/>
              <a:ea typeface="HGP創英角ﾎﾟｯﾌﾟ体" panose="040B0A00000000000000" pitchFamily="50" charset="-128"/>
            </a:endParaRPr>
          </a:p>
        </p:txBody>
      </p:sp>
      <p:sp>
        <p:nvSpPr>
          <p:cNvPr id="15" name="角丸四角形 14"/>
          <p:cNvSpPr/>
          <p:nvPr/>
        </p:nvSpPr>
        <p:spPr>
          <a:xfrm>
            <a:off x="5577442" y="1195940"/>
            <a:ext cx="3450088" cy="94459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2800" dirty="0" smtClean="0"/>
              <a:t>　　前回とほぼ同じ！</a:t>
            </a:r>
            <a:endParaRPr kumimoji="1" lang="ja-JP" altLang="en-US" sz="2800" dirty="0"/>
          </a:p>
        </p:txBody>
      </p:sp>
      <p:pic>
        <p:nvPicPr>
          <p:cNvPr id="16" name="図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7442" y="1376638"/>
            <a:ext cx="645259" cy="645259"/>
          </a:xfrm>
          <a:prstGeom prst="rect">
            <a:avLst/>
          </a:prstGeom>
        </p:spPr>
      </p:pic>
      <p:pic>
        <p:nvPicPr>
          <p:cNvPr id="4" name="図 3"/>
          <p:cNvPicPr>
            <a:picLocks noChangeAspect="1"/>
          </p:cNvPicPr>
          <p:nvPr/>
        </p:nvPicPr>
        <p:blipFill>
          <a:blip r:embed="rId5"/>
          <a:stretch>
            <a:fillRect/>
          </a:stretch>
        </p:blipFill>
        <p:spPr>
          <a:xfrm>
            <a:off x="124696" y="3257910"/>
            <a:ext cx="8922519" cy="1830971"/>
          </a:xfrm>
          <a:prstGeom prst="rect">
            <a:avLst/>
          </a:prstGeom>
        </p:spPr>
      </p:pic>
      <p:sp>
        <p:nvSpPr>
          <p:cNvPr id="9" name="正方形/長方形 8"/>
          <p:cNvSpPr/>
          <p:nvPr/>
        </p:nvSpPr>
        <p:spPr>
          <a:xfrm>
            <a:off x="169451" y="3792583"/>
            <a:ext cx="8769506" cy="2578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65882" y="4198251"/>
            <a:ext cx="3311190" cy="5629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吹き出し 5"/>
          <p:cNvSpPr/>
          <p:nvPr/>
        </p:nvSpPr>
        <p:spPr>
          <a:xfrm>
            <a:off x="4034723" y="2363627"/>
            <a:ext cx="4699370" cy="868680"/>
          </a:xfrm>
          <a:prstGeom prst="wedgeRoundRectCallout">
            <a:avLst>
              <a:gd name="adj1" fmla="val -37688"/>
              <a:gd name="adj2" fmla="val 11688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800" dirty="0" smtClean="0"/>
              <a:t>SQL</a:t>
            </a:r>
            <a:r>
              <a:rPr kumimoji="1" lang="ja-JP" altLang="en-US" sz="1800" dirty="0" smtClean="0"/>
              <a:t>文を接続オブジェクトに</a:t>
            </a:r>
            <a:endParaRPr kumimoji="1" lang="en-US" altLang="ja-JP" sz="1800" dirty="0" smtClean="0"/>
          </a:p>
          <a:p>
            <a:pPr algn="ctr"/>
            <a:r>
              <a:rPr kumimoji="1" lang="ja-JP" altLang="en-US" sz="1800" dirty="0"/>
              <a:t>セット</a:t>
            </a:r>
            <a:r>
              <a:rPr kumimoji="1" lang="ja-JP" altLang="en-US" sz="1800" dirty="0" smtClean="0"/>
              <a:t>して、</a:t>
            </a:r>
            <a:r>
              <a:rPr kumimoji="1" lang="en-US" altLang="ja-JP" sz="1800" dirty="0" err="1" smtClean="0"/>
              <a:t>Statment</a:t>
            </a:r>
            <a:r>
              <a:rPr kumimoji="1" lang="ja-JP" altLang="en-US" sz="1800" dirty="0" smtClean="0"/>
              <a:t>オブジェクトを取得する</a:t>
            </a:r>
            <a:endParaRPr kumimoji="1" lang="ja-JP" altLang="en-US" sz="1800" dirty="0"/>
          </a:p>
        </p:txBody>
      </p:sp>
      <p:sp>
        <p:nvSpPr>
          <p:cNvPr id="12" name="正方形/長方形 11"/>
          <p:cNvSpPr/>
          <p:nvPr/>
        </p:nvSpPr>
        <p:spPr>
          <a:xfrm>
            <a:off x="165882" y="4799388"/>
            <a:ext cx="2419663" cy="3210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吹き出し 10"/>
          <p:cNvSpPr/>
          <p:nvPr/>
        </p:nvSpPr>
        <p:spPr>
          <a:xfrm>
            <a:off x="2089813" y="5158616"/>
            <a:ext cx="4707350" cy="1295519"/>
          </a:xfrm>
          <a:prstGeom prst="wedgeRoundRectCallout">
            <a:avLst>
              <a:gd name="adj1" fmla="val -60602"/>
              <a:gd name="adj2" fmla="val -60469"/>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800" dirty="0" err="1" smtClean="0"/>
              <a:t>executeUpdate</a:t>
            </a:r>
            <a:r>
              <a:rPr kumimoji="1" lang="ja-JP" altLang="en-US" sz="1800" dirty="0" smtClean="0"/>
              <a:t>を</a:t>
            </a:r>
            <a:r>
              <a:rPr kumimoji="1" lang="ja-JP" altLang="en-US" sz="1800" dirty="0" smtClean="0"/>
              <a:t>実行して</a:t>
            </a:r>
            <a:r>
              <a:rPr kumimoji="1" lang="en-US" altLang="ja-JP" sz="1800" dirty="0" smtClean="0"/>
              <a:t>SQL</a:t>
            </a:r>
            <a:r>
              <a:rPr kumimoji="1" lang="ja-JP" altLang="en-US" sz="1800" dirty="0" smtClean="0"/>
              <a:t>を実行する</a:t>
            </a:r>
            <a:endParaRPr kumimoji="1" lang="en-US" altLang="ja-JP" sz="1800" dirty="0" smtClean="0"/>
          </a:p>
          <a:p>
            <a:pPr algn="ctr"/>
            <a:r>
              <a:rPr kumimoji="1" lang="en-US" altLang="ja-JP" sz="1800" dirty="0" smtClean="0"/>
              <a:t>SELECT</a:t>
            </a:r>
            <a:r>
              <a:rPr kumimoji="1" lang="ja-JP" altLang="en-US" sz="1800" dirty="0" smtClean="0"/>
              <a:t>のときとのメソッド（</a:t>
            </a:r>
            <a:r>
              <a:rPr kumimoji="1" lang="en-US" altLang="ja-JP" sz="1800" dirty="0" err="1" smtClean="0"/>
              <a:t>executeQuery</a:t>
            </a:r>
            <a:r>
              <a:rPr kumimoji="1" lang="en-US" altLang="ja-JP" sz="1800" dirty="0" smtClean="0"/>
              <a:t>)</a:t>
            </a:r>
          </a:p>
          <a:p>
            <a:pPr algn="ctr"/>
            <a:r>
              <a:rPr kumimoji="1" lang="ja-JP" altLang="en-US" sz="1800" dirty="0" smtClean="0"/>
              <a:t>とは違うことに注意！</a:t>
            </a:r>
            <a:endParaRPr kumimoji="1" lang="ja-JP" altLang="en-US" sz="1800" dirty="0"/>
          </a:p>
        </p:txBody>
      </p:sp>
      <p:sp>
        <p:nvSpPr>
          <p:cNvPr id="13" name="角丸四角形吹き出し 12"/>
          <p:cNvSpPr/>
          <p:nvPr/>
        </p:nvSpPr>
        <p:spPr>
          <a:xfrm>
            <a:off x="3908468" y="4656782"/>
            <a:ext cx="4707350" cy="447865"/>
          </a:xfrm>
          <a:prstGeom prst="wedgeRoundRectCallout">
            <a:avLst>
              <a:gd name="adj1" fmla="val -60602"/>
              <a:gd name="adj2" fmla="val -60469"/>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800" dirty="0" smtClean="0"/>
              <a:t>SQL</a:t>
            </a:r>
            <a:r>
              <a:rPr kumimoji="1" lang="ja-JP" altLang="en-US" sz="1800" dirty="0" smtClean="0"/>
              <a:t>文中の「？」に値をセットする</a:t>
            </a:r>
            <a:endParaRPr kumimoji="1" lang="ja-JP" altLang="en-US" sz="1800" dirty="0"/>
          </a:p>
        </p:txBody>
      </p:sp>
    </p:spTree>
    <p:extLst>
      <p:ext uri="{BB962C8B-B14F-4D97-AF65-F5344CB8AC3E}">
        <p14:creationId xmlns:p14="http://schemas.microsoft.com/office/powerpoint/2010/main" val="358486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rotWithShape="1">
          <a:blip r:embed="rId3">
            <a:alphaModFix/>
          </a:blip>
          <a:srcRect/>
          <a:stretch/>
        </p:blipFill>
        <p:spPr>
          <a:xfrm>
            <a:off x="0" y="-2781511"/>
            <a:ext cx="9104843" cy="9235646"/>
          </a:xfrm>
          <a:prstGeom prst="rect">
            <a:avLst/>
          </a:prstGeom>
          <a:noFill/>
          <a:ln>
            <a:noFill/>
          </a:ln>
        </p:spPr>
      </p:pic>
      <p:sp>
        <p:nvSpPr>
          <p:cNvPr id="3" name="タイトル 2"/>
          <p:cNvSpPr>
            <a:spLocks noGrp="1"/>
          </p:cNvSpPr>
          <p:nvPr>
            <p:ph type="title"/>
          </p:nvPr>
        </p:nvSpPr>
        <p:spPr>
          <a:xfrm>
            <a:off x="77311" y="268827"/>
            <a:ext cx="8950219" cy="814906"/>
          </a:xfrm>
        </p:spPr>
        <p:txBody>
          <a:bodyPr/>
          <a:lstStyle/>
          <a:p>
            <a:r>
              <a:rPr kumimoji="1" lang="ja-JP" altLang="en-US" dirty="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　更新</a:t>
            </a:r>
            <a:r>
              <a:rPr kumimoji="1" lang="ja-JP" altLang="en-US" dirty="0" smtClean="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の</a:t>
            </a:r>
            <a:r>
              <a:rPr kumimoji="1" lang="ja-JP" altLang="en-US" dirty="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プログラム</a:t>
            </a:r>
            <a:endParaRPr kumimoji="1" lang="ja-JP" altLang="en-US" dirty="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endParaRPr>
          </a:p>
        </p:txBody>
      </p:sp>
      <p:sp>
        <p:nvSpPr>
          <p:cNvPr id="7" name="タイトル 2"/>
          <p:cNvSpPr txBox="1">
            <a:spLocks/>
          </p:cNvSpPr>
          <p:nvPr/>
        </p:nvSpPr>
        <p:spPr>
          <a:xfrm>
            <a:off x="193780" y="1258805"/>
            <a:ext cx="8717280" cy="1104093"/>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ja-JP" altLang="en-US" sz="3600" dirty="0" smtClean="0">
                <a:latin typeface="HGP創英角ﾎﾟｯﾌﾟ体" panose="040B0A00000000000000" pitchFamily="50" charset="-128"/>
                <a:ea typeface="HGP創英角ﾎﾟｯﾌﾟ体" panose="040B0A00000000000000" pitchFamily="50" charset="-128"/>
              </a:rPr>
              <a:t>追加・更新処理の結論！</a:t>
            </a:r>
            <a:endParaRPr kumimoji="1" lang="en-US" altLang="ja-JP" sz="2800" dirty="0">
              <a:latin typeface="HGP創英角ﾎﾟｯﾌﾟ体" panose="040B0A00000000000000" pitchFamily="50" charset="-128"/>
              <a:ea typeface="HGP創英角ﾎﾟｯﾌﾟ体" panose="040B0A00000000000000" pitchFamily="50" charset="-128"/>
            </a:endParaRPr>
          </a:p>
        </p:txBody>
      </p:sp>
      <p:sp>
        <p:nvSpPr>
          <p:cNvPr id="11" name="タイトル 2"/>
          <p:cNvSpPr txBox="1">
            <a:spLocks/>
          </p:cNvSpPr>
          <p:nvPr/>
        </p:nvSpPr>
        <p:spPr>
          <a:xfrm>
            <a:off x="193780" y="2362898"/>
            <a:ext cx="8717280" cy="1104093"/>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en-US" altLang="ja-JP" sz="3600" dirty="0" smtClean="0">
                <a:solidFill>
                  <a:srgbClr val="FF0000"/>
                </a:solidFill>
                <a:latin typeface="HGP創英角ﾎﾟｯﾌﾟ体" panose="040B0A00000000000000" pitchFamily="50" charset="-128"/>
                <a:ea typeface="HGP創英角ﾎﾟｯﾌﾟ体" panose="040B0A00000000000000" pitchFamily="50" charset="-128"/>
              </a:rPr>
              <a:t>DB</a:t>
            </a:r>
            <a:r>
              <a:rPr kumimoji="1" lang="ja-JP" altLang="en-US" sz="3600" dirty="0" smtClean="0">
                <a:solidFill>
                  <a:srgbClr val="FF0000"/>
                </a:solidFill>
                <a:latin typeface="HGP創英角ﾎﾟｯﾌﾟ体" panose="040B0A00000000000000" pitchFamily="50" charset="-128"/>
                <a:ea typeface="HGP創英角ﾎﾟｯﾌﾟ体" panose="040B0A00000000000000" pitchFamily="50" charset="-128"/>
              </a:rPr>
              <a:t>接続の方法は同じで</a:t>
            </a:r>
            <a:endParaRPr kumimoji="1" lang="en-US" altLang="ja-JP" sz="3600" dirty="0" smtClean="0">
              <a:solidFill>
                <a:srgbClr val="FF0000"/>
              </a:solidFill>
              <a:latin typeface="HGP創英角ﾎﾟｯﾌﾟ体" panose="040B0A00000000000000" pitchFamily="50" charset="-128"/>
              <a:ea typeface="HGP創英角ﾎﾟｯﾌﾟ体" panose="040B0A00000000000000" pitchFamily="50" charset="-128"/>
            </a:endParaRPr>
          </a:p>
          <a:p>
            <a:r>
              <a:rPr kumimoji="1" lang="en-US" altLang="ja-JP" sz="3600" dirty="0" smtClean="0">
                <a:solidFill>
                  <a:srgbClr val="FF0000"/>
                </a:solidFill>
                <a:latin typeface="HGP創英角ﾎﾟｯﾌﾟ体" panose="040B0A00000000000000" pitchFamily="50" charset="-128"/>
                <a:ea typeface="HGP創英角ﾎﾟｯﾌﾟ体" panose="040B0A00000000000000" pitchFamily="50" charset="-128"/>
              </a:rPr>
              <a:t>SQL</a:t>
            </a:r>
            <a:r>
              <a:rPr kumimoji="1" lang="ja-JP" altLang="en-US" sz="3600" dirty="0" smtClean="0">
                <a:solidFill>
                  <a:srgbClr val="FF0000"/>
                </a:solidFill>
                <a:latin typeface="HGP創英角ﾎﾟｯﾌﾟ体" panose="040B0A00000000000000" pitchFamily="50" charset="-128"/>
                <a:ea typeface="HGP創英角ﾎﾟｯﾌﾟ体" panose="040B0A00000000000000" pitchFamily="50" charset="-128"/>
              </a:rPr>
              <a:t>を実行するメソッドが違うだけ！</a:t>
            </a:r>
            <a:endParaRPr kumimoji="1" lang="en-US" altLang="ja-JP" sz="3600" dirty="0" smtClean="0">
              <a:solidFill>
                <a:srgbClr val="FF0000"/>
              </a:solidFill>
              <a:latin typeface="HGP創英角ﾎﾟｯﾌﾟ体" panose="040B0A00000000000000" pitchFamily="50" charset="-128"/>
              <a:ea typeface="HGP創英角ﾎﾟｯﾌﾟ体" panose="040B0A00000000000000" pitchFamily="50" charset="-128"/>
            </a:endParaRPr>
          </a:p>
        </p:txBody>
      </p:sp>
      <p:pic>
        <p:nvPicPr>
          <p:cNvPr id="2" name="図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7771" y="3584146"/>
            <a:ext cx="2391113" cy="2752834"/>
          </a:xfrm>
          <a:prstGeom prst="rect">
            <a:avLst/>
          </a:prstGeom>
        </p:spPr>
      </p:pic>
      <p:sp>
        <p:nvSpPr>
          <p:cNvPr id="13" name="タイトル 2"/>
          <p:cNvSpPr txBox="1">
            <a:spLocks/>
          </p:cNvSpPr>
          <p:nvPr/>
        </p:nvSpPr>
        <p:spPr>
          <a:xfrm>
            <a:off x="1460492" y="4408516"/>
            <a:ext cx="4824248" cy="1104093"/>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ja-JP" altLang="en-US" sz="3600" dirty="0" smtClean="0">
                <a:solidFill>
                  <a:srgbClr val="0070C0"/>
                </a:solidFill>
                <a:latin typeface="HGP創英角ﾎﾟｯﾌﾟ体" panose="040B0A00000000000000" pitchFamily="50" charset="-128"/>
                <a:ea typeface="HGP創英角ﾎﾟｯﾌﾟ体" panose="040B0A00000000000000" pitchFamily="50" charset="-128"/>
              </a:rPr>
              <a:t>意外と簡単だね！</a:t>
            </a:r>
            <a:endParaRPr kumimoji="1" lang="en-US" altLang="ja-JP" sz="3600" dirty="0" smtClean="0">
              <a:solidFill>
                <a:srgbClr val="0070C0"/>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1790653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rotWithShape="1">
          <a:blip r:embed="rId3">
            <a:alphaModFix/>
          </a:blip>
          <a:srcRect/>
          <a:stretch/>
        </p:blipFill>
        <p:spPr>
          <a:xfrm>
            <a:off x="0" y="-2781511"/>
            <a:ext cx="9104843" cy="9235646"/>
          </a:xfrm>
          <a:prstGeom prst="rect">
            <a:avLst/>
          </a:prstGeom>
          <a:noFill/>
          <a:ln>
            <a:noFill/>
          </a:ln>
        </p:spPr>
      </p:pic>
      <p:pic>
        <p:nvPicPr>
          <p:cNvPr id="10" name="図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474" y="297676"/>
            <a:ext cx="1309491" cy="862586"/>
          </a:xfrm>
          <a:prstGeom prst="rect">
            <a:avLst/>
          </a:prstGeom>
        </p:spPr>
      </p:pic>
      <p:pic>
        <p:nvPicPr>
          <p:cNvPr id="11" name="図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10660" y="490587"/>
            <a:ext cx="1657553" cy="447539"/>
          </a:xfrm>
          <a:prstGeom prst="rect">
            <a:avLst/>
          </a:prstGeom>
        </p:spPr>
      </p:pic>
      <p:sp>
        <p:nvSpPr>
          <p:cNvPr id="15" name="タイトル 2"/>
          <p:cNvSpPr txBox="1">
            <a:spLocks/>
          </p:cNvSpPr>
          <p:nvPr/>
        </p:nvSpPr>
        <p:spPr>
          <a:xfrm>
            <a:off x="285221" y="1914397"/>
            <a:ext cx="8819622" cy="4545106"/>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r>
              <a:rPr kumimoji="1" lang="ja-JP" altLang="en-US" sz="2800" dirty="0" smtClean="0">
                <a:solidFill>
                  <a:schemeClr val="tx1"/>
                </a:solidFill>
                <a:latin typeface="HGP創英角ﾎﾟｯﾌﾟ体" panose="040B0A00000000000000" pitchFamily="50" charset="-128"/>
                <a:ea typeface="HGP創英角ﾎﾟｯﾌﾟ体" panose="040B0A00000000000000" pitchFamily="50" charset="-128"/>
              </a:rPr>
              <a:t>○更新・挿入のロジックについて</a:t>
            </a:r>
            <a:r>
              <a:rPr kumimoji="1" lang="en-US" altLang="ja-JP" sz="2800" dirty="0" smtClean="0">
                <a:solidFill>
                  <a:schemeClr val="tx1"/>
                </a:solidFill>
                <a:latin typeface="HGP創英角ﾎﾟｯﾌﾟ体" panose="040B0A00000000000000" pitchFamily="50" charset="-128"/>
                <a:ea typeface="HGP創英角ﾎﾟｯﾌﾟ体" panose="040B0A00000000000000" pitchFamily="50" charset="-128"/>
              </a:rPr>
              <a:t>DB</a:t>
            </a:r>
            <a:r>
              <a:rPr kumimoji="1" lang="ja-JP" altLang="en-US" sz="2800" dirty="0" smtClean="0">
                <a:solidFill>
                  <a:schemeClr val="tx1"/>
                </a:solidFill>
                <a:latin typeface="HGP創英角ﾎﾟｯﾌﾟ体" panose="040B0A00000000000000" pitchFamily="50" charset="-128"/>
                <a:ea typeface="HGP創英角ﾎﾟｯﾌﾟ体" panose="040B0A00000000000000" pitchFamily="50" charset="-128"/>
              </a:rPr>
              <a:t>接続は</a:t>
            </a:r>
            <a:r>
              <a:rPr kumimoji="1" lang="en-US" altLang="ja-JP" sz="2800" dirty="0" smtClean="0">
                <a:solidFill>
                  <a:schemeClr val="tx1"/>
                </a:solidFill>
                <a:latin typeface="HGP創英角ﾎﾟｯﾌﾟ体" panose="040B0A00000000000000" pitchFamily="50" charset="-128"/>
                <a:ea typeface="HGP創英角ﾎﾟｯﾌﾟ体" panose="040B0A00000000000000" pitchFamily="50" charset="-128"/>
              </a:rPr>
              <a:t>SELECT</a:t>
            </a:r>
            <a:r>
              <a:rPr kumimoji="1" lang="ja-JP" altLang="en-US" sz="2800" dirty="0" smtClean="0">
                <a:solidFill>
                  <a:schemeClr val="tx1"/>
                </a:solidFill>
                <a:latin typeface="HGP創英角ﾎﾟｯﾌﾟ体" panose="040B0A00000000000000" pitchFamily="50" charset="-128"/>
                <a:ea typeface="HGP創英角ﾎﾟｯﾌﾟ体" panose="040B0A00000000000000" pitchFamily="50" charset="-128"/>
              </a:rPr>
              <a:t>と同じ</a:t>
            </a:r>
            <a:endParaRPr kumimoji="1" lang="en-US" altLang="ja-JP" sz="2800" dirty="0" smtClean="0">
              <a:solidFill>
                <a:schemeClr val="tx1"/>
              </a:solidFill>
              <a:latin typeface="HGP創英角ﾎﾟｯﾌﾟ体" panose="040B0A00000000000000" pitchFamily="50" charset="-128"/>
              <a:ea typeface="HGP創英角ﾎﾟｯﾌﾟ体" panose="040B0A00000000000000" pitchFamily="50" charset="-128"/>
            </a:endParaRPr>
          </a:p>
          <a:p>
            <a:pPr algn="l"/>
            <a:endParaRPr kumimoji="1" lang="en-US" altLang="ja-JP" sz="2800" dirty="0" smtClean="0">
              <a:solidFill>
                <a:schemeClr val="tx1"/>
              </a:solidFill>
              <a:latin typeface="HGP創英角ﾎﾟｯﾌﾟ体" panose="040B0A00000000000000" pitchFamily="50" charset="-128"/>
              <a:ea typeface="HGP創英角ﾎﾟｯﾌﾟ体" panose="040B0A00000000000000" pitchFamily="50" charset="-128"/>
            </a:endParaRPr>
          </a:p>
          <a:p>
            <a:pPr algn="l"/>
            <a:r>
              <a:rPr kumimoji="1" lang="ja-JP" altLang="en-US" sz="2800" dirty="0">
                <a:solidFill>
                  <a:schemeClr val="tx1"/>
                </a:solidFill>
                <a:latin typeface="HGP創英角ﾎﾟｯﾌﾟ体" panose="040B0A00000000000000" pitchFamily="50" charset="-128"/>
                <a:ea typeface="HGP創英角ﾎﾟｯﾌﾟ体" panose="040B0A00000000000000" pitchFamily="50" charset="-128"/>
              </a:rPr>
              <a:t>○ </a:t>
            </a:r>
            <a:r>
              <a:rPr kumimoji="1" lang="en-US" altLang="ja-JP" sz="2800" dirty="0" smtClean="0">
                <a:solidFill>
                  <a:schemeClr val="tx1"/>
                </a:solidFill>
                <a:latin typeface="HGP創英角ﾎﾟｯﾌﾟ体" panose="040B0A00000000000000" pitchFamily="50" charset="-128"/>
                <a:ea typeface="HGP創英角ﾎﾟｯﾌﾟ体" panose="040B0A00000000000000" pitchFamily="50" charset="-128"/>
              </a:rPr>
              <a:t>SQL</a:t>
            </a:r>
            <a:r>
              <a:rPr kumimoji="1" lang="ja-JP" altLang="en-US" sz="2800" dirty="0" smtClean="0">
                <a:solidFill>
                  <a:schemeClr val="tx1"/>
                </a:solidFill>
                <a:latin typeface="HGP創英角ﾎﾟｯﾌﾟ体" panose="040B0A00000000000000" pitchFamily="50" charset="-128"/>
                <a:ea typeface="HGP創英角ﾎﾟｯﾌﾟ体" panose="040B0A00000000000000" pitchFamily="50" charset="-128"/>
              </a:rPr>
              <a:t>の実行のメソッドが</a:t>
            </a:r>
            <a:r>
              <a:rPr kumimoji="1" lang="en-US" altLang="ja-JP" sz="2800" dirty="0" err="1" smtClean="0">
                <a:solidFill>
                  <a:schemeClr val="tx1"/>
                </a:solidFill>
                <a:latin typeface="HGP創英角ﾎﾟｯﾌﾟ体" panose="040B0A00000000000000" pitchFamily="50" charset="-128"/>
                <a:ea typeface="HGP創英角ﾎﾟｯﾌﾟ体" panose="040B0A00000000000000" pitchFamily="50" charset="-128"/>
              </a:rPr>
              <a:t>executeUpdate</a:t>
            </a:r>
            <a:r>
              <a:rPr kumimoji="1" lang="ja-JP" altLang="en-US" sz="2800" dirty="0" smtClean="0">
                <a:solidFill>
                  <a:schemeClr val="tx1"/>
                </a:solidFill>
                <a:latin typeface="HGP創英角ﾎﾟｯﾌﾟ体" panose="040B0A00000000000000" pitchFamily="50" charset="-128"/>
                <a:ea typeface="HGP創英角ﾎﾟｯﾌﾟ体" panose="040B0A00000000000000" pitchFamily="50" charset="-128"/>
              </a:rPr>
              <a:t>となる</a:t>
            </a:r>
            <a:endParaRPr kumimoji="1" lang="en-US" altLang="ja-JP" sz="2800" dirty="0" smtClean="0">
              <a:solidFill>
                <a:schemeClr val="tx1"/>
              </a:solidFill>
              <a:latin typeface="HGP創英角ﾎﾟｯﾌﾟ体" panose="040B0A00000000000000" pitchFamily="50" charset="-128"/>
              <a:ea typeface="HGP創英角ﾎﾟｯﾌﾟ体" panose="040B0A00000000000000" pitchFamily="50" charset="-128"/>
            </a:endParaRPr>
          </a:p>
        </p:txBody>
      </p:sp>
      <p:sp>
        <p:nvSpPr>
          <p:cNvPr id="7" name="タイトル 2"/>
          <p:cNvSpPr>
            <a:spLocks noGrp="1"/>
          </p:cNvSpPr>
          <p:nvPr>
            <p:ph type="title"/>
          </p:nvPr>
        </p:nvSpPr>
        <p:spPr>
          <a:xfrm>
            <a:off x="3683740" y="197192"/>
            <a:ext cx="3890539" cy="1011055"/>
          </a:xfrm>
        </p:spPr>
        <p:txBody>
          <a:bodyPr/>
          <a:lstStyle/>
          <a:p>
            <a:r>
              <a:rPr kumimoji="1" lang="en-US" altLang="ja-JP" sz="2000" dirty="0">
                <a:latin typeface="HGP創英角ﾎﾟｯﾌﾟ体" panose="040B0A00000000000000" pitchFamily="50" charset="-128"/>
                <a:ea typeface="HGP創英角ﾎﾟｯﾌﾟ体" panose="040B0A00000000000000" pitchFamily="50" charset="-128"/>
              </a:rPr>
              <a:t>SQL</a:t>
            </a:r>
            <a:r>
              <a:rPr kumimoji="1" lang="ja-JP" altLang="en-US" sz="2000" dirty="0">
                <a:latin typeface="HGP創英角ﾎﾟｯﾌﾟ体" panose="040B0A00000000000000" pitchFamily="50" charset="-128"/>
                <a:ea typeface="HGP創英角ﾎﾟｯﾌﾟ体" panose="040B0A00000000000000" pitchFamily="50" charset="-128"/>
              </a:rPr>
              <a:t>を用いての検索を理解する</a:t>
            </a:r>
          </a:p>
        </p:txBody>
      </p:sp>
    </p:spTree>
    <p:extLst>
      <p:ext uri="{BB962C8B-B14F-4D97-AF65-F5344CB8AC3E}">
        <p14:creationId xmlns:p14="http://schemas.microsoft.com/office/powerpoint/2010/main" val="10434657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rotWithShape="1">
          <a:blip r:embed="rId3">
            <a:alphaModFix/>
          </a:blip>
          <a:srcRect/>
          <a:stretch/>
        </p:blipFill>
        <p:spPr>
          <a:xfrm>
            <a:off x="0" y="-2781511"/>
            <a:ext cx="9104843" cy="9235646"/>
          </a:xfrm>
          <a:prstGeom prst="rect">
            <a:avLst/>
          </a:prstGeom>
          <a:noFill/>
          <a:ln>
            <a:noFill/>
          </a:ln>
        </p:spPr>
      </p:pic>
      <p:pic>
        <p:nvPicPr>
          <p:cNvPr id="11" name="図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17124" y="478948"/>
            <a:ext cx="1657553" cy="447539"/>
          </a:xfrm>
          <a:prstGeom prst="rect">
            <a:avLst/>
          </a:prstGeom>
        </p:spPr>
      </p:pic>
      <p:sp>
        <p:nvSpPr>
          <p:cNvPr id="15" name="タイトル 2"/>
          <p:cNvSpPr txBox="1">
            <a:spLocks/>
          </p:cNvSpPr>
          <p:nvPr/>
        </p:nvSpPr>
        <p:spPr>
          <a:xfrm>
            <a:off x="285221" y="1914397"/>
            <a:ext cx="8534400" cy="4545106"/>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r>
              <a:rPr kumimoji="1" lang="ja-JP" altLang="en-US" sz="2800" dirty="0" smtClean="0">
                <a:solidFill>
                  <a:schemeClr val="tx1"/>
                </a:solidFill>
                <a:latin typeface="HGP創英角ﾎﾟｯﾌﾟ体" panose="040B0A00000000000000" pitchFamily="50" charset="-128"/>
                <a:ea typeface="HGP創英角ﾎﾟｯﾌﾟ体" panose="040B0A00000000000000" pitchFamily="50" charset="-128"/>
              </a:rPr>
              <a:t>○検索のＳＱＬの変数部分には「？」を用いる</a:t>
            </a:r>
            <a:endParaRPr kumimoji="1" lang="en-US" altLang="ja-JP" sz="2800" dirty="0" smtClean="0">
              <a:solidFill>
                <a:schemeClr val="tx1"/>
              </a:solidFill>
              <a:latin typeface="HGP創英角ﾎﾟｯﾌﾟ体" panose="040B0A00000000000000" pitchFamily="50" charset="-128"/>
              <a:ea typeface="HGP創英角ﾎﾟｯﾌﾟ体" panose="040B0A00000000000000" pitchFamily="50" charset="-128"/>
            </a:endParaRPr>
          </a:p>
          <a:p>
            <a:pPr algn="l"/>
            <a:endParaRPr kumimoji="1" lang="en-US" altLang="ja-JP" sz="2800" dirty="0" smtClean="0">
              <a:solidFill>
                <a:schemeClr val="tx1"/>
              </a:solidFill>
              <a:latin typeface="HGP創英角ﾎﾟｯﾌﾟ体" panose="040B0A00000000000000" pitchFamily="50" charset="-128"/>
              <a:ea typeface="HGP創英角ﾎﾟｯﾌﾟ体" panose="040B0A00000000000000" pitchFamily="50" charset="-128"/>
            </a:endParaRPr>
          </a:p>
          <a:p>
            <a:pPr algn="l"/>
            <a:r>
              <a:rPr kumimoji="1" lang="ja-JP" altLang="en-US" sz="2800" dirty="0">
                <a:solidFill>
                  <a:schemeClr val="tx1"/>
                </a:solidFill>
                <a:latin typeface="HGP創英角ﾎﾟｯﾌﾟ体" panose="040B0A00000000000000" pitchFamily="50" charset="-128"/>
                <a:ea typeface="HGP創英角ﾎﾟｯﾌﾟ体" panose="040B0A00000000000000" pitchFamily="50" charset="-128"/>
              </a:rPr>
              <a:t>○ </a:t>
            </a:r>
            <a:r>
              <a:rPr kumimoji="1" lang="ja-JP" altLang="en-US" sz="2800" dirty="0" smtClean="0">
                <a:solidFill>
                  <a:schemeClr val="tx1"/>
                </a:solidFill>
                <a:latin typeface="HGP創英角ﾎﾟｯﾌﾟ体" panose="040B0A00000000000000" pitchFamily="50" charset="-128"/>
                <a:ea typeface="HGP創英角ﾎﾟｯﾌﾟ体" panose="040B0A00000000000000" pitchFamily="50" charset="-128"/>
              </a:rPr>
              <a:t>「？」に値を入れる場合は</a:t>
            </a:r>
            <a:r>
              <a:rPr kumimoji="1" lang="en-US" altLang="ja-JP" sz="2800" dirty="0" err="1" smtClean="0">
                <a:solidFill>
                  <a:schemeClr val="tx1"/>
                </a:solidFill>
                <a:latin typeface="HGP創英角ﾎﾟｯﾌﾟ体" panose="040B0A00000000000000" pitchFamily="50" charset="-128"/>
                <a:ea typeface="HGP創英角ﾎﾟｯﾌﾟ体" panose="040B0A00000000000000" pitchFamily="50" charset="-128"/>
              </a:rPr>
              <a:t>setXXX</a:t>
            </a:r>
            <a:r>
              <a:rPr kumimoji="1" lang="ja-JP" altLang="en-US" sz="2800" dirty="0" smtClean="0">
                <a:solidFill>
                  <a:schemeClr val="tx1"/>
                </a:solidFill>
                <a:latin typeface="HGP創英角ﾎﾟｯﾌﾟ体" panose="040B0A00000000000000" pitchFamily="50" charset="-128"/>
                <a:ea typeface="HGP創英角ﾎﾟｯﾌﾟ体" panose="040B0A00000000000000" pitchFamily="50" charset="-128"/>
              </a:rPr>
              <a:t>メソッドを使う</a:t>
            </a:r>
            <a:endParaRPr kumimoji="1" lang="en-US" altLang="ja-JP" sz="2800" dirty="0" smtClean="0">
              <a:solidFill>
                <a:schemeClr val="tx1"/>
              </a:solidFill>
              <a:latin typeface="HGP創英角ﾎﾟｯﾌﾟ体" panose="040B0A00000000000000" pitchFamily="50" charset="-128"/>
              <a:ea typeface="HGP創英角ﾎﾟｯﾌﾟ体" panose="040B0A00000000000000" pitchFamily="50" charset="-128"/>
            </a:endParaRPr>
          </a:p>
          <a:p>
            <a:pPr algn="l"/>
            <a:r>
              <a:rPr kumimoji="1" lang="ja-JP" altLang="en-US" sz="2800" dirty="0" smtClean="0">
                <a:solidFill>
                  <a:schemeClr val="tx1"/>
                </a:solidFill>
                <a:latin typeface="HGP創英角ﾎﾟｯﾌﾟ体" panose="040B0A00000000000000" pitchFamily="50" charset="-128"/>
                <a:ea typeface="HGP創英角ﾎﾟｯﾌﾟ体" panose="040B0A00000000000000" pitchFamily="50" charset="-128"/>
              </a:rPr>
              <a:t>　</a:t>
            </a:r>
            <a:r>
              <a:rPr kumimoji="1" lang="en-US" altLang="ja-JP" sz="2800" dirty="0" err="1" smtClean="0">
                <a:solidFill>
                  <a:schemeClr val="tx1"/>
                </a:solidFill>
                <a:latin typeface="HGP創英角ﾎﾟｯﾌﾟ体" panose="040B0A00000000000000" pitchFamily="50" charset="-128"/>
                <a:ea typeface="HGP創英角ﾎﾟｯﾌﾟ体" panose="040B0A00000000000000" pitchFamily="50" charset="-128"/>
              </a:rPr>
              <a:t>setXXX</a:t>
            </a:r>
            <a:r>
              <a:rPr kumimoji="1" lang="ja-JP" altLang="en-US" sz="2800" dirty="0" smtClean="0">
                <a:solidFill>
                  <a:schemeClr val="tx1"/>
                </a:solidFill>
                <a:latin typeface="HGP創英角ﾎﾟｯﾌﾟ体" panose="040B0A00000000000000" pitchFamily="50" charset="-128"/>
                <a:ea typeface="HGP創英角ﾎﾟｯﾌﾟ体" panose="040B0A00000000000000" pitchFamily="50" charset="-128"/>
              </a:rPr>
              <a:t>のＸＸＸはＤＢの型によって変わる</a:t>
            </a:r>
            <a:endParaRPr kumimoji="1" lang="en-US" altLang="ja-JP" sz="2800" dirty="0" smtClean="0">
              <a:solidFill>
                <a:schemeClr val="tx1"/>
              </a:solidFill>
              <a:latin typeface="HGP創英角ﾎﾟｯﾌﾟ体" panose="040B0A00000000000000" pitchFamily="50" charset="-128"/>
              <a:ea typeface="HGP創英角ﾎﾟｯﾌﾟ体" panose="040B0A00000000000000" pitchFamily="50" charset="-128"/>
            </a:endParaRPr>
          </a:p>
          <a:p>
            <a:pPr algn="l"/>
            <a:endParaRPr kumimoji="1" lang="en-US" altLang="ja-JP" sz="2800" dirty="0" smtClean="0">
              <a:solidFill>
                <a:schemeClr val="tx1"/>
              </a:solidFill>
              <a:latin typeface="HGP創英角ﾎﾟｯﾌﾟ体" panose="040B0A00000000000000" pitchFamily="50" charset="-128"/>
              <a:ea typeface="HGP創英角ﾎﾟｯﾌﾟ体" panose="040B0A00000000000000" pitchFamily="50" charset="-128"/>
            </a:endParaRPr>
          </a:p>
          <a:p>
            <a:pPr algn="l"/>
            <a:r>
              <a:rPr kumimoji="1" lang="ja-JP" altLang="en-US" sz="2800" dirty="0">
                <a:solidFill>
                  <a:schemeClr val="tx1"/>
                </a:solidFill>
                <a:latin typeface="HGP創英角ﾎﾟｯﾌﾟ体" panose="040B0A00000000000000" pitchFamily="50" charset="-128"/>
                <a:ea typeface="HGP創英角ﾎﾟｯﾌﾟ体" panose="040B0A00000000000000" pitchFamily="50" charset="-128"/>
              </a:rPr>
              <a:t>○複数</a:t>
            </a:r>
            <a:r>
              <a:rPr kumimoji="1" lang="ja-JP" altLang="en-US" sz="2800" dirty="0" smtClean="0">
                <a:solidFill>
                  <a:schemeClr val="tx1"/>
                </a:solidFill>
                <a:latin typeface="HGP創英角ﾎﾟｯﾌﾟ体" panose="040B0A00000000000000" pitchFamily="50" charset="-128"/>
                <a:ea typeface="HGP創英角ﾎﾟｯﾌﾟ体" panose="040B0A00000000000000" pitchFamily="50" charset="-128"/>
              </a:rPr>
              <a:t>検索条件がある場合は「？」を複数記述する</a:t>
            </a:r>
            <a:endParaRPr kumimoji="1" lang="en-US" altLang="ja-JP" sz="2800" dirty="0" smtClean="0">
              <a:solidFill>
                <a:schemeClr val="tx1"/>
              </a:solidFill>
              <a:latin typeface="HGP創英角ﾎﾟｯﾌﾟ体" panose="040B0A00000000000000" pitchFamily="50" charset="-128"/>
              <a:ea typeface="HGP創英角ﾎﾟｯﾌﾟ体" panose="040B0A00000000000000" pitchFamily="50" charset="-128"/>
            </a:endParaRPr>
          </a:p>
          <a:p>
            <a:pPr algn="l"/>
            <a:endParaRPr kumimoji="1" lang="en-US" altLang="ja-JP" sz="2800" dirty="0" smtClean="0">
              <a:solidFill>
                <a:schemeClr val="tx1"/>
              </a:solidFill>
              <a:latin typeface="HGP創英角ﾎﾟｯﾌﾟ体" panose="040B0A00000000000000" pitchFamily="50" charset="-128"/>
              <a:ea typeface="HGP創英角ﾎﾟｯﾌﾟ体" panose="040B0A00000000000000" pitchFamily="50" charset="-128"/>
            </a:endParaRPr>
          </a:p>
          <a:p>
            <a:pPr algn="l"/>
            <a:r>
              <a:rPr kumimoji="1" lang="ja-JP" altLang="en-US" sz="2800" dirty="0">
                <a:solidFill>
                  <a:schemeClr val="tx1"/>
                </a:solidFill>
                <a:latin typeface="HGP創英角ﾎﾟｯﾌﾟ体" panose="040B0A00000000000000" pitchFamily="50" charset="-128"/>
                <a:ea typeface="HGP創英角ﾎﾟｯﾌﾟ体" panose="040B0A00000000000000" pitchFamily="50" charset="-128"/>
              </a:rPr>
              <a:t>○ </a:t>
            </a:r>
            <a:r>
              <a:rPr kumimoji="1" lang="ja-JP" altLang="en-US" sz="2800" dirty="0" smtClean="0">
                <a:solidFill>
                  <a:schemeClr val="tx1"/>
                </a:solidFill>
                <a:latin typeface="HGP創英角ﾎﾟｯﾌﾟ体" panose="040B0A00000000000000" pitchFamily="50" charset="-128"/>
                <a:ea typeface="HGP創英角ﾎﾟｯﾌﾟ体" panose="040B0A00000000000000" pitchFamily="50" charset="-128"/>
              </a:rPr>
              <a:t>「？」の数と</a:t>
            </a:r>
            <a:r>
              <a:rPr kumimoji="1" lang="en-US" altLang="ja-JP" sz="2800" dirty="0" err="1" smtClean="0">
                <a:solidFill>
                  <a:schemeClr val="tx1"/>
                </a:solidFill>
                <a:latin typeface="HGP創英角ﾎﾟｯﾌﾟ体" panose="040B0A00000000000000" pitchFamily="50" charset="-128"/>
                <a:ea typeface="HGP創英角ﾎﾟｯﾌﾟ体" panose="040B0A00000000000000" pitchFamily="50" charset="-128"/>
              </a:rPr>
              <a:t>setXXX</a:t>
            </a:r>
            <a:r>
              <a:rPr kumimoji="1" lang="ja-JP" altLang="en-US" sz="2800" dirty="0" smtClean="0">
                <a:solidFill>
                  <a:schemeClr val="tx1"/>
                </a:solidFill>
                <a:latin typeface="HGP創英角ﾎﾟｯﾌﾟ体" panose="040B0A00000000000000" pitchFamily="50" charset="-128"/>
                <a:ea typeface="HGP創英角ﾎﾟｯﾌﾟ体" panose="040B0A00000000000000" pitchFamily="50" charset="-128"/>
              </a:rPr>
              <a:t>のメソッドの数は同じになる</a:t>
            </a:r>
            <a:endParaRPr kumimoji="1" lang="en-US" altLang="ja-JP" sz="2800" dirty="0" smtClean="0">
              <a:solidFill>
                <a:schemeClr val="tx1"/>
              </a:solidFill>
              <a:latin typeface="HGP創英角ﾎﾟｯﾌﾟ体" panose="040B0A00000000000000" pitchFamily="50" charset="-128"/>
              <a:ea typeface="HGP創英角ﾎﾟｯﾌﾟ体" panose="040B0A00000000000000" pitchFamily="50" charset="-128"/>
            </a:endParaRPr>
          </a:p>
        </p:txBody>
      </p:sp>
      <p:sp>
        <p:nvSpPr>
          <p:cNvPr id="7" name="タイトル 2"/>
          <p:cNvSpPr>
            <a:spLocks noGrp="1"/>
          </p:cNvSpPr>
          <p:nvPr>
            <p:ph type="title"/>
          </p:nvPr>
        </p:nvSpPr>
        <p:spPr>
          <a:xfrm>
            <a:off x="4221622" y="197191"/>
            <a:ext cx="3890539" cy="1011055"/>
          </a:xfrm>
        </p:spPr>
        <p:txBody>
          <a:bodyPr/>
          <a:lstStyle/>
          <a:p>
            <a:r>
              <a:rPr kumimoji="1" lang="en-US" altLang="ja-JP" sz="2000" dirty="0">
                <a:latin typeface="HGP創英角ﾎﾟｯﾌﾟ体" panose="040B0A00000000000000" pitchFamily="50" charset="-128"/>
                <a:ea typeface="HGP創英角ﾎﾟｯﾌﾟ体" panose="040B0A00000000000000" pitchFamily="50" charset="-128"/>
              </a:rPr>
              <a:t>SQL</a:t>
            </a:r>
            <a:r>
              <a:rPr kumimoji="1" lang="ja-JP" altLang="en-US" sz="2000" dirty="0">
                <a:latin typeface="HGP創英角ﾎﾟｯﾌﾟ体" panose="040B0A00000000000000" pitchFamily="50" charset="-128"/>
                <a:ea typeface="HGP創英角ﾎﾟｯﾌﾟ体" panose="040B0A00000000000000" pitchFamily="50" charset="-128"/>
              </a:rPr>
              <a:t>を用いての検索を理解する</a:t>
            </a:r>
          </a:p>
        </p:txBody>
      </p:sp>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176" y="350294"/>
            <a:ext cx="1905000" cy="704850"/>
          </a:xfrm>
          <a:prstGeom prst="rect">
            <a:avLst/>
          </a:prstGeom>
        </p:spPr>
      </p:pic>
    </p:spTree>
    <p:extLst>
      <p:ext uri="{BB962C8B-B14F-4D97-AF65-F5344CB8AC3E}">
        <p14:creationId xmlns:p14="http://schemas.microsoft.com/office/powerpoint/2010/main" val="35580285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rotWithShape="1">
          <a:blip r:embed="rId3">
            <a:alphaModFix/>
          </a:blip>
          <a:srcRect/>
          <a:stretch/>
        </p:blipFill>
        <p:spPr>
          <a:xfrm>
            <a:off x="0" y="-2781511"/>
            <a:ext cx="9104843" cy="9235646"/>
          </a:xfrm>
          <a:prstGeom prst="rect">
            <a:avLst/>
          </a:prstGeom>
          <a:noFill/>
          <a:ln>
            <a:noFill/>
          </a:ln>
        </p:spPr>
      </p:pic>
      <p:sp>
        <p:nvSpPr>
          <p:cNvPr id="7" name="タイトル 2"/>
          <p:cNvSpPr txBox="1">
            <a:spLocks/>
          </p:cNvSpPr>
          <p:nvPr/>
        </p:nvSpPr>
        <p:spPr>
          <a:xfrm>
            <a:off x="193781" y="2285110"/>
            <a:ext cx="8717280" cy="2286889"/>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ja-JP" altLang="en-US" sz="4000" dirty="0" smtClean="0">
                <a:latin typeface="HGP創英角ﾎﾟｯﾌﾟ体" panose="040B0A00000000000000" pitchFamily="50" charset="-128"/>
                <a:ea typeface="HGP創英角ﾎﾟｯﾌﾟ体" panose="040B0A00000000000000" pitchFamily="50" charset="-128"/>
              </a:rPr>
              <a:t>追加のプログラム</a:t>
            </a:r>
            <a:endParaRPr kumimoji="1" lang="en-US" altLang="ja-JP" sz="4000" dirty="0" smtClean="0">
              <a:latin typeface="HGP創英角ﾎﾟｯﾌﾟ体" panose="040B0A00000000000000" pitchFamily="50" charset="-128"/>
              <a:ea typeface="HGP創英角ﾎﾟｯﾌﾟ体" panose="040B0A00000000000000" pitchFamily="50" charset="-128"/>
            </a:endParaRPr>
          </a:p>
          <a:p>
            <a:r>
              <a:rPr kumimoji="1" lang="ja-JP" altLang="en-US" sz="4000" dirty="0">
                <a:latin typeface="HGP創英角ﾎﾟｯﾌﾟ体" panose="040B0A00000000000000" pitchFamily="50" charset="-128"/>
                <a:ea typeface="HGP創英角ﾎﾟｯﾌﾟ体" panose="040B0A00000000000000" pitchFamily="50" charset="-128"/>
              </a:rPr>
              <a:t>更新</a:t>
            </a:r>
            <a:r>
              <a:rPr kumimoji="1" lang="ja-JP" altLang="en-US" sz="4000" dirty="0" smtClean="0">
                <a:latin typeface="HGP創英角ﾎﾟｯﾌﾟ体" panose="040B0A00000000000000" pitchFamily="50" charset="-128"/>
                <a:ea typeface="HGP創英角ﾎﾟｯﾌﾟ体" panose="040B0A00000000000000" pitchFamily="50" charset="-128"/>
              </a:rPr>
              <a:t>の</a:t>
            </a:r>
            <a:r>
              <a:rPr kumimoji="1" lang="ja-JP" altLang="en-US" sz="4000" dirty="0">
                <a:latin typeface="HGP創英角ﾎﾟｯﾌﾟ体" panose="040B0A00000000000000" pitchFamily="50" charset="-128"/>
                <a:ea typeface="HGP創英角ﾎﾟｯﾌﾟ体" panose="040B0A00000000000000" pitchFamily="50" charset="-128"/>
              </a:rPr>
              <a:t>プログラム</a:t>
            </a:r>
            <a:endParaRPr kumimoji="1" lang="en-US" altLang="ja-JP" sz="4000" dirty="0" smtClean="0">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23602974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rotWithShape="1">
          <a:blip r:embed="rId3">
            <a:alphaModFix/>
          </a:blip>
          <a:srcRect/>
          <a:stretch/>
        </p:blipFill>
        <p:spPr>
          <a:xfrm>
            <a:off x="0" y="-2781511"/>
            <a:ext cx="9104843" cy="9235646"/>
          </a:xfrm>
          <a:prstGeom prst="rect">
            <a:avLst/>
          </a:prstGeom>
          <a:noFill/>
          <a:ln>
            <a:noFill/>
          </a:ln>
        </p:spPr>
      </p:pic>
      <p:sp>
        <p:nvSpPr>
          <p:cNvPr id="7" name="タイトル 2"/>
          <p:cNvSpPr txBox="1">
            <a:spLocks/>
          </p:cNvSpPr>
          <p:nvPr/>
        </p:nvSpPr>
        <p:spPr>
          <a:xfrm>
            <a:off x="193781" y="2285110"/>
            <a:ext cx="8717280" cy="2286889"/>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ja-JP" altLang="en-US" sz="4000" dirty="0" smtClean="0">
                <a:latin typeface="HGP創英角ﾎﾟｯﾌﾟ体" panose="040B0A00000000000000" pitchFamily="50" charset="-128"/>
                <a:ea typeface="HGP創英角ﾎﾟｯﾌﾟ体" panose="040B0A00000000000000" pitchFamily="50" charset="-128"/>
              </a:rPr>
              <a:t>追加のプログラム</a:t>
            </a:r>
            <a:endParaRPr kumimoji="1" lang="en-US" altLang="ja-JP" sz="4000" dirty="0" smtClean="0">
              <a:latin typeface="HGP創英角ﾎﾟｯﾌﾟ体" panose="040B0A00000000000000" pitchFamily="50" charset="-128"/>
              <a:ea typeface="HGP創英角ﾎﾟｯﾌﾟ体" panose="040B0A00000000000000" pitchFamily="50" charset="-128"/>
            </a:endParaRPr>
          </a:p>
          <a:p>
            <a:r>
              <a:rPr kumimoji="1" lang="ja-JP" altLang="en-US" sz="4000" dirty="0">
                <a:solidFill>
                  <a:schemeClr val="bg1">
                    <a:lumMod val="65000"/>
                  </a:schemeClr>
                </a:solidFill>
                <a:latin typeface="HGP創英角ﾎﾟｯﾌﾟ体" panose="040B0A00000000000000" pitchFamily="50" charset="-128"/>
                <a:ea typeface="HGP創英角ﾎﾟｯﾌﾟ体" panose="040B0A00000000000000" pitchFamily="50" charset="-128"/>
              </a:rPr>
              <a:t>更新</a:t>
            </a:r>
            <a:r>
              <a:rPr kumimoji="1" lang="ja-JP" altLang="en-US" sz="4000" dirty="0" smtClean="0">
                <a:solidFill>
                  <a:schemeClr val="bg1">
                    <a:lumMod val="65000"/>
                  </a:schemeClr>
                </a:solidFill>
                <a:latin typeface="HGP創英角ﾎﾟｯﾌﾟ体" panose="040B0A00000000000000" pitchFamily="50" charset="-128"/>
                <a:ea typeface="HGP創英角ﾎﾟｯﾌﾟ体" panose="040B0A00000000000000" pitchFamily="50" charset="-128"/>
              </a:rPr>
              <a:t>の</a:t>
            </a:r>
            <a:r>
              <a:rPr kumimoji="1" lang="ja-JP" altLang="en-US" sz="4000" dirty="0">
                <a:solidFill>
                  <a:schemeClr val="bg1">
                    <a:lumMod val="65000"/>
                  </a:schemeClr>
                </a:solidFill>
                <a:latin typeface="HGP創英角ﾎﾟｯﾌﾟ体" panose="040B0A00000000000000" pitchFamily="50" charset="-128"/>
                <a:ea typeface="HGP創英角ﾎﾟｯﾌﾟ体" panose="040B0A00000000000000" pitchFamily="50" charset="-128"/>
              </a:rPr>
              <a:t>プログラム</a:t>
            </a:r>
            <a:endParaRPr kumimoji="1" lang="en-US" altLang="ja-JP" sz="4000" dirty="0" smtClean="0">
              <a:solidFill>
                <a:schemeClr val="bg1">
                  <a:lumMod val="65000"/>
                </a:schemeClr>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27677199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rotWithShape="1">
          <a:blip r:embed="rId3">
            <a:alphaModFix/>
          </a:blip>
          <a:srcRect/>
          <a:stretch/>
        </p:blipFill>
        <p:spPr>
          <a:xfrm>
            <a:off x="0" y="-2781511"/>
            <a:ext cx="9104843" cy="9235646"/>
          </a:xfrm>
          <a:prstGeom prst="rect">
            <a:avLst/>
          </a:prstGeom>
          <a:noFill/>
          <a:ln>
            <a:noFill/>
          </a:ln>
        </p:spPr>
      </p:pic>
      <p:sp>
        <p:nvSpPr>
          <p:cNvPr id="3" name="タイトル 2"/>
          <p:cNvSpPr>
            <a:spLocks noGrp="1"/>
          </p:cNvSpPr>
          <p:nvPr>
            <p:ph type="title"/>
          </p:nvPr>
        </p:nvSpPr>
        <p:spPr>
          <a:xfrm>
            <a:off x="77311" y="268827"/>
            <a:ext cx="8950219" cy="814906"/>
          </a:xfrm>
        </p:spPr>
        <p:txBody>
          <a:bodyPr/>
          <a:lstStyle/>
          <a:p>
            <a:r>
              <a:rPr kumimoji="1" lang="ja-JP" altLang="en-US" dirty="0" smtClean="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　追加の</a:t>
            </a:r>
            <a:r>
              <a:rPr kumimoji="1" lang="ja-JP" altLang="en-US" dirty="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プログラム</a:t>
            </a:r>
          </a:p>
        </p:txBody>
      </p:sp>
      <p:sp>
        <p:nvSpPr>
          <p:cNvPr id="7" name="タイトル 2"/>
          <p:cNvSpPr txBox="1">
            <a:spLocks/>
          </p:cNvSpPr>
          <p:nvPr/>
        </p:nvSpPr>
        <p:spPr>
          <a:xfrm>
            <a:off x="193780" y="1836312"/>
            <a:ext cx="8717280" cy="1196787"/>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ja-JP" altLang="en-US" sz="3600" dirty="0" smtClean="0">
                <a:latin typeface="HGP創英角ﾎﾟｯﾌﾟ体" panose="040B0A00000000000000" pitchFamily="50" charset="-128"/>
                <a:ea typeface="HGP創英角ﾎﾟｯﾌﾟ体" panose="040B0A00000000000000" pitchFamily="50" charset="-128"/>
              </a:rPr>
              <a:t>まずは、</a:t>
            </a:r>
            <a:r>
              <a:rPr kumimoji="1" lang="ja-JP" altLang="en-US" sz="3600" dirty="0" smtClean="0">
                <a:solidFill>
                  <a:srgbClr val="FF0000"/>
                </a:solidFill>
                <a:latin typeface="HGP創英角ﾎﾟｯﾌﾟ体" panose="040B0A00000000000000" pitchFamily="50" charset="-128"/>
                <a:ea typeface="HGP創英角ﾎﾟｯﾌﾟ体" panose="040B0A00000000000000" pitchFamily="50" charset="-128"/>
              </a:rPr>
              <a:t>何か情報を</a:t>
            </a:r>
            <a:r>
              <a:rPr kumimoji="1" lang="en-US" altLang="ja-JP" sz="3600" dirty="0" smtClean="0">
                <a:solidFill>
                  <a:srgbClr val="FF0000"/>
                </a:solidFill>
                <a:latin typeface="HGP創英角ﾎﾟｯﾌﾟ体" panose="040B0A00000000000000" pitchFamily="50" charset="-128"/>
                <a:ea typeface="HGP創英角ﾎﾟｯﾌﾟ体" panose="040B0A00000000000000" pitchFamily="50" charset="-128"/>
              </a:rPr>
              <a:t>DB</a:t>
            </a:r>
            <a:r>
              <a:rPr kumimoji="1" lang="ja-JP" altLang="en-US" sz="3600" dirty="0" smtClean="0">
                <a:solidFill>
                  <a:srgbClr val="FF0000"/>
                </a:solidFill>
                <a:latin typeface="HGP創英角ﾎﾟｯﾌﾟ体" panose="040B0A00000000000000" pitchFamily="50" charset="-128"/>
                <a:ea typeface="HGP創英角ﾎﾟｯﾌﾟ体" panose="040B0A00000000000000" pitchFamily="50" charset="-128"/>
              </a:rPr>
              <a:t>に追加する</a:t>
            </a:r>
            <a:endParaRPr kumimoji="1" lang="en-US" altLang="ja-JP" sz="3600" dirty="0" smtClean="0">
              <a:solidFill>
                <a:srgbClr val="FF0000"/>
              </a:solidFill>
              <a:latin typeface="HGP創英角ﾎﾟｯﾌﾟ体" panose="040B0A00000000000000" pitchFamily="50" charset="-128"/>
              <a:ea typeface="HGP創英角ﾎﾟｯﾌﾟ体" panose="040B0A00000000000000" pitchFamily="50" charset="-128"/>
            </a:endParaRPr>
          </a:p>
          <a:p>
            <a:r>
              <a:rPr kumimoji="1" lang="ja-JP" altLang="en-US" sz="3600" dirty="0">
                <a:latin typeface="HGP創英角ﾎﾟｯﾌﾟ体" panose="040B0A00000000000000" pitchFamily="50" charset="-128"/>
                <a:ea typeface="HGP創英角ﾎﾟｯﾌﾟ体" panose="040B0A00000000000000" pitchFamily="50" charset="-128"/>
              </a:rPr>
              <a:t>プログラム</a:t>
            </a:r>
            <a:r>
              <a:rPr kumimoji="1" lang="ja-JP" altLang="en-US" sz="3600" dirty="0" smtClean="0">
                <a:latin typeface="HGP創英角ﾎﾟｯﾌﾟ体" panose="040B0A00000000000000" pitchFamily="50" charset="-128"/>
                <a:ea typeface="HGP創英角ﾎﾟｯﾌﾟ体" panose="040B0A00000000000000" pitchFamily="50" charset="-128"/>
              </a:rPr>
              <a:t>を</a:t>
            </a:r>
            <a:r>
              <a:rPr kumimoji="1" lang="ja-JP" altLang="en-US" sz="3600" dirty="0">
                <a:latin typeface="HGP創英角ﾎﾟｯﾌﾟ体" panose="040B0A00000000000000" pitchFamily="50" charset="-128"/>
                <a:ea typeface="HGP創英角ﾎﾟｯﾌﾟ体" panose="040B0A00000000000000" pitchFamily="50" charset="-128"/>
              </a:rPr>
              <a:t>作</a:t>
            </a:r>
            <a:r>
              <a:rPr kumimoji="1" lang="ja-JP" altLang="en-US" sz="3600" dirty="0" smtClean="0">
                <a:latin typeface="HGP創英角ﾎﾟｯﾌﾟ体" panose="040B0A00000000000000" pitchFamily="50" charset="-128"/>
                <a:ea typeface="HGP創英角ﾎﾟｯﾌﾟ体" panose="040B0A00000000000000" pitchFamily="50" charset="-128"/>
              </a:rPr>
              <a:t>りましょう</a:t>
            </a:r>
            <a:endParaRPr kumimoji="1" lang="en-US" altLang="ja-JP" sz="2800" dirty="0">
              <a:latin typeface="HGP創英角ﾎﾟｯﾌﾟ体" panose="040B0A00000000000000" pitchFamily="50" charset="-128"/>
              <a:ea typeface="HGP創英角ﾎﾟｯﾌﾟ体" panose="040B0A00000000000000" pitchFamily="50" charset="-128"/>
            </a:endParaRPr>
          </a:p>
        </p:txBody>
      </p:sp>
      <p:sp>
        <p:nvSpPr>
          <p:cNvPr id="13" name="タイトル 2"/>
          <p:cNvSpPr txBox="1">
            <a:spLocks/>
          </p:cNvSpPr>
          <p:nvPr/>
        </p:nvSpPr>
        <p:spPr>
          <a:xfrm>
            <a:off x="893027" y="3033099"/>
            <a:ext cx="8717280" cy="2980434"/>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ja-JP" altLang="en-US" sz="3600" dirty="0" smtClean="0">
                <a:latin typeface="HGP創英角ﾎﾟｯﾌﾟ体" panose="040B0A00000000000000" pitchFamily="50" charset="-128"/>
                <a:ea typeface="HGP創英角ﾎﾟｯﾌﾟ体" panose="040B0A00000000000000" pitchFamily="50" charset="-128"/>
              </a:rPr>
              <a:t>世の中にある</a:t>
            </a:r>
            <a:r>
              <a:rPr kumimoji="1" lang="en-US" altLang="ja-JP" sz="3600" dirty="0" smtClean="0">
                <a:latin typeface="HGP創英角ﾎﾟｯﾌﾟ体" panose="040B0A00000000000000" pitchFamily="50" charset="-128"/>
                <a:ea typeface="HGP創英角ﾎﾟｯﾌﾟ体" panose="040B0A00000000000000" pitchFamily="50" charset="-128"/>
              </a:rPr>
              <a:t>Web</a:t>
            </a:r>
            <a:r>
              <a:rPr kumimoji="1" lang="ja-JP" altLang="en-US" sz="3600" dirty="0" smtClean="0">
                <a:latin typeface="HGP創英角ﾎﾟｯﾌﾟ体" panose="040B0A00000000000000" pitchFamily="50" charset="-128"/>
                <a:ea typeface="HGP創英角ﾎﾟｯﾌﾟ体" panose="040B0A00000000000000" pitchFamily="50" charset="-128"/>
              </a:rPr>
              <a:t>サイトのうち</a:t>
            </a:r>
            <a:endParaRPr kumimoji="1" lang="en-US" altLang="ja-JP" sz="3600" dirty="0" smtClean="0">
              <a:latin typeface="HGP創英角ﾎﾟｯﾌﾟ体" panose="040B0A00000000000000" pitchFamily="50" charset="-128"/>
              <a:ea typeface="HGP創英角ﾎﾟｯﾌﾟ体" panose="040B0A00000000000000" pitchFamily="50" charset="-128"/>
            </a:endParaRPr>
          </a:p>
          <a:p>
            <a:r>
              <a:rPr kumimoji="1" lang="ja-JP" altLang="en-US" sz="3600" dirty="0" smtClean="0">
                <a:latin typeface="HGP創英角ﾎﾟｯﾌﾟ体" panose="040B0A00000000000000" pitchFamily="50" charset="-128"/>
                <a:ea typeface="HGP創英角ﾎﾟｯﾌﾟ体" panose="040B0A00000000000000" pitchFamily="50" charset="-128"/>
              </a:rPr>
              <a:t>「何か情報を</a:t>
            </a:r>
            <a:r>
              <a:rPr kumimoji="1" lang="en-US" altLang="ja-JP" sz="3600" dirty="0" smtClean="0">
                <a:latin typeface="HGP創英角ﾎﾟｯﾌﾟ体" panose="040B0A00000000000000" pitchFamily="50" charset="-128"/>
                <a:ea typeface="HGP創英角ﾎﾟｯﾌﾟ体" panose="040B0A00000000000000" pitchFamily="50" charset="-128"/>
              </a:rPr>
              <a:t>DB</a:t>
            </a:r>
            <a:r>
              <a:rPr kumimoji="1" lang="ja-JP" altLang="en-US" sz="3600" dirty="0" smtClean="0">
                <a:latin typeface="HGP創英角ﾎﾟｯﾌﾟ体" panose="040B0A00000000000000" pitchFamily="50" charset="-128"/>
                <a:ea typeface="HGP創英角ﾎﾟｯﾌﾟ体" panose="040B0A00000000000000" pitchFamily="50" charset="-128"/>
              </a:rPr>
              <a:t>に追加する」</a:t>
            </a:r>
            <a:endParaRPr kumimoji="1" lang="en-US" altLang="ja-JP" sz="3600" dirty="0" smtClean="0">
              <a:latin typeface="HGP創英角ﾎﾟｯﾌﾟ体" panose="040B0A00000000000000" pitchFamily="50" charset="-128"/>
              <a:ea typeface="HGP創英角ﾎﾟｯﾌﾟ体" panose="040B0A00000000000000" pitchFamily="50" charset="-128"/>
            </a:endParaRPr>
          </a:p>
          <a:p>
            <a:r>
              <a:rPr kumimoji="1" lang="ja-JP" altLang="en-US" sz="3600" dirty="0" smtClean="0">
                <a:latin typeface="HGP創英角ﾎﾟｯﾌﾟ体" panose="040B0A00000000000000" pitchFamily="50" charset="-128"/>
                <a:ea typeface="HGP創英角ﾎﾟｯﾌﾟ体" panose="040B0A00000000000000" pitchFamily="50" charset="-128"/>
              </a:rPr>
              <a:t>ページってどんなのがある？</a:t>
            </a:r>
            <a:endParaRPr kumimoji="1" lang="en-US" altLang="ja-JP" sz="2800" dirty="0">
              <a:latin typeface="HGP創英角ﾎﾟｯﾌﾟ体" panose="040B0A00000000000000" pitchFamily="50" charset="-128"/>
              <a:ea typeface="HGP創英角ﾎﾟｯﾌﾟ体" panose="040B0A00000000000000" pitchFamily="50" charset="-128"/>
            </a:endParaRPr>
          </a:p>
        </p:txBody>
      </p:sp>
      <p:pic>
        <p:nvPicPr>
          <p:cNvPr id="2" name="図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780" y="4358189"/>
            <a:ext cx="1885950" cy="2390775"/>
          </a:xfrm>
          <a:prstGeom prst="rect">
            <a:avLst/>
          </a:prstGeom>
        </p:spPr>
      </p:pic>
    </p:spTree>
    <p:extLst>
      <p:ext uri="{BB962C8B-B14F-4D97-AF65-F5344CB8AC3E}">
        <p14:creationId xmlns:p14="http://schemas.microsoft.com/office/powerpoint/2010/main" val="20822802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rotWithShape="1">
          <a:blip r:embed="rId3">
            <a:alphaModFix/>
          </a:blip>
          <a:srcRect/>
          <a:stretch/>
        </p:blipFill>
        <p:spPr>
          <a:xfrm>
            <a:off x="0" y="-2781511"/>
            <a:ext cx="9104843" cy="9235646"/>
          </a:xfrm>
          <a:prstGeom prst="rect">
            <a:avLst/>
          </a:prstGeom>
          <a:noFill/>
          <a:ln>
            <a:noFill/>
          </a:ln>
        </p:spPr>
      </p:pic>
      <p:sp>
        <p:nvSpPr>
          <p:cNvPr id="3" name="タイトル 2"/>
          <p:cNvSpPr>
            <a:spLocks noGrp="1"/>
          </p:cNvSpPr>
          <p:nvPr>
            <p:ph type="title"/>
          </p:nvPr>
        </p:nvSpPr>
        <p:spPr>
          <a:xfrm>
            <a:off x="77311" y="268827"/>
            <a:ext cx="8950219" cy="814906"/>
          </a:xfrm>
        </p:spPr>
        <p:txBody>
          <a:bodyPr/>
          <a:lstStyle/>
          <a:p>
            <a:r>
              <a:rPr kumimoji="1" lang="ja-JP" altLang="en-US" dirty="0" smtClean="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　追加の</a:t>
            </a:r>
            <a:r>
              <a:rPr kumimoji="1" lang="ja-JP" altLang="en-US" dirty="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プログラム</a:t>
            </a:r>
          </a:p>
        </p:txBody>
      </p:sp>
      <p:sp>
        <p:nvSpPr>
          <p:cNvPr id="7" name="タイトル 2"/>
          <p:cNvSpPr txBox="1">
            <a:spLocks/>
          </p:cNvSpPr>
          <p:nvPr/>
        </p:nvSpPr>
        <p:spPr>
          <a:xfrm>
            <a:off x="348907" y="1083734"/>
            <a:ext cx="8717280" cy="814906"/>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ja-JP" altLang="en-US" sz="3600" dirty="0" smtClean="0">
                <a:latin typeface="HGP創英角ﾎﾟｯﾌﾟ体" panose="040B0A00000000000000" pitchFamily="50" charset="-128"/>
                <a:ea typeface="HGP創英角ﾎﾟｯﾌﾟ体" panose="040B0A00000000000000" pitchFamily="50" charset="-128"/>
              </a:rPr>
              <a:t>例えば・・・会員登録画面！</a:t>
            </a:r>
            <a:endParaRPr kumimoji="1" lang="en-US" altLang="ja-JP" sz="2800" dirty="0">
              <a:latin typeface="HGP創英角ﾎﾟｯﾌﾟ体" panose="040B0A00000000000000" pitchFamily="50" charset="-128"/>
              <a:ea typeface="HGP創英角ﾎﾟｯﾌﾟ体" panose="040B0A00000000000000" pitchFamily="50" charset="-128"/>
            </a:endParaRPr>
          </a:p>
        </p:txBody>
      </p:sp>
      <p:pic>
        <p:nvPicPr>
          <p:cNvPr id="4" name="図 3"/>
          <p:cNvPicPr>
            <a:picLocks noChangeAspect="1"/>
          </p:cNvPicPr>
          <p:nvPr/>
        </p:nvPicPr>
        <p:blipFill rotWithShape="1">
          <a:blip r:embed="rId4"/>
          <a:srcRect b="50381"/>
          <a:stretch/>
        </p:blipFill>
        <p:spPr>
          <a:xfrm>
            <a:off x="348907" y="1898639"/>
            <a:ext cx="5356736" cy="3773021"/>
          </a:xfrm>
          <a:prstGeom prst="rect">
            <a:avLst/>
          </a:prstGeom>
          <a:ln>
            <a:solidFill>
              <a:schemeClr val="tx1"/>
            </a:solidFill>
          </a:ln>
        </p:spPr>
      </p:pic>
      <p:pic>
        <p:nvPicPr>
          <p:cNvPr id="8" name="図 7"/>
          <p:cNvPicPr>
            <a:picLocks noChangeAspect="1"/>
          </p:cNvPicPr>
          <p:nvPr/>
        </p:nvPicPr>
        <p:blipFill rotWithShape="1">
          <a:blip r:embed="rId4"/>
          <a:srcRect t="59647"/>
          <a:stretch/>
        </p:blipFill>
        <p:spPr>
          <a:xfrm>
            <a:off x="3657600" y="3529848"/>
            <a:ext cx="5105008" cy="2924288"/>
          </a:xfrm>
          <a:prstGeom prst="rect">
            <a:avLst/>
          </a:prstGeom>
          <a:ln>
            <a:solidFill>
              <a:schemeClr val="tx1"/>
            </a:solidFill>
          </a:ln>
        </p:spPr>
      </p:pic>
    </p:spTree>
    <p:extLst>
      <p:ext uri="{BB962C8B-B14F-4D97-AF65-F5344CB8AC3E}">
        <p14:creationId xmlns:p14="http://schemas.microsoft.com/office/powerpoint/2010/main" val="3503643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rotWithShape="1">
          <a:blip r:embed="rId3">
            <a:alphaModFix/>
          </a:blip>
          <a:srcRect/>
          <a:stretch/>
        </p:blipFill>
        <p:spPr>
          <a:xfrm>
            <a:off x="0" y="-2781511"/>
            <a:ext cx="9104843" cy="9235646"/>
          </a:xfrm>
          <a:prstGeom prst="rect">
            <a:avLst/>
          </a:prstGeom>
          <a:noFill/>
          <a:ln>
            <a:noFill/>
          </a:ln>
        </p:spPr>
      </p:pic>
      <p:sp>
        <p:nvSpPr>
          <p:cNvPr id="3" name="タイトル 2"/>
          <p:cNvSpPr>
            <a:spLocks noGrp="1"/>
          </p:cNvSpPr>
          <p:nvPr>
            <p:ph type="title"/>
          </p:nvPr>
        </p:nvSpPr>
        <p:spPr>
          <a:xfrm>
            <a:off x="77311" y="268827"/>
            <a:ext cx="8950219" cy="814906"/>
          </a:xfrm>
        </p:spPr>
        <p:txBody>
          <a:bodyPr/>
          <a:lstStyle/>
          <a:p>
            <a:r>
              <a:rPr kumimoji="1" lang="ja-JP" altLang="en-US" dirty="0" smtClean="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　追加の</a:t>
            </a:r>
            <a:r>
              <a:rPr kumimoji="1" lang="ja-JP" altLang="en-US" dirty="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プログラム</a:t>
            </a:r>
          </a:p>
        </p:txBody>
      </p:sp>
      <p:sp>
        <p:nvSpPr>
          <p:cNvPr id="7" name="タイトル 2"/>
          <p:cNvSpPr txBox="1">
            <a:spLocks/>
          </p:cNvSpPr>
          <p:nvPr/>
        </p:nvSpPr>
        <p:spPr>
          <a:xfrm>
            <a:off x="348907" y="1083734"/>
            <a:ext cx="8717280" cy="814906"/>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ja-JP" altLang="en-US" sz="3600" dirty="0" smtClean="0">
                <a:latin typeface="HGP創英角ﾎﾟｯﾌﾟ体" panose="040B0A00000000000000" pitchFamily="50" charset="-128"/>
                <a:ea typeface="HGP創英角ﾎﾟｯﾌﾟ体" panose="040B0A00000000000000" pitchFamily="50" charset="-128"/>
              </a:rPr>
              <a:t>一般的には↓の画面遷移</a:t>
            </a:r>
            <a:endParaRPr kumimoji="1" lang="en-US" altLang="ja-JP" sz="2800" dirty="0">
              <a:latin typeface="HGP創英角ﾎﾟｯﾌﾟ体" panose="040B0A00000000000000" pitchFamily="50" charset="-128"/>
              <a:ea typeface="HGP創英角ﾎﾟｯﾌﾟ体" panose="040B0A00000000000000" pitchFamily="50" charset="-128"/>
            </a:endParaRPr>
          </a:p>
        </p:txBody>
      </p:sp>
      <p:sp>
        <p:nvSpPr>
          <p:cNvPr id="5" name="正方形/長方形 4"/>
          <p:cNvSpPr/>
          <p:nvPr/>
        </p:nvSpPr>
        <p:spPr>
          <a:xfrm>
            <a:off x="1153551" y="2433711"/>
            <a:ext cx="1716258" cy="17003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入力画面</a:t>
            </a:r>
            <a:endParaRPr kumimoji="1" lang="en-US" altLang="ja-JP" dirty="0" smtClean="0"/>
          </a:p>
        </p:txBody>
      </p:sp>
      <p:sp>
        <p:nvSpPr>
          <p:cNvPr id="9" name="正方形/長方形 8"/>
          <p:cNvSpPr/>
          <p:nvPr/>
        </p:nvSpPr>
        <p:spPr>
          <a:xfrm>
            <a:off x="3849418" y="2433711"/>
            <a:ext cx="1716258" cy="17003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確認</a:t>
            </a:r>
            <a:r>
              <a:rPr kumimoji="1" lang="ja-JP" altLang="en-US" dirty="0" smtClean="0"/>
              <a:t>画面</a:t>
            </a:r>
            <a:endParaRPr kumimoji="1" lang="en-US" altLang="ja-JP" dirty="0" smtClean="0"/>
          </a:p>
        </p:txBody>
      </p:sp>
      <p:sp>
        <p:nvSpPr>
          <p:cNvPr id="10" name="正方形/長方形 9"/>
          <p:cNvSpPr/>
          <p:nvPr/>
        </p:nvSpPr>
        <p:spPr>
          <a:xfrm>
            <a:off x="6477130" y="2433711"/>
            <a:ext cx="1716258" cy="17003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完了</a:t>
            </a:r>
            <a:r>
              <a:rPr kumimoji="1" lang="ja-JP" altLang="en-US" dirty="0" smtClean="0"/>
              <a:t>画面</a:t>
            </a:r>
            <a:endParaRPr kumimoji="1" lang="en-US" altLang="ja-JP" dirty="0" smtClean="0"/>
          </a:p>
        </p:txBody>
      </p:sp>
      <p:sp>
        <p:nvSpPr>
          <p:cNvPr id="6" name="右矢印 5"/>
          <p:cNvSpPr/>
          <p:nvPr/>
        </p:nvSpPr>
        <p:spPr>
          <a:xfrm>
            <a:off x="2996418" y="3066757"/>
            <a:ext cx="703385" cy="422031"/>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2" name="右矢印 11"/>
          <p:cNvSpPr/>
          <p:nvPr/>
        </p:nvSpPr>
        <p:spPr>
          <a:xfrm>
            <a:off x="5669710" y="3066757"/>
            <a:ext cx="703385" cy="422031"/>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1" name="フローチャート: 磁気ディスク 10"/>
          <p:cNvSpPr/>
          <p:nvPr/>
        </p:nvSpPr>
        <p:spPr>
          <a:xfrm>
            <a:off x="5338190" y="4507701"/>
            <a:ext cx="1249302" cy="1355835"/>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t>DB</a:t>
            </a:r>
            <a:endParaRPr kumimoji="1" lang="ja-JP" altLang="en-US" dirty="0"/>
          </a:p>
        </p:txBody>
      </p:sp>
      <p:sp>
        <p:nvSpPr>
          <p:cNvPr id="15" name="下矢印 14"/>
          <p:cNvSpPr/>
          <p:nvPr/>
        </p:nvSpPr>
        <p:spPr>
          <a:xfrm>
            <a:off x="5766059" y="3440387"/>
            <a:ext cx="445555" cy="121651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79203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rotWithShape="1">
          <a:blip r:embed="rId3">
            <a:alphaModFix/>
          </a:blip>
          <a:srcRect/>
          <a:stretch/>
        </p:blipFill>
        <p:spPr>
          <a:xfrm>
            <a:off x="0" y="-2781511"/>
            <a:ext cx="9104843" cy="9235646"/>
          </a:xfrm>
          <a:prstGeom prst="rect">
            <a:avLst/>
          </a:prstGeom>
          <a:noFill/>
          <a:ln>
            <a:noFill/>
          </a:ln>
        </p:spPr>
      </p:pic>
      <p:sp>
        <p:nvSpPr>
          <p:cNvPr id="3" name="タイトル 2"/>
          <p:cNvSpPr>
            <a:spLocks noGrp="1"/>
          </p:cNvSpPr>
          <p:nvPr>
            <p:ph type="title"/>
          </p:nvPr>
        </p:nvSpPr>
        <p:spPr>
          <a:xfrm>
            <a:off x="77311" y="268827"/>
            <a:ext cx="8950219" cy="814906"/>
          </a:xfrm>
        </p:spPr>
        <p:txBody>
          <a:bodyPr/>
          <a:lstStyle/>
          <a:p>
            <a:r>
              <a:rPr kumimoji="1" lang="ja-JP" altLang="en-US" dirty="0" smtClean="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　追加の</a:t>
            </a:r>
            <a:r>
              <a:rPr kumimoji="1" lang="ja-JP" altLang="en-US" dirty="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プログラム</a:t>
            </a:r>
          </a:p>
        </p:txBody>
      </p:sp>
      <p:sp>
        <p:nvSpPr>
          <p:cNvPr id="7" name="タイトル 2"/>
          <p:cNvSpPr txBox="1">
            <a:spLocks/>
          </p:cNvSpPr>
          <p:nvPr/>
        </p:nvSpPr>
        <p:spPr>
          <a:xfrm>
            <a:off x="348907" y="1083734"/>
            <a:ext cx="8717280" cy="814906"/>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ja-JP" altLang="en-US" sz="3600" dirty="0" smtClean="0">
                <a:latin typeface="HGP創英角ﾎﾟｯﾌﾟ体" panose="040B0A00000000000000" pitchFamily="50" charset="-128"/>
                <a:ea typeface="HGP創英角ﾎﾟｯﾌﾟ体" panose="040B0A00000000000000" pitchFamily="50" charset="-128"/>
              </a:rPr>
              <a:t>今回のサンプルの画面遷移</a:t>
            </a:r>
            <a:endParaRPr kumimoji="1" lang="en-US" altLang="ja-JP" sz="2800" dirty="0">
              <a:latin typeface="HGP創英角ﾎﾟｯﾌﾟ体" panose="040B0A00000000000000" pitchFamily="50" charset="-128"/>
              <a:ea typeface="HGP創英角ﾎﾟｯﾌﾟ体" panose="040B0A00000000000000" pitchFamily="50" charset="-128"/>
            </a:endParaRPr>
          </a:p>
        </p:txBody>
      </p:sp>
      <p:sp>
        <p:nvSpPr>
          <p:cNvPr id="5" name="正方形/長方形 4"/>
          <p:cNvSpPr/>
          <p:nvPr/>
        </p:nvSpPr>
        <p:spPr>
          <a:xfrm>
            <a:off x="1153551" y="2433711"/>
            <a:ext cx="1716258" cy="17003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入力画面</a:t>
            </a:r>
            <a:endParaRPr kumimoji="1" lang="en-US" altLang="ja-JP" dirty="0" smtClean="0"/>
          </a:p>
        </p:txBody>
      </p:sp>
      <p:sp>
        <p:nvSpPr>
          <p:cNvPr id="10" name="正方形/長方形 9"/>
          <p:cNvSpPr/>
          <p:nvPr/>
        </p:nvSpPr>
        <p:spPr>
          <a:xfrm>
            <a:off x="6477130" y="2433711"/>
            <a:ext cx="1716258" cy="17003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完了</a:t>
            </a:r>
            <a:r>
              <a:rPr kumimoji="1" lang="ja-JP" altLang="en-US" dirty="0" smtClean="0"/>
              <a:t>画面</a:t>
            </a:r>
            <a:endParaRPr kumimoji="1" lang="en-US" altLang="ja-JP" dirty="0" smtClean="0"/>
          </a:p>
        </p:txBody>
      </p:sp>
      <p:sp>
        <p:nvSpPr>
          <p:cNvPr id="12" name="右矢印 11"/>
          <p:cNvSpPr/>
          <p:nvPr/>
        </p:nvSpPr>
        <p:spPr>
          <a:xfrm>
            <a:off x="2995448" y="3066757"/>
            <a:ext cx="3377647" cy="422031"/>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1" name="フローチャート: 磁気ディスク 10"/>
          <p:cNvSpPr/>
          <p:nvPr/>
        </p:nvSpPr>
        <p:spPr>
          <a:xfrm>
            <a:off x="4023360" y="4470784"/>
            <a:ext cx="1249302" cy="1355835"/>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t>DB</a:t>
            </a:r>
            <a:endParaRPr kumimoji="1" lang="ja-JP" altLang="en-US" dirty="0"/>
          </a:p>
        </p:txBody>
      </p:sp>
      <p:sp>
        <p:nvSpPr>
          <p:cNvPr id="15" name="下矢印 14"/>
          <p:cNvSpPr/>
          <p:nvPr/>
        </p:nvSpPr>
        <p:spPr>
          <a:xfrm>
            <a:off x="4451229" y="3403470"/>
            <a:ext cx="445555" cy="121651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60343709"/>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7453</TotalTime>
  <Words>647</Words>
  <Application>Microsoft Office PowerPoint</Application>
  <PresentationFormat>画面に合わせる (4:3)</PresentationFormat>
  <Paragraphs>127</Paragraphs>
  <Slides>24</Slides>
  <Notes>24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24</vt:i4>
      </vt:variant>
    </vt:vector>
  </HeadingPairs>
  <TitlesOfParts>
    <vt:vector size="30" baseType="lpstr">
      <vt:lpstr>Helvetica Neue</vt:lpstr>
      <vt:lpstr>Calibri</vt:lpstr>
      <vt:lpstr>HGP創英角ﾎﾟｯﾌﾟ体</vt:lpstr>
      <vt:lpstr>ＭＳ Ｐゴシック</vt:lpstr>
      <vt:lpstr>Arial</vt:lpstr>
      <vt:lpstr>ホワイト</vt:lpstr>
      <vt:lpstr>Webアプリケーション開発演習A</vt:lpstr>
      <vt:lpstr>追加・更新を理解する</vt:lpstr>
      <vt:lpstr>SQLを用いての検索を理解する</vt:lpstr>
      <vt:lpstr>PowerPoint プレゼンテーション</vt:lpstr>
      <vt:lpstr>PowerPoint プレゼンテーション</vt:lpstr>
      <vt:lpstr>　追加のプログラム</vt:lpstr>
      <vt:lpstr>　追加のプログラム</vt:lpstr>
      <vt:lpstr>　追加のプログラム</vt:lpstr>
      <vt:lpstr>　追加のプログラム</vt:lpstr>
      <vt:lpstr>　追加のプログラム</vt:lpstr>
      <vt:lpstr>　追加のプログラム</vt:lpstr>
      <vt:lpstr>　追加のプログラム</vt:lpstr>
      <vt:lpstr>　追加のプログラム</vt:lpstr>
      <vt:lpstr>PowerPoint プレゼンテーション</vt:lpstr>
      <vt:lpstr>　更新のプログラム</vt:lpstr>
      <vt:lpstr>　更新のプログラム</vt:lpstr>
      <vt:lpstr>　更新のプログラム</vt:lpstr>
      <vt:lpstr>　更新のプログラム</vt:lpstr>
      <vt:lpstr>　更新のプログラム</vt:lpstr>
      <vt:lpstr>　追加のプログラム</vt:lpstr>
      <vt:lpstr>　更新のプログラム</vt:lpstr>
      <vt:lpstr>　更新のプログラム</vt:lpstr>
      <vt:lpstr>　更新のプログラム</vt:lpstr>
      <vt:lpstr>SQLを用いての検索を理解する</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Webアプリケーション開発演習A</dc:title>
  <dc:creator>西野　直幸</dc:creator>
  <cp:lastModifiedBy>西野　直幸</cp:lastModifiedBy>
  <cp:revision>1109</cp:revision>
  <dcterms:modified xsi:type="dcterms:W3CDTF">2018-07-17T10:28:50Z</dcterms:modified>
</cp:coreProperties>
</file>