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1" r:id="rId3"/>
    <p:sldId id="262" r:id="rId4"/>
    <p:sldId id="263" r:id="rId5"/>
    <p:sldId id="264" r:id="rId6"/>
    <p:sldId id="265" r:id="rId7"/>
    <p:sldId id="266" r:id="rId8"/>
    <p:sldId id="267" r:id="rId9"/>
    <p:sldId id="268" r:id="rId10"/>
    <p:sldId id="279" r:id="rId11"/>
    <p:sldId id="269" r:id="rId12"/>
    <p:sldId id="270" r:id="rId13"/>
    <p:sldId id="280" r:id="rId14"/>
    <p:sldId id="271" r:id="rId15"/>
    <p:sldId id="281" r:id="rId16"/>
    <p:sldId id="273" r:id="rId17"/>
    <p:sldId id="272" r:id="rId18"/>
    <p:sldId id="282" r:id="rId19"/>
    <p:sldId id="275" r:id="rId20"/>
    <p:sldId id="274"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i Patkar" initials="NP" lastIdx="1" clrIdx="0">
    <p:extLst>
      <p:ext uri="{19B8F6BF-5375-455C-9EA6-DF929625EA0E}">
        <p15:presenceInfo xmlns:p15="http://schemas.microsoft.com/office/powerpoint/2012/main" userId="b0950de71126d4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118" d="100"/>
          <a:sy n="118"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E52C-E47B-40ED-80CF-44AF73530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198792-E824-4D60-9098-0BE5EA4F7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73AC8-CEB0-4F60-96B0-4966DD0209DF}"/>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5" name="Footer Placeholder 4">
            <a:extLst>
              <a:ext uri="{FF2B5EF4-FFF2-40B4-BE49-F238E27FC236}">
                <a16:creationId xmlns:a16="http://schemas.microsoft.com/office/drawing/2014/main" id="{081F9CF4-FDB2-4D24-9FC0-0CF8A61DB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381C7-FB4E-43D5-8412-DDA048A0AC73}"/>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370315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AEA0-6B35-458A-BBFD-77E5250F1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FB9256-E66C-4761-98F3-C43DEACE7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7322-ADE3-4042-AF9E-BC718C56AFCA}"/>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5" name="Footer Placeholder 4">
            <a:extLst>
              <a:ext uri="{FF2B5EF4-FFF2-40B4-BE49-F238E27FC236}">
                <a16:creationId xmlns:a16="http://schemas.microsoft.com/office/drawing/2014/main" id="{87504510-0C12-4B0C-870A-54F44F6C3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6B9D3-3C3E-4F62-9575-C64452E10843}"/>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4594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421FB-7CBE-44C5-87F6-1E77F1F4A8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205009-9D27-4271-A296-D10ADB2F1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42EE4-19E2-4E8B-A614-3A0F88062A34}"/>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5" name="Footer Placeholder 4">
            <a:extLst>
              <a:ext uri="{FF2B5EF4-FFF2-40B4-BE49-F238E27FC236}">
                <a16:creationId xmlns:a16="http://schemas.microsoft.com/office/drawing/2014/main" id="{2B775974-EFED-498C-9A7A-F42C8EEC2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C4ED2-C3CE-47AB-8953-8ABF9137A989}"/>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338273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41CF-45FC-490E-A119-95CA261A5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2031F7-F298-41C6-B3B7-4ADB37FAF7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E7FDE-AAE7-42FA-B923-398263260738}"/>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5" name="Footer Placeholder 4">
            <a:extLst>
              <a:ext uri="{FF2B5EF4-FFF2-40B4-BE49-F238E27FC236}">
                <a16:creationId xmlns:a16="http://schemas.microsoft.com/office/drawing/2014/main" id="{ECC83B5D-93BE-4922-A0CE-4D27CB494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058B8-6440-49D4-AFA5-155D0C5C5FE2}"/>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75118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52B9-B924-41ED-8CDE-5990BF9AA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CFA27-C066-41D8-966C-05F3942D4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85FB41-376E-40FA-B32E-E70F25847A66}"/>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5" name="Footer Placeholder 4">
            <a:extLst>
              <a:ext uri="{FF2B5EF4-FFF2-40B4-BE49-F238E27FC236}">
                <a16:creationId xmlns:a16="http://schemas.microsoft.com/office/drawing/2014/main" id="{0E97B073-2DAE-4A1F-B152-1BF7C1F2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FC0A2-E4FE-4F17-8CE6-746EBD13E5EA}"/>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297732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3CE2-F683-4A84-8AF3-E6BC62E08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F8835-6218-43B0-9792-1A054829E2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3E07BD-FCD5-4352-B206-8C3D443C31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1E474-1BE5-4866-A175-0F45265BA535}"/>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6" name="Footer Placeholder 5">
            <a:extLst>
              <a:ext uri="{FF2B5EF4-FFF2-40B4-BE49-F238E27FC236}">
                <a16:creationId xmlns:a16="http://schemas.microsoft.com/office/drawing/2014/main" id="{9BA283F8-8F6E-4B8F-AA82-D4AD7424D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5EEF0-F40B-402A-BB1E-9FCC413AAD91}"/>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32486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C891-8BDD-4256-BFD0-36AD9DA1D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34C43-AAAE-40ED-89D8-B94015779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19262-D05F-4628-A4BF-A8D8027D6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2DF31D-8D08-42A7-A40B-895320644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D04A5-D8C6-447A-A40D-D91DCE722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E2CA9F-0C1E-408C-B406-2EB02ACD4F9E}"/>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8" name="Footer Placeholder 7">
            <a:extLst>
              <a:ext uri="{FF2B5EF4-FFF2-40B4-BE49-F238E27FC236}">
                <a16:creationId xmlns:a16="http://schemas.microsoft.com/office/drawing/2014/main" id="{E107D426-FBE0-4987-920D-AA933938E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9BFD2D-6708-433D-9D17-38E499BF4D6E}"/>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258864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38E3-B7E9-4E68-9CF4-F09D0941EA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9CA33D-AFA8-4619-9DB3-592E49856EC2}"/>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4" name="Footer Placeholder 3">
            <a:extLst>
              <a:ext uri="{FF2B5EF4-FFF2-40B4-BE49-F238E27FC236}">
                <a16:creationId xmlns:a16="http://schemas.microsoft.com/office/drawing/2014/main" id="{B9BF6325-F7E5-4DFC-AAC4-B73E71A58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84D2A-D3EF-409E-BEF2-8003A50856CA}"/>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379577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181DB-8E0C-454C-95D9-96A5DEC6B5A0}"/>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3" name="Footer Placeholder 2">
            <a:extLst>
              <a:ext uri="{FF2B5EF4-FFF2-40B4-BE49-F238E27FC236}">
                <a16:creationId xmlns:a16="http://schemas.microsoft.com/office/drawing/2014/main" id="{14D9AA0C-AEA8-4B6C-8D7B-9B767606D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AA9B6-1A32-4920-9C69-0A39F8A8018B}"/>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64292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7E56-6FA0-40CC-8DAC-AA0E95F0D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C0EAB-0F07-49AE-AA7D-2BEAA919D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A8394-48B8-49C5-A075-DBA06F327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4DC4D-BD42-465D-83CF-E8C637F47E1B}"/>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6" name="Footer Placeholder 5">
            <a:extLst>
              <a:ext uri="{FF2B5EF4-FFF2-40B4-BE49-F238E27FC236}">
                <a16:creationId xmlns:a16="http://schemas.microsoft.com/office/drawing/2014/main" id="{8BF77900-3268-4A0D-B36D-DE6E9EC9C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25D46-1AF4-42F9-BD1B-580DA5788E06}"/>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346230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4AA3-9BB2-4E32-934D-56F71A9B5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D03BA-0ABE-435D-981C-3DC6359CC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9749B-26F0-47FB-BFA3-DA4F0F7DB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8C88F-53C5-40BE-8480-B569B203169D}"/>
              </a:ext>
            </a:extLst>
          </p:cNvPr>
          <p:cNvSpPr>
            <a:spLocks noGrp="1"/>
          </p:cNvSpPr>
          <p:nvPr>
            <p:ph type="dt" sz="half" idx="10"/>
          </p:nvPr>
        </p:nvSpPr>
        <p:spPr/>
        <p:txBody>
          <a:bodyPr/>
          <a:lstStyle/>
          <a:p>
            <a:fld id="{770B7D69-77A3-457B-AF5E-E3CFF36B3F1C}" type="datetimeFigureOut">
              <a:rPr lang="en-US" smtClean="0"/>
              <a:t>1/7/2024</a:t>
            </a:fld>
            <a:endParaRPr lang="en-US"/>
          </a:p>
        </p:txBody>
      </p:sp>
      <p:sp>
        <p:nvSpPr>
          <p:cNvPr id="6" name="Footer Placeholder 5">
            <a:extLst>
              <a:ext uri="{FF2B5EF4-FFF2-40B4-BE49-F238E27FC236}">
                <a16:creationId xmlns:a16="http://schemas.microsoft.com/office/drawing/2014/main" id="{0962583D-AF92-4038-9E14-CB222E522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A7BB7-3230-4647-9284-1F4E5AD30EE3}"/>
              </a:ext>
            </a:extLst>
          </p:cNvPr>
          <p:cNvSpPr>
            <a:spLocks noGrp="1"/>
          </p:cNvSpPr>
          <p:nvPr>
            <p:ph type="sldNum" sz="quarter" idx="12"/>
          </p:nvPr>
        </p:nvSpPr>
        <p:spPr/>
        <p:txBody>
          <a:bodyPr/>
          <a:lstStyle/>
          <a:p>
            <a:fld id="{8AC6EC1E-1957-4C1F-8C95-69177BF4B0A1}" type="slidenum">
              <a:rPr lang="en-US" smtClean="0"/>
              <a:t>‹#›</a:t>
            </a:fld>
            <a:endParaRPr lang="en-US"/>
          </a:p>
        </p:txBody>
      </p:sp>
    </p:spTree>
    <p:extLst>
      <p:ext uri="{BB962C8B-B14F-4D97-AF65-F5344CB8AC3E}">
        <p14:creationId xmlns:p14="http://schemas.microsoft.com/office/powerpoint/2010/main" val="38357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16556-5C3E-467B-A0B2-C2081C484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BD414E-2652-4DBC-8139-F1F1E79EA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9F7FD-C75C-4DC6-975E-1F4BD9C1A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B7D69-77A3-457B-AF5E-E3CFF36B3F1C}" type="datetimeFigureOut">
              <a:rPr lang="en-US" smtClean="0"/>
              <a:t>1/7/2024</a:t>
            </a:fld>
            <a:endParaRPr lang="en-US"/>
          </a:p>
        </p:txBody>
      </p:sp>
      <p:sp>
        <p:nvSpPr>
          <p:cNvPr id="5" name="Footer Placeholder 4">
            <a:extLst>
              <a:ext uri="{FF2B5EF4-FFF2-40B4-BE49-F238E27FC236}">
                <a16:creationId xmlns:a16="http://schemas.microsoft.com/office/drawing/2014/main" id="{16BCC96A-6485-4E98-B62D-5568A0F86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9EF850-F924-44DA-80DF-72CE2723D0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6EC1E-1957-4C1F-8C95-69177BF4B0A1}" type="slidenum">
              <a:rPr lang="en-US" smtClean="0"/>
              <a:t>‹#›</a:t>
            </a:fld>
            <a:endParaRPr lang="en-US"/>
          </a:p>
        </p:txBody>
      </p:sp>
    </p:spTree>
    <p:extLst>
      <p:ext uri="{BB962C8B-B14F-4D97-AF65-F5344CB8AC3E}">
        <p14:creationId xmlns:p14="http://schemas.microsoft.com/office/powerpoint/2010/main" val="33265531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business-bank-chip-credit-card-45111/"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pexels.com/photo/business-bank-chip-credit-card-45111/"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2D4C80-52B5-4E1F-9E23-3E15C70B4A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graphicFrame>
        <p:nvGraphicFramePr>
          <p:cNvPr id="2" name="Table 2">
            <a:extLst>
              <a:ext uri="{FF2B5EF4-FFF2-40B4-BE49-F238E27FC236}">
                <a16:creationId xmlns:a16="http://schemas.microsoft.com/office/drawing/2014/main" id="{7DE3461F-FAB2-43EC-A39C-46A003C3E8B2}"/>
              </a:ext>
            </a:extLst>
          </p:cNvPr>
          <p:cNvGraphicFramePr>
            <a:graphicFrameLocks noGrp="1"/>
          </p:cNvGraphicFramePr>
          <p:nvPr>
            <p:extLst>
              <p:ext uri="{D42A27DB-BD31-4B8C-83A1-F6EECF244321}">
                <p14:modId xmlns:p14="http://schemas.microsoft.com/office/powerpoint/2010/main" val="478402240"/>
              </p:ext>
            </p:extLst>
          </p:nvPr>
        </p:nvGraphicFramePr>
        <p:xfrm>
          <a:off x="0" y="0"/>
          <a:ext cx="12192000" cy="776758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032000">
                  <a:extLst>
                    <a:ext uri="{9D8B030D-6E8A-4147-A177-3AD203B41FA5}">
                      <a16:colId xmlns:a16="http://schemas.microsoft.com/office/drawing/2014/main" val="3935242462"/>
                    </a:ext>
                  </a:extLst>
                </a:gridCol>
                <a:gridCol w="2032000">
                  <a:extLst>
                    <a:ext uri="{9D8B030D-6E8A-4147-A177-3AD203B41FA5}">
                      <a16:colId xmlns:a16="http://schemas.microsoft.com/office/drawing/2014/main" val="1927741696"/>
                    </a:ext>
                  </a:extLst>
                </a:gridCol>
                <a:gridCol w="2032000">
                  <a:extLst>
                    <a:ext uri="{9D8B030D-6E8A-4147-A177-3AD203B41FA5}">
                      <a16:colId xmlns:a16="http://schemas.microsoft.com/office/drawing/2014/main" val="419528298"/>
                    </a:ext>
                  </a:extLst>
                </a:gridCol>
                <a:gridCol w="2032000">
                  <a:extLst>
                    <a:ext uri="{9D8B030D-6E8A-4147-A177-3AD203B41FA5}">
                      <a16:colId xmlns:a16="http://schemas.microsoft.com/office/drawing/2014/main" val="582148227"/>
                    </a:ext>
                  </a:extLst>
                </a:gridCol>
                <a:gridCol w="2032000">
                  <a:extLst>
                    <a:ext uri="{9D8B030D-6E8A-4147-A177-3AD203B41FA5}">
                      <a16:colId xmlns:a16="http://schemas.microsoft.com/office/drawing/2014/main" val="1820070846"/>
                    </a:ext>
                  </a:extLst>
                </a:gridCol>
                <a:gridCol w="2032000">
                  <a:extLst>
                    <a:ext uri="{9D8B030D-6E8A-4147-A177-3AD203B41FA5}">
                      <a16:colId xmlns:a16="http://schemas.microsoft.com/office/drawing/2014/main" val="424170985"/>
                    </a:ext>
                  </a:extLst>
                </a:gridCol>
              </a:tblGrid>
              <a:tr h="1362777">
                <a:tc>
                  <a:txBody>
                    <a:bodyPr/>
                    <a:lstStyle/>
                    <a:p>
                      <a:endParaRPr lang="en-US"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58786686"/>
                  </a:ext>
                </a:extLst>
              </a:tr>
              <a:tr h="1362777">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11794134"/>
                  </a:ext>
                </a:extLst>
              </a:tr>
              <a:tr h="1362777">
                <a:tc>
                  <a:txBody>
                    <a:bodyPr/>
                    <a:lstStyle/>
                    <a:p>
                      <a:pPr algn="r"/>
                      <a:r>
                        <a:rPr lang="en-US" sz="3200" dirty="0">
                          <a:latin typeface="Bahnschrift Light" panose="020B0502040204020203" pitchFamily="34" charset="0"/>
                        </a:rPr>
                        <a:t>Credit Card Fraud Detection</a:t>
                      </a:r>
                    </a:p>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7405252"/>
                  </a:ext>
                </a:extLst>
              </a:tr>
              <a:tr h="1362777">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dirty="0"/>
                        <a:t>By:</a:t>
                      </a:r>
                    </a:p>
                    <a:p>
                      <a:r>
                        <a:rPr lang="en-US" dirty="0"/>
                        <a:t>Nishigandha  Patkar</a:t>
                      </a:r>
                    </a:p>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205479605"/>
                  </a:ext>
                </a:extLst>
              </a:tr>
              <a:tr h="1362777">
                <a:tc>
                  <a:txBody>
                    <a:bodyPr/>
                    <a:lstStyle/>
                    <a:p>
                      <a:endParaRPr lang="en-US"/>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317084113"/>
                  </a:ext>
                </a:extLst>
              </a:tr>
            </a:tbl>
          </a:graphicData>
        </a:graphic>
      </p:graphicFrame>
    </p:spTree>
    <p:extLst>
      <p:ext uri="{BB962C8B-B14F-4D97-AF65-F5344CB8AC3E}">
        <p14:creationId xmlns:p14="http://schemas.microsoft.com/office/powerpoint/2010/main" val="152403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7FA47-BF4F-446A-8486-7E5D973CDCFA}"/>
              </a:ext>
            </a:extLst>
          </p:cNvPr>
          <p:cNvSpPr txBox="1"/>
          <p:nvPr/>
        </p:nvSpPr>
        <p:spPr>
          <a:xfrm>
            <a:off x="2464905" y="1407381"/>
            <a:ext cx="8301161" cy="2308324"/>
          </a:xfrm>
          <a:prstGeom prst="rect">
            <a:avLst/>
          </a:prstGeom>
          <a:noFill/>
        </p:spPr>
        <p:txBody>
          <a:bodyPr wrap="square" rtlCol="0">
            <a:spAutoFit/>
          </a:bodyPr>
          <a:lstStyle/>
          <a:p>
            <a:pPr algn="ctr"/>
            <a:endParaRPr lang="en-US" sz="7200" dirty="0">
              <a:latin typeface="Imprint MT Shadow" panose="04020605060303030202" pitchFamily="82" charset="0"/>
            </a:endParaRPr>
          </a:p>
          <a:p>
            <a:pPr algn="ctr"/>
            <a:r>
              <a:rPr lang="en-US" sz="7200" dirty="0">
                <a:solidFill>
                  <a:schemeClr val="accent2">
                    <a:lumMod val="50000"/>
                  </a:schemeClr>
                </a:solidFill>
                <a:latin typeface="Imprint MT Shadow" panose="04020605060303030202" pitchFamily="82" charset="0"/>
              </a:rPr>
              <a:t>Logistic Regression</a:t>
            </a:r>
          </a:p>
        </p:txBody>
      </p:sp>
    </p:spTree>
    <p:extLst>
      <p:ext uri="{BB962C8B-B14F-4D97-AF65-F5344CB8AC3E}">
        <p14:creationId xmlns:p14="http://schemas.microsoft.com/office/powerpoint/2010/main" val="68134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D6513-272F-4BFA-8BD8-0C2005D60B09}"/>
              </a:ext>
            </a:extLst>
          </p:cNvPr>
          <p:cNvPicPr>
            <a:picLocks noChangeAspect="1"/>
          </p:cNvPicPr>
          <p:nvPr/>
        </p:nvPicPr>
        <p:blipFill>
          <a:blip r:embed="rId2"/>
          <a:stretch>
            <a:fillRect/>
          </a:stretch>
        </p:blipFill>
        <p:spPr>
          <a:xfrm>
            <a:off x="226981" y="300789"/>
            <a:ext cx="6028830" cy="6051885"/>
          </a:xfrm>
          <a:prstGeom prst="rect">
            <a:avLst/>
          </a:prstGeom>
          <a:solidFill>
            <a:schemeClr val="tx1">
              <a:lumMod val="50000"/>
              <a:lumOff val="50000"/>
            </a:schemeClr>
          </a:solidFill>
          <a:ln>
            <a:solidFill>
              <a:schemeClr val="tx1"/>
            </a:solidFill>
          </a:ln>
        </p:spPr>
      </p:pic>
      <p:sp>
        <p:nvSpPr>
          <p:cNvPr id="5" name="TextBox 4">
            <a:extLst>
              <a:ext uri="{FF2B5EF4-FFF2-40B4-BE49-F238E27FC236}">
                <a16:creationId xmlns:a16="http://schemas.microsoft.com/office/drawing/2014/main" id="{786D9B2B-3A7A-47FC-9F75-5EEFD65B9CAE}"/>
              </a:ext>
            </a:extLst>
          </p:cNvPr>
          <p:cNvSpPr txBox="1"/>
          <p:nvPr/>
        </p:nvSpPr>
        <p:spPr>
          <a:xfrm>
            <a:off x="6878054" y="1411704"/>
            <a:ext cx="5209672" cy="3108543"/>
          </a:xfrm>
          <a:prstGeom prst="rect">
            <a:avLst/>
          </a:prstGeom>
          <a:noFill/>
        </p:spPr>
        <p:txBody>
          <a:bodyPr wrap="square">
            <a:spAutoFit/>
          </a:bodyPr>
          <a:lstStyle/>
          <a:p>
            <a:pPr algn="l" fontAlgn="base"/>
            <a:r>
              <a:rPr lang="en-US" sz="1400" b="0" i="0" dirty="0">
                <a:solidFill>
                  <a:schemeClr val="accent2">
                    <a:lumMod val="75000"/>
                  </a:schemeClr>
                </a:solidFill>
                <a:effectLst/>
                <a:latin typeface="myriad-pro"/>
              </a:rPr>
              <a:t>Within machine learning, logistic regression belongs to the family of su</a:t>
            </a:r>
            <a:r>
              <a:rPr lang="en-US" sz="1400" dirty="0">
                <a:solidFill>
                  <a:schemeClr val="accent2">
                    <a:lumMod val="75000"/>
                  </a:schemeClr>
                </a:solidFill>
                <a:latin typeface="myriad-pro"/>
              </a:rPr>
              <a:t>pervised machine learning </a:t>
            </a:r>
            <a:r>
              <a:rPr lang="en-US" sz="1400" b="0" i="0" dirty="0">
                <a:solidFill>
                  <a:schemeClr val="accent2">
                    <a:lumMod val="75000"/>
                  </a:schemeClr>
                </a:solidFill>
                <a:effectLst/>
                <a:latin typeface="myriad-pro"/>
              </a:rPr>
              <a:t>models. It is also considered a discriminative model, which means that it attempts to distinguish between classes (or categories)</a:t>
            </a:r>
          </a:p>
          <a:p>
            <a:pPr algn="l" fontAlgn="base"/>
            <a:r>
              <a:rPr lang="en-US" sz="1400" b="0" i="0" dirty="0">
                <a:solidFill>
                  <a:schemeClr val="accent2">
                    <a:lumMod val="75000"/>
                  </a:schemeClr>
                </a:solidFill>
                <a:effectLst/>
                <a:latin typeface="myriad-pro"/>
              </a:rPr>
              <a:t>likelihood function to determine the beta coefficients of the model. This changes slightly under the context of machine learning. Within machine learning, the negative log likelihood used as the loss function, using the process of gradient descent to find the global maximum. This is just another way to arrive at the same estimations discussed above.</a:t>
            </a:r>
          </a:p>
          <a:p>
            <a:pPr algn="l" fontAlgn="base"/>
            <a:r>
              <a:rPr lang="en-US" sz="1400" b="0" i="0" dirty="0">
                <a:solidFill>
                  <a:schemeClr val="accent2">
                    <a:lumMod val="75000"/>
                  </a:schemeClr>
                </a:solidFill>
                <a:effectLst/>
                <a:latin typeface="myriad-pro"/>
              </a:rPr>
              <a:t>Logistic regression can also be prone to overfitting, particularly when there is a high number of predictor variables within the model. Regularization is typically used to penalize parameters large coefficients when the model suffers from high dimensionality.</a:t>
            </a:r>
          </a:p>
        </p:txBody>
      </p:sp>
    </p:spTree>
    <p:extLst>
      <p:ext uri="{BB962C8B-B14F-4D97-AF65-F5344CB8AC3E}">
        <p14:creationId xmlns:p14="http://schemas.microsoft.com/office/powerpoint/2010/main" val="27745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66566-5BFB-4F15-AE5A-A4456780585E}"/>
              </a:ext>
            </a:extLst>
          </p:cNvPr>
          <p:cNvPicPr>
            <a:picLocks noChangeAspect="1"/>
          </p:cNvPicPr>
          <p:nvPr/>
        </p:nvPicPr>
        <p:blipFill>
          <a:blip r:embed="rId2"/>
          <a:stretch>
            <a:fillRect/>
          </a:stretch>
        </p:blipFill>
        <p:spPr>
          <a:xfrm>
            <a:off x="2061411" y="282479"/>
            <a:ext cx="6112042" cy="6387917"/>
          </a:xfrm>
          <a:prstGeom prst="rect">
            <a:avLst/>
          </a:prstGeom>
          <a:ln>
            <a:solidFill>
              <a:schemeClr val="tx1">
                <a:lumMod val="65000"/>
                <a:lumOff val="35000"/>
              </a:schemeClr>
            </a:solidFill>
          </a:ln>
        </p:spPr>
      </p:pic>
    </p:spTree>
    <p:extLst>
      <p:ext uri="{BB962C8B-B14F-4D97-AF65-F5344CB8AC3E}">
        <p14:creationId xmlns:p14="http://schemas.microsoft.com/office/powerpoint/2010/main" val="411294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9CDF0-0916-4A03-A5C2-D4670E98E8ED}"/>
              </a:ext>
            </a:extLst>
          </p:cNvPr>
          <p:cNvSpPr txBox="1"/>
          <p:nvPr/>
        </p:nvSpPr>
        <p:spPr>
          <a:xfrm>
            <a:off x="2508637" y="2524539"/>
            <a:ext cx="6691022" cy="1200329"/>
          </a:xfrm>
          <a:prstGeom prst="rect">
            <a:avLst/>
          </a:prstGeom>
          <a:noFill/>
        </p:spPr>
        <p:txBody>
          <a:bodyPr wrap="square" rtlCol="0">
            <a:spAutoFit/>
          </a:bodyPr>
          <a:lstStyle/>
          <a:p>
            <a:pPr algn="ctr"/>
            <a:r>
              <a:rPr lang="en-US" sz="7200" dirty="0">
                <a:solidFill>
                  <a:schemeClr val="accent2">
                    <a:lumMod val="50000"/>
                  </a:schemeClr>
                </a:solidFill>
                <a:latin typeface="Imprint MT Shadow" panose="04020605060303030202" pitchFamily="82" charset="0"/>
              </a:rPr>
              <a:t>XGBOOST</a:t>
            </a:r>
          </a:p>
        </p:txBody>
      </p:sp>
    </p:spTree>
    <p:extLst>
      <p:ext uri="{BB962C8B-B14F-4D97-AF65-F5344CB8AC3E}">
        <p14:creationId xmlns:p14="http://schemas.microsoft.com/office/powerpoint/2010/main" val="142111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7A42D5-CB12-4E78-8865-2B42275A9594}"/>
              </a:ext>
            </a:extLst>
          </p:cNvPr>
          <p:cNvPicPr>
            <a:picLocks noChangeAspect="1"/>
          </p:cNvPicPr>
          <p:nvPr/>
        </p:nvPicPr>
        <p:blipFill>
          <a:blip r:embed="rId2"/>
          <a:stretch>
            <a:fillRect/>
          </a:stretch>
        </p:blipFill>
        <p:spPr>
          <a:xfrm>
            <a:off x="188494" y="178448"/>
            <a:ext cx="4732422" cy="4979087"/>
          </a:xfrm>
          <a:prstGeom prst="rect">
            <a:avLst/>
          </a:prstGeom>
          <a:solidFill>
            <a:schemeClr val="tx1"/>
          </a:solidFill>
          <a:ln>
            <a:solidFill>
              <a:schemeClr val="tx1">
                <a:lumMod val="50000"/>
                <a:lumOff val="50000"/>
              </a:schemeClr>
            </a:solidFill>
          </a:ln>
        </p:spPr>
      </p:pic>
      <p:pic>
        <p:nvPicPr>
          <p:cNvPr id="9" name="Picture 8">
            <a:extLst>
              <a:ext uri="{FF2B5EF4-FFF2-40B4-BE49-F238E27FC236}">
                <a16:creationId xmlns:a16="http://schemas.microsoft.com/office/drawing/2014/main" id="{71424C42-B54F-4F54-A007-6519E5022733}"/>
              </a:ext>
            </a:extLst>
          </p:cNvPr>
          <p:cNvPicPr>
            <a:picLocks noChangeAspect="1"/>
          </p:cNvPicPr>
          <p:nvPr/>
        </p:nvPicPr>
        <p:blipFill>
          <a:blip r:embed="rId3"/>
          <a:stretch>
            <a:fillRect/>
          </a:stretch>
        </p:blipFill>
        <p:spPr>
          <a:xfrm>
            <a:off x="8181473" y="1739094"/>
            <a:ext cx="3481138" cy="4611082"/>
          </a:xfrm>
          <a:prstGeom prst="rect">
            <a:avLst/>
          </a:prstGeom>
          <a:ln>
            <a:solidFill>
              <a:schemeClr val="tx1">
                <a:lumMod val="50000"/>
                <a:lumOff val="50000"/>
              </a:schemeClr>
            </a:solidFill>
          </a:ln>
        </p:spPr>
      </p:pic>
      <p:sp>
        <p:nvSpPr>
          <p:cNvPr id="11" name="TextBox 10">
            <a:extLst>
              <a:ext uri="{FF2B5EF4-FFF2-40B4-BE49-F238E27FC236}">
                <a16:creationId xmlns:a16="http://schemas.microsoft.com/office/drawing/2014/main" id="{ACD17B4D-847C-4027-98B7-D241704C9F32}"/>
              </a:ext>
            </a:extLst>
          </p:cNvPr>
          <p:cNvSpPr txBox="1"/>
          <p:nvPr/>
        </p:nvSpPr>
        <p:spPr>
          <a:xfrm>
            <a:off x="581525" y="5442284"/>
            <a:ext cx="4732422" cy="1169551"/>
          </a:xfrm>
          <a:prstGeom prst="rect">
            <a:avLst/>
          </a:prstGeom>
          <a:noFill/>
        </p:spPr>
        <p:txBody>
          <a:bodyPr wrap="square">
            <a:spAutoFit/>
          </a:bodyPr>
          <a:lstStyle/>
          <a:p>
            <a:pPr algn="l"/>
            <a:r>
              <a:rPr lang="en-US" sz="1400" b="0" i="0" dirty="0">
                <a:solidFill>
                  <a:schemeClr val="accent2">
                    <a:lumMod val="75000"/>
                  </a:schemeClr>
                </a:solidFill>
                <a:effectLst/>
                <a:latin typeface="myriad-pro"/>
              </a:rPr>
              <a:t>XGBoost is a robust machine-learning algorithm that can help you understand your data and make better decisions.</a:t>
            </a:r>
          </a:p>
          <a:p>
            <a:pPr algn="l"/>
            <a:r>
              <a:rPr lang="en-US" sz="1400" b="0" i="0" dirty="0">
                <a:solidFill>
                  <a:schemeClr val="accent2">
                    <a:lumMod val="75000"/>
                  </a:schemeClr>
                </a:solidFill>
                <a:effectLst/>
                <a:latin typeface="myriad-pro"/>
              </a:rPr>
              <a:t>XGBoost is an implementation of gradient-boosting decision trees. It has been used by data scientists and researchers worldwide to optimize their machine-learning models.</a:t>
            </a:r>
          </a:p>
        </p:txBody>
      </p:sp>
      <p:sp>
        <p:nvSpPr>
          <p:cNvPr id="13" name="TextBox 12">
            <a:extLst>
              <a:ext uri="{FF2B5EF4-FFF2-40B4-BE49-F238E27FC236}">
                <a16:creationId xmlns:a16="http://schemas.microsoft.com/office/drawing/2014/main" id="{8133E169-C97B-4DCD-B47B-DA160E9C7ED8}"/>
              </a:ext>
            </a:extLst>
          </p:cNvPr>
          <p:cNvSpPr txBox="1"/>
          <p:nvPr/>
        </p:nvSpPr>
        <p:spPr>
          <a:xfrm>
            <a:off x="5598695" y="440431"/>
            <a:ext cx="6096000" cy="738664"/>
          </a:xfrm>
          <a:prstGeom prst="rect">
            <a:avLst/>
          </a:prstGeom>
          <a:noFill/>
        </p:spPr>
        <p:txBody>
          <a:bodyPr wrap="square">
            <a:spAutoFit/>
          </a:bodyPr>
          <a:lstStyle/>
          <a:p>
            <a:r>
              <a:rPr lang="en-US" sz="1400" b="0" i="0" dirty="0">
                <a:solidFill>
                  <a:schemeClr val="accent2">
                    <a:lumMod val="75000"/>
                  </a:schemeClr>
                </a:solidFill>
                <a:effectLst/>
                <a:latin typeface="myriad-pro"/>
              </a:rPr>
              <a:t>XGBoost is designed for speed, ease of use, and performance on large datasets. It does not require optimization of the parameters or tuning, which means that it can be used immediately after installation without any further configuration.</a:t>
            </a:r>
            <a:endParaRPr lang="en-US" sz="1400" dirty="0">
              <a:solidFill>
                <a:schemeClr val="accent2">
                  <a:lumMod val="75000"/>
                </a:schemeClr>
              </a:solidFill>
              <a:latin typeface="myriad-pro"/>
            </a:endParaRPr>
          </a:p>
        </p:txBody>
      </p:sp>
      <p:sp>
        <p:nvSpPr>
          <p:cNvPr id="14" name="TextBox 13">
            <a:extLst>
              <a:ext uri="{FF2B5EF4-FFF2-40B4-BE49-F238E27FC236}">
                <a16:creationId xmlns:a16="http://schemas.microsoft.com/office/drawing/2014/main" id="{C7A14E32-33CF-4FE2-99F8-AAA68B22BE8A}"/>
              </a:ext>
            </a:extLst>
          </p:cNvPr>
          <p:cNvSpPr txBox="1"/>
          <p:nvPr/>
        </p:nvSpPr>
        <p:spPr>
          <a:xfrm>
            <a:off x="1909010" y="5115244"/>
            <a:ext cx="1291389" cy="276999"/>
          </a:xfrm>
          <a:prstGeom prst="rect">
            <a:avLst/>
          </a:prstGeom>
          <a:noFill/>
        </p:spPr>
        <p:txBody>
          <a:bodyPr wrap="square" rtlCol="0">
            <a:spAutoFit/>
          </a:bodyPr>
          <a:lstStyle/>
          <a:p>
            <a:r>
              <a:rPr lang="en-US" sz="1200" dirty="0"/>
              <a:t>Fig(1)</a:t>
            </a:r>
          </a:p>
        </p:txBody>
      </p:sp>
      <p:sp>
        <p:nvSpPr>
          <p:cNvPr id="15" name="TextBox 14">
            <a:extLst>
              <a:ext uri="{FF2B5EF4-FFF2-40B4-BE49-F238E27FC236}">
                <a16:creationId xmlns:a16="http://schemas.microsoft.com/office/drawing/2014/main" id="{DF3C30AF-F1C0-4501-A1FC-40B3721C3A75}"/>
              </a:ext>
            </a:extLst>
          </p:cNvPr>
          <p:cNvSpPr txBox="1"/>
          <p:nvPr/>
        </p:nvSpPr>
        <p:spPr>
          <a:xfrm>
            <a:off x="9212179" y="6417569"/>
            <a:ext cx="1351547" cy="276999"/>
          </a:xfrm>
          <a:prstGeom prst="rect">
            <a:avLst/>
          </a:prstGeom>
          <a:noFill/>
        </p:spPr>
        <p:txBody>
          <a:bodyPr wrap="square" rtlCol="0">
            <a:spAutoFit/>
          </a:bodyPr>
          <a:lstStyle/>
          <a:p>
            <a:r>
              <a:rPr lang="en-US" sz="1200" dirty="0"/>
              <a:t>Fig(2)</a:t>
            </a:r>
          </a:p>
        </p:txBody>
      </p:sp>
    </p:spTree>
    <p:extLst>
      <p:ext uri="{BB962C8B-B14F-4D97-AF65-F5344CB8AC3E}">
        <p14:creationId xmlns:p14="http://schemas.microsoft.com/office/powerpoint/2010/main" val="172987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0BEA4-8CD0-4D70-9043-8EC79058A05B}"/>
              </a:ext>
            </a:extLst>
          </p:cNvPr>
          <p:cNvSpPr txBox="1"/>
          <p:nvPr/>
        </p:nvSpPr>
        <p:spPr>
          <a:xfrm>
            <a:off x="2584174" y="2421172"/>
            <a:ext cx="6706925" cy="1200329"/>
          </a:xfrm>
          <a:prstGeom prst="rect">
            <a:avLst/>
          </a:prstGeom>
          <a:noFill/>
        </p:spPr>
        <p:txBody>
          <a:bodyPr wrap="square" rtlCol="0">
            <a:spAutoFit/>
          </a:bodyPr>
          <a:lstStyle/>
          <a:p>
            <a:pPr algn="ctr"/>
            <a:r>
              <a:rPr lang="en-US" sz="7200" dirty="0">
                <a:solidFill>
                  <a:schemeClr val="accent2">
                    <a:lumMod val="50000"/>
                  </a:schemeClr>
                </a:solidFill>
                <a:latin typeface="Imprint MT Shadow" panose="04020605060303030202" pitchFamily="82" charset="0"/>
              </a:rPr>
              <a:t>Decision Tree</a:t>
            </a:r>
          </a:p>
        </p:txBody>
      </p:sp>
    </p:spTree>
    <p:extLst>
      <p:ext uri="{BB962C8B-B14F-4D97-AF65-F5344CB8AC3E}">
        <p14:creationId xmlns:p14="http://schemas.microsoft.com/office/powerpoint/2010/main" val="392472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116E34-A506-45B0-8B19-DDA3BE729E89}"/>
              </a:ext>
            </a:extLst>
          </p:cNvPr>
          <p:cNvSpPr>
            <a:spLocks noChangeArrowheads="1"/>
          </p:cNvSpPr>
          <p:nvPr/>
        </p:nvSpPr>
        <p:spPr bwMode="auto">
          <a:xfrm>
            <a:off x="0" y="-4012740"/>
            <a:ext cx="12316128" cy="85869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2">
                  <a:lumMod val="75000"/>
                </a:schemeClr>
              </a:solidFill>
              <a:effectLst/>
              <a:latin typeface="myriad-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accent2">
                  <a:lumMod val="75000"/>
                </a:schemeClr>
              </a:solidFill>
              <a:latin typeface="myriad-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2">
                  <a:lumMod val="75000"/>
                </a:schemeClr>
              </a:solidFill>
              <a:effectLst/>
              <a:latin typeface="myriad-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What is a Decision Tree?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2">
                  <a:lumMod val="75000"/>
                </a:schemeClr>
              </a:solidFill>
              <a:effectLst/>
              <a:latin typeface="myriad-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A decision tree is </a:t>
            </a:r>
            <a:r>
              <a:rPr kumimoji="0" lang="en-US" altLang="en-US" sz="1400" b="1" i="0" u="none" strike="noStrike" cap="none" normalizeH="0" baseline="0" dirty="0">
                <a:ln>
                  <a:noFill/>
                </a:ln>
                <a:solidFill>
                  <a:schemeClr val="accent2">
                    <a:lumMod val="75000"/>
                  </a:schemeClr>
                </a:solidFill>
                <a:effectLst/>
                <a:latin typeface="myriad-pro"/>
              </a:rPr>
              <a:t>a non-parametric supervised learning algorithm for classification and regression tasks</a:t>
            </a:r>
            <a:r>
              <a:rPr kumimoji="0" lang="en-US" altLang="en-US" sz="1400" b="0" i="0" u="none" strike="noStrike" cap="none" normalizeH="0" baseline="0" dirty="0">
                <a:ln>
                  <a:noFill/>
                </a:ln>
                <a:solidFill>
                  <a:schemeClr val="accent2">
                    <a:lumMod val="75000"/>
                  </a:schemeClr>
                </a:solidFill>
                <a:effectLst/>
                <a:latin typeface="myriad-pro"/>
              </a:rPr>
              <a:t>. It has a hierarchical tree structure consisting of a root node,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 branches, internal nodes, and leaf nodes. Decision trees are used for classification and regression tasks, providing easy-to-understand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A decision tree is a hierarchical model used in decision support that depicts decisions and their potential outcomes, incorporating chance events, resource expenses,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and utility. This algorithmic model utilizes conditional control statements and is non-parametric, supervised learning, useful for both classification and regression tasks.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 The tree structure is comprised of a root node, branches, internal nodes, and leaf nodes, forming a hierarchical, tree-like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It is a tool that has applications spanning several different areas. Decision trees can be used for classification as well as regression problems.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The name itself suggests that it uses a flowchart like a tree structure to show the predictions that result from a series of feature-based splits.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It starts with a root node and ends with a decision made by leaves.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22222"/>
              </a:solidFill>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222222"/>
              </a:solidFill>
              <a:effectLst/>
              <a:latin typeface="Lato" panose="020F0502020204030203" pitchFamily="34" charset="0"/>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accent2">
                  <a:lumMod val="75000"/>
                </a:schemeClr>
              </a:solidFill>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accent2">
                  <a:lumMod val="75000"/>
                </a:schemeClr>
              </a:solidFill>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accent2">
                  <a:lumMod val="75000"/>
                </a:schemeClr>
              </a:solidFill>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accent2">
                  <a:lumMod val="75000"/>
                </a:schemeClr>
              </a:solidFill>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accent2">
                  <a:lumMod val="75000"/>
                </a:schemeClr>
              </a:solidFill>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Understanding A/B Testing Pitfalls in Business Decision 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Root Node</a:t>
            </a:r>
            <a:r>
              <a:rPr kumimoji="0" lang="en-US" altLang="en-US" sz="1400" b="0"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The initial node at the beginning of a decision tree, where the entire population or dataset starts dividing based on various features or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Decision Nodes</a:t>
            </a:r>
            <a:r>
              <a:rPr kumimoji="0" lang="en-US" altLang="en-US" sz="1400" b="0"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Nodes resulting from the splitting of root nodes are known as decision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These nodes represent intermediate decisions or conditions within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Leaf Nodes</a:t>
            </a:r>
            <a:r>
              <a:rPr kumimoji="0" lang="en-US" altLang="en-US" sz="1400" b="0"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Nodes where further splitting is not possible, often indicating the final classification or outcome.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Leaf nodes are also referred to as terminal nodes.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Sub-Tree</a:t>
            </a:r>
            <a:r>
              <a:rPr kumimoji="0" lang="en-US" altLang="en-US" sz="1400" b="0"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Similar to a subsection of a graph being called a sub-graph, a sub-section of a decision tree is referred to as a sub-tree.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It represents a specific portion of the decision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Pruning</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The process of removing or cutting down specific nodes in a decision tree to prevent overfitting and simplify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Branch / Sub-Tree</a:t>
            </a:r>
            <a:r>
              <a:rPr kumimoji="0" lang="en-US" altLang="en-US" sz="1400" b="0"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A subsection of the entire decision tree is referred to as a branch or sub-tree. It represents a specific path of decisions and outcomes within the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Parent and Child Node</a:t>
            </a:r>
            <a:r>
              <a:rPr kumimoji="0" lang="en-US" altLang="en-US" sz="1400" b="0" i="1"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a:t>
            </a: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In a decision tree, a node that is divided into sub-nodes is known as a parent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and the sub-nodes emerging from it are referred to as child nodes. The parent node represents a decision or condition,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while the child nodes represent the potential outcomes or further decisions based on that condition.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ea typeface="Lato" panose="020F0502020204030203" pitchFamily="34" charset="0"/>
                <a:cs typeface="Lato" panose="020F0502020204030203" pitchFamily="34" charset="0"/>
              </a:rPr>
              <a:t>             </a:t>
            </a:r>
          </a:p>
        </p:txBody>
      </p:sp>
      <p:pic>
        <p:nvPicPr>
          <p:cNvPr id="3074" name="Picture 2" descr="what is Decision tree ">
            <a:extLst>
              <a:ext uri="{FF2B5EF4-FFF2-40B4-BE49-F238E27FC236}">
                <a16:creationId xmlns:a16="http://schemas.microsoft.com/office/drawing/2014/main" id="{4DC45E98-D5FB-47F4-8440-1B27B6F9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579" y="-643013"/>
            <a:ext cx="2642960" cy="1651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ranch Decision tree algorithm">
            <a:extLst>
              <a:ext uri="{FF2B5EF4-FFF2-40B4-BE49-F238E27FC236}">
                <a16:creationId xmlns:a16="http://schemas.microsoft.com/office/drawing/2014/main" id="{52260928-AD08-4C50-B31F-DF13C8EC9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90" y="4322980"/>
            <a:ext cx="5128703" cy="247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9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A4F65-0525-4C0D-886B-1F63661FF8F2}"/>
              </a:ext>
            </a:extLst>
          </p:cNvPr>
          <p:cNvPicPr>
            <a:picLocks noChangeAspect="1"/>
          </p:cNvPicPr>
          <p:nvPr/>
        </p:nvPicPr>
        <p:blipFill>
          <a:blip r:embed="rId2"/>
          <a:stretch>
            <a:fillRect/>
          </a:stretch>
        </p:blipFill>
        <p:spPr>
          <a:xfrm>
            <a:off x="521368" y="264058"/>
            <a:ext cx="4034589" cy="6177921"/>
          </a:xfrm>
          <a:prstGeom prst="rect">
            <a:avLst/>
          </a:prstGeom>
          <a:ln>
            <a:solidFill>
              <a:schemeClr val="tx1"/>
            </a:solidFill>
          </a:ln>
        </p:spPr>
      </p:pic>
      <p:pic>
        <p:nvPicPr>
          <p:cNvPr id="5" name="Picture 4">
            <a:extLst>
              <a:ext uri="{FF2B5EF4-FFF2-40B4-BE49-F238E27FC236}">
                <a16:creationId xmlns:a16="http://schemas.microsoft.com/office/drawing/2014/main" id="{084D7067-C8BA-42FB-B09E-38AACB658A32}"/>
              </a:ext>
            </a:extLst>
          </p:cNvPr>
          <p:cNvPicPr>
            <a:picLocks noChangeAspect="1"/>
          </p:cNvPicPr>
          <p:nvPr/>
        </p:nvPicPr>
        <p:blipFill>
          <a:blip r:embed="rId3"/>
          <a:stretch>
            <a:fillRect/>
          </a:stretch>
        </p:blipFill>
        <p:spPr>
          <a:xfrm>
            <a:off x="6402474" y="131710"/>
            <a:ext cx="5408525" cy="6269090"/>
          </a:xfrm>
          <a:prstGeom prst="rect">
            <a:avLst/>
          </a:prstGeom>
          <a:ln>
            <a:solidFill>
              <a:schemeClr val="tx1"/>
            </a:solidFill>
          </a:ln>
        </p:spPr>
      </p:pic>
      <p:sp>
        <p:nvSpPr>
          <p:cNvPr id="6" name="TextBox 5">
            <a:extLst>
              <a:ext uri="{FF2B5EF4-FFF2-40B4-BE49-F238E27FC236}">
                <a16:creationId xmlns:a16="http://schemas.microsoft.com/office/drawing/2014/main" id="{2AEBB6D2-7003-4A27-9743-FF0F52AD6BE1}"/>
              </a:ext>
            </a:extLst>
          </p:cNvPr>
          <p:cNvSpPr txBox="1"/>
          <p:nvPr/>
        </p:nvSpPr>
        <p:spPr>
          <a:xfrm flipH="1">
            <a:off x="1973179" y="6434595"/>
            <a:ext cx="713872" cy="276999"/>
          </a:xfrm>
          <a:prstGeom prst="rect">
            <a:avLst/>
          </a:prstGeom>
          <a:noFill/>
        </p:spPr>
        <p:txBody>
          <a:bodyPr wrap="square" rtlCol="0">
            <a:spAutoFit/>
          </a:bodyPr>
          <a:lstStyle/>
          <a:p>
            <a:r>
              <a:rPr lang="en-US" sz="1200" dirty="0"/>
              <a:t>fig(1)</a:t>
            </a:r>
          </a:p>
        </p:txBody>
      </p:sp>
      <p:sp>
        <p:nvSpPr>
          <p:cNvPr id="11" name="TextBox 10">
            <a:extLst>
              <a:ext uri="{FF2B5EF4-FFF2-40B4-BE49-F238E27FC236}">
                <a16:creationId xmlns:a16="http://schemas.microsoft.com/office/drawing/2014/main" id="{07B709A6-F9C7-44BC-93B4-16BBC542229C}"/>
              </a:ext>
            </a:extLst>
          </p:cNvPr>
          <p:cNvSpPr txBox="1"/>
          <p:nvPr/>
        </p:nvSpPr>
        <p:spPr>
          <a:xfrm>
            <a:off x="8582528" y="6372726"/>
            <a:ext cx="669758" cy="276999"/>
          </a:xfrm>
          <a:prstGeom prst="rect">
            <a:avLst/>
          </a:prstGeom>
          <a:noFill/>
        </p:spPr>
        <p:txBody>
          <a:bodyPr wrap="square" rtlCol="0">
            <a:spAutoFit/>
          </a:bodyPr>
          <a:lstStyle/>
          <a:p>
            <a:r>
              <a:rPr lang="en-US" sz="1200" dirty="0"/>
              <a:t>Fig(2)</a:t>
            </a:r>
          </a:p>
        </p:txBody>
      </p:sp>
    </p:spTree>
    <p:extLst>
      <p:ext uri="{BB962C8B-B14F-4D97-AF65-F5344CB8AC3E}">
        <p14:creationId xmlns:p14="http://schemas.microsoft.com/office/powerpoint/2010/main" val="335270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D15AF-37B2-4677-9AC9-8DC145797F25}"/>
              </a:ext>
            </a:extLst>
          </p:cNvPr>
          <p:cNvSpPr txBox="1"/>
          <p:nvPr/>
        </p:nvSpPr>
        <p:spPr>
          <a:xfrm>
            <a:off x="1944094" y="2226365"/>
            <a:ext cx="7867816" cy="1200329"/>
          </a:xfrm>
          <a:prstGeom prst="rect">
            <a:avLst/>
          </a:prstGeom>
          <a:noFill/>
        </p:spPr>
        <p:txBody>
          <a:bodyPr wrap="square" rtlCol="0">
            <a:spAutoFit/>
          </a:bodyPr>
          <a:lstStyle/>
          <a:p>
            <a:pPr algn="ctr"/>
            <a:r>
              <a:rPr lang="en-US" sz="7200" dirty="0">
                <a:solidFill>
                  <a:schemeClr val="accent2">
                    <a:lumMod val="50000"/>
                  </a:schemeClr>
                </a:solidFill>
                <a:latin typeface="Imprint MT Shadow" panose="04020605060303030202" pitchFamily="82" charset="0"/>
              </a:rPr>
              <a:t>Random Forest</a:t>
            </a:r>
          </a:p>
        </p:txBody>
      </p:sp>
    </p:spTree>
    <p:extLst>
      <p:ext uri="{BB962C8B-B14F-4D97-AF65-F5344CB8AC3E}">
        <p14:creationId xmlns:p14="http://schemas.microsoft.com/office/powerpoint/2010/main" val="234156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8139F-53B9-4EA9-9D26-C6BB5F6EB6BD}"/>
              </a:ext>
            </a:extLst>
          </p:cNvPr>
          <p:cNvSpPr txBox="1"/>
          <p:nvPr/>
        </p:nvSpPr>
        <p:spPr>
          <a:xfrm>
            <a:off x="108284" y="128116"/>
            <a:ext cx="12083716" cy="2031325"/>
          </a:xfrm>
          <a:prstGeom prst="rect">
            <a:avLst/>
          </a:prstGeom>
          <a:noFill/>
        </p:spPr>
        <p:txBody>
          <a:bodyPr wrap="square">
            <a:spAutoFit/>
          </a:bodyPr>
          <a:lstStyle/>
          <a:p>
            <a:pPr algn="l" fontAlgn="base"/>
            <a:r>
              <a:rPr lang="en-US" sz="1400" b="0" i="0" dirty="0">
                <a:solidFill>
                  <a:schemeClr val="accent2">
                    <a:lumMod val="75000"/>
                  </a:schemeClr>
                </a:solidFill>
                <a:effectLst/>
                <a:latin typeface="myriad-pro"/>
              </a:rPr>
              <a:t>What is Random Forest Algorithm?</a:t>
            </a:r>
          </a:p>
          <a:p>
            <a:pPr algn="l" fontAlgn="base"/>
            <a:endParaRPr lang="en-US" sz="1400" b="0" i="0" dirty="0">
              <a:solidFill>
                <a:schemeClr val="accent2">
                  <a:lumMod val="75000"/>
                </a:schemeClr>
              </a:solidFill>
              <a:effectLst/>
              <a:latin typeface="myriad-pro"/>
            </a:endParaRPr>
          </a:p>
          <a:p>
            <a:pPr algn="l" fontAlgn="base"/>
            <a:r>
              <a:rPr lang="en-US" sz="1400" b="0" i="0" dirty="0">
                <a:solidFill>
                  <a:schemeClr val="accent2">
                    <a:lumMod val="75000"/>
                  </a:schemeClr>
                </a:solidFill>
                <a:effectLst/>
                <a:latin typeface="myriad-pro"/>
              </a:rPr>
              <a:t>Random Forest is a famous machine learning algorithm that uses supervised learning methods. You can apply it to both classification and regression problems. It is based on ensemble learning, which integrates multiple classifiers to solve a complex issue and increases the model's performance.</a:t>
            </a:r>
          </a:p>
          <a:p>
            <a:pPr algn="l" fontAlgn="base"/>
            <a:r>
              <a:rPr lang="en-US" sz="1400" b="0" i="0" dirty="0">
                <a:solidFill>
                  <a:schemeClr val="accent2">
                    <a:lumMod val="75000"/>
                  </a:schemeClr>
                </a:solidFill>
                <a:effectLst/>
                <a:latin typeface="myriad-pro"/>
              </a:rPr>
              <a:t>In layman's terms, Random Forest is a classifier that contains several decision trees on various subsets of a given dataset and takes the average to enhance the predicted accuracy of that dataset. Instead of relying on a single decision tree, the random forest collects the result from each tree and expects the final output based on the majority votes of predictions.</a:t>
            </a:r>
          </a:p>
          <a:p>
            <a:pPr algn="l" fontAlgn="base"/>
            <a:r>
              <a:rPr lang="en-US" sz="1400" b="0" i="0" dirty="0">
                <a:solidFill>
                  <a:schemeClr val="accent2">
                    <a:lumMod val="75000"/>
                  </a:schemeClr>
                </a:solidFill>
                <a:effectLst/>
                <a:latin typeface="myriad-pro"/>
              </a:rPr>
              <a:t>Now that you know what Random Forest Classifier is and why it is one of the most used classification algorithms in machine learning, let's dive into a real-life analogy to understand it better.</a:t>
            </a:r>
          </a:p>
        </p:txBody>
      </p:sp>
      <p:sp>
        <p:nvSpPr>
          <p:cNvPr id="7" name="TextBox 6">
            <a:extLst>
              <a:ext uri="{FF2B5EF4-FFF2-40B4-BE49-F238E27FC236}">
                <a16:creationId xmlns:a16="http://schemas.microsoft.com/office/drawing/2014/main" id="{990E21F3-5D3B-4313-86F7-FD55E6A10BB3}"/>
              </a:ext>
            </a:extLst>
          </p:cNvPr>
          <p:cNvSpPr txBox="1"/>
          <p:nvPr/>
        </p:nvSpPr>
        <p:spPr>
          <a:xfrm>
            <a:off x="108283" y="1943997"/>
            <a:ext cx="12015537" cy="2462213"/>
          </a:xfrm>
          <a:prstGeom prst="rect">
            <a:avLst/>
          </a:prstGeom>
          <a:noFill/>
        </p:spPr>
        <p:txBody>
          <a:bodyPr wrap="square">
            <a:spAutoFit/>
          </a:bodyPr>
          <a:lstStyle/>
          <a:p>
            <a:pPr algn="l" fontAlgn="base"/>
            <a:endParaRPr lang="en-US" sz="1400" dirty="0">
              <a:solidFill>
                <a:schemeClr val="accent2">
                  <a:lumMod val="75000"/>
                </a:schemeClr>
              </a:solidFill>
              <a:latin typeface="myriad-pro"/>
            </a:endParaRPr>
          </a:p>
          <a:p>
            <a:pPr algn="l" fontAlgn="base"/>
            <a:r>
              <a:rPr lang="en-US" sz="1400" b="0" i="0" dirty="0">
                <a:solidFill>
                  <a:schemeClr val="accent2">
                    <a:lumMod val="75000"/>
                  </a:schemeClr>
                </a:solidFill>
                <a:effectLst/>
                <a:latin typeface="myriad-pro"/>
              </a:rPr>
              <a:t>Working of Random Forest Algorithm-:</a:t>
            </a:r>
          </a:p>
          <a:p>
            <a:pPr algn="l" fontAlgn="base"/>
            <a:endParaRPr lang="en-US" sz="1400" b="0" i="0" dirty="0">
              <a:solidFill>
                <a:schemeClr val="accent2">
                  <a:lumMod val="75000"/>
                </a:schemeClr>
              </a:solidFill>
              <a:effectLst/>
              <a:latin typeface="myriad-pro"/>
            </a:endParaRPr>
          </a:p>
          <a:p>
            <a:pPr algn="l" fontAlgn="base"/>
            <a:r>
              <a:rPr lang="en-US" sz="1400" b="0" i="0" dirty="0">
                <a:solidFill>
                  <a:schemeClr val="accent2">
                    <a:lumMod val="75000"/>
                  </a:schemeClr>
                </a:solidFill>
                <a:effectLst/>
                <a:latin typeface="myriad-pro"/>
              </a:rPr>
              <a:t>The Working of the Random Forest Algorithm is quite intuitive. It is implemented in two phases: The first is to combine N decision trees with building the random forest, and the second is to make predictions for each tree created in the first phase.</a:t>
            </a:r>
          </a:p>
          <a:p>
            <a:pPr algn="l" fontAlgn="base"/>
            <a:r>
              <a:rPr lang="en-US" sz="1400" b="0" i="0" dirty="0">
                <a:solidFill>
                  <a:schemeClr val="accent2">
                    <a:lumMod val="75000"/>
                  </a:schemeClr>
                </a:solidFill>
                <a:effectLst/>
                <a:latin typeface="myriad-pro"/>
              </a:rPr>
              <a:t>The following steps can be used to demonstrate the working process:</a:t>
            </a:r>
          </a:p>
          <a:p>
            <a:pPr algn="l" fontAlgn="base"/>
            <a:r>
              <a:rPr lang="en-US" sz="1400" b="0" i="0" dirty="0">
                <a:solidFill>
                  <a:schemeClr val="accent2">
                    <a:lumMod val="75000"/>
                  </a:schemeClr>
                </a:solidFill>
                <a:effectLst/>
                <a:latin typeface="myriad-pro"/>
              </a:rPr>
              <a:t>Step 1: Pick M data points at random from the training set.</a:t>
            </a:r>
          </a:p>
          <a:p>
            <a:pPr algn="l" fontAlgn="base"/>
            <a:r>
              <a:rPr lang="en-US" sz="1400" b="0" i="0" dirty="0">
                <a:solidFill>
                  <a:schemeClr val="accent2">
                    <a:lumMod val="75000"/>
                  </a:schemeClr>
                </a:solidFill>
                <a:effectLst/>
                <a:latin typeface="myriad-pro"/>
              </a:rPr>
              <a:t>Step 2: Create decision trees for your chosen data points (Subsets).</a:t>
            </a:r>
          </a:p>
          <a:p>
            <a:pPr algn="l" fontAlgn="base"/>
            <a:r>
              <a:rPr lang="en-US" sz="1400" b="0" i="0" dirty="0">
                <a:solidFill>
                  <a:schemeClr val="accent2">
                    <a:lumMod val="75000"/>
                  </a:schemeClr>
                </a:solidFill>
                <a:effectLst/>
                <a:latin typeface="myriad-pro"/>
              </a:rPr>
              <a:t>Step 3: Each decision tree will produce a result. Analyze it.</a:t>
            </a:r>
          </a:p>
          <a:p>
            <a:pPr algn="l" fontAlgn="base"/>
            <a:r>
              <a:rPr lang="en-US" sz="1400" b="0" i="0" dirty="0">
                <a:solidFill>
                  <a:schemeClr val="accent2">
                    <a:lumMod val="75000"/>
                  </a:schemeClr>
                </a:solidFill>
                <a:effectLst/>
                <a:latin typeface="myriad-pro"/>
              </a:rPr>
              <a:t>Step 4: For classification and regression, accordingly, the final output is based on Majority Voting or Averaging, accordingly.</a:t>
            </a:r>
          </a:p>
          <a:p>
            <a:pPr algn="l" fontAlgn="base"/>
            <a:r>
              <a:rPr lang="en-US" sz="1400" b="0" i="0" dirty="0">
                <a:solidFill>
                  <a:schemeClr val="accent2">
                    <a:lumMod val="75000"/>
                  </a:schemeClr>
                </a:solidFill>
                <a:effectLst/>
                <a:latin typeface="myriad-pro"/>
              </a:rPr>
              <a:t>The flowchart below will help you understand better:</a:t>
            </a:r>
          </a:p>
        </p:txBody>
      </p:sp>
      <p:pic>
        <p:nvPicPr>
          <p:cNvPr id="16" name="Picture 15">
            <a:extLst>
              <a:ext uri="{FF2B5EF4-FFF2-40B4-BE49-F238E27FC236}">
                <a16:creationId xmlns:a16="http://schemas.microsoft.com/office/drawing/2014/main" id="{C14DC746-AFBA-405D-9259-0AAAACFFF9C1}"/>
              </a:ext>
            </a:extLst>
          </p:cNvPr>
          <p:cNvPicPr>
            <a:picLocks noChangeAspect="1"/>
          </p:cNvPicPr>
          <p:nvPr/>
        </p:nvPicPr>
        <p:blipFill>
          <a:blip r:embed="rId2"/>
          <a:stretch>
            <a:fillRect/>
          </a:stretch>
        </p:blipFill>
        <p:spPr>
          <a:xfrm>
            <a:off x="1283368" y="4579018"/>
            <a:ext cx="2819400" cy="2092523"/>
          </a:xfrm>
          <a:prstGeom prst="rect">
            <a:avLst/>
          </a:prstGeom>
        </p:spPr>
      </p:pic>
    </p:spTree>
    <p:extLst>
      <p:ext uri="{BB962C8B-B14F-4D97-AF65-F5344CB8AC3E}">
        <p14:creationId xmlns:p14="http://schemas.microsoft.com/office/powerpoint/2010/main" val="161984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31939-4055-4D15-82E7-E69F324F1212}"/>
              </a:ext>
            </a:extLst>
          </p:cNvPr>
          <p:cNvSpPr txBox="1"/>
          <p:nvPr/>
        </p:nvSpPr>
        <p:spPr>
          <a:xfrm>
            <a:off x="244642" y="236621"/>
            <a:ext cx="8899358" cy="1754326"/>
          </a:xfrm>
          <a:prstGeom prst="rect">
            <a:avLst/>
          </a:prstGeom>
          <a:noFill/>
        </p:spPr>
        <p:txBody>
          <a:bodyPr wrap="square">
            <a:spAutoFit/>
          </a:bodyPr>
          <a:lstStyle/>
          <a:p>
            <a:r>
              <a:rPr lang="en-US" dirty="0">
                <a:solidFill>
                  <a:schemeClr val="accent2">
                    <a:lumMod val="75000"/>
                  </a:schemeClr>
                </a:solidFill>
                <a:highlight>
                  <a:srgbClr val="C0C0C0"/>
                </a:highlight>
              </a:rPr>
              <a:t>Aim -: </a:t>
            </a:r>
          </a:p>
          <a:p>
            <a:endParaRPr lang="en-US" b="1" dirty="0"/>
          </a:p>
          <a:p>
            <a:r>
              <a:rPr lang="en-US" b="1" i="0" dirty="0">
                <a:solidFill>
                  <a:schemeClr val="accent2">
                    <a:lumMod val="75000"/>
                  </a:schemeClr>
                </a:solidFill>
                <a:effectLst/>
                <a:latin typeface="myriad-pro"/>
              </a:rPr>
              <a:t>Enhancing credit card fraud </a:t>
            </a:r>
            <a:r>
              <a:rPr lang="en-US" b="0" i="0" dirty="0">
                <a:solidFill>
                  <a:schemeClr val="accent2">
                    <a:lumMod val="75000"/>
                  </a:schemeClr>
                </a:solidFill>
                <a:effectLst/>
                <a:latin typeface="myriad-pro"/>
              </a:rPr>
              <a:t>detection is a priority for all banks and financial organizations. Thanks to machine learning (ML), credit card fraud detection is becoming easier and more efficient. ML-based fraud detection solutions can track patterns and prevent abnormal transactions.</a:t>
            </a:r>
            <a:endParaRPr lang="en-US" dirty="0">
              <a:solidFill>
                <a:schemeClr val="accent2">
                  <a:lumMod val="75000"/>
                </a:schemeClr>
              </a:solidFill>
            </a:endParaRPr>
          </a:p>
        </p:txBody>
      </p:sp>
      <p:sp>
        <p:nvSpPr>
          <p:cNvPr id="5" name="TextBox 4">
            <a:extLst>
              <a:ext uri="{FF2B5EF4-FFF2-40B4-BE49-F238E27FC236}">
                <a16:creationId xmlns:a16="http://schemas.microsoft.com/office/drawing/2014/main" id="{91968CA2-409A-4D67-ABF8-3836F93C3F29}"/>
              </a:ext>
            </a:extLst>
          </p:cNvPr>
          <p:cNvSpPr txBox="1"/>
          <p:nvPr/>
        </p:nvSpPr>
        <p:spPr>
          <a:xfrm>
            <a:off x="244642" y="2296707"/>
            <a:ext cx="11446042" cy="387798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2">
                    <a:lumMod val="75000"/>
                  </a:schemeClr>
                </a:solidFill>
                <a:effectLst/>
                <a:highlight>
                  <a:srgbClr val="C0C0C0"/>
                </a:highlight>
                <a:latin typeface="myriad-pro"/>
              </a:rPr>
              <a:t>The benefits of using machine learning for credit card fraud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2">
                  <a:lumMod val="75000"/>
                </a:schemeClr>
              </a:solidFill>
              <a:effectLst/>
              <a:latin typeface="myriad-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Machine learning (ML) models are much better than conventional fraud detection models. They can recognize thousands of patterns from large datasets.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 ML offers an insight into how users behave by understanding their app usage, payments, and transaction methods. Some of the benefits of fraud detection using ML are as follows: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chemeClr val="accent2">
                    <a:lumMod val="75000"/>
                  </a:schemeClr>
                </a:solidFill>
                <a:effectLst/>
                <a:latin typeface="myriad-pro"/>
              </a:rPr>
              <a:t>Faster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A machine learning model can quickly identify any drifts from regular transactions and user behavior's in real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By recognizing anomalies, such as a sudden increase in transactional amount or location change, ML algorithms can minimize the risk of fraud and ensure more secure transactions.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chemeClr val="accent2">
                    <a:lumMod val="75000"/>
                  </a:schemeClr>
                </a:solidFill>
                <a:effectLst/>
                <a:latin typeface="myriad-pro"/>
              </a:rPr>
              <a:t>Higher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Conventional fraud detection techniques cause errors at the payment gateways that sometimes result in genuine customers being blocked.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With sufficient training data and insights, ML models can achieve higher accuracy and precision, reducing these errors along with the time required to be spent on performing manual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chemeClr val="accent2">
                    <a:lumMod val="75000"/>
                  </a:schemeClr>
                </a:solidFill>
                <a:effectLst/>
                <a:latin typeface="myriad-pro"/>
              </a:rPr>
              <a:t>Improved efficiency with larger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Once an algorithm picks up different transactional patterns and behavior's, it can efficiently work with large datasets to separate authentic payments from fraudulent ones.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accent2">
                    <a:lumMod val="75000"/>
                  </a:schemeClr>
                </a:solidFill>
                <a:effectLst/>
                <a:latin typeface="myriad-pro"/>
              </a:rPr>
              <a:t>The models can analyze huge amounts of data in seconds while offering real-time insights for improved decision-making capabilities.</a:t>
            </a:r>
          </a:p>
        </p:txBody>
      </p:sp>
    </p:spTree>
    <p:extLst>
      <p:ext uri="{BB962C8B-B14F-4D97-AF65-F5344CB8AC3E}">
        <p14:creationId xmlns:p14="http://schemas.microsoft.com/office/powerpoint/2010/main" val="262121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C2B90-BA27-49C0-906D-E7BCB5CC8C34}"/>
              </a:ext>
            </a:extLst>
          </p:cNvPr>
          <p:cNvPicPr>
            <a:picLocks noChangeAspect="1"/>
          </p:cNvPicPr>
          <p:nvPr/>
        </p:nvPicPr>
        <p:blipFill>
          <a:blip r:embed="rId2"/>
          <a:stretch>
            <a:fillRect/>
          </a:stretch>
        </p:blipFill>
        <p:spPr>
          <a:xfrm>
            <a:off x="677779" y="180475"/>
            <a:ext cx="4305781" cy="5962419"/>
          </a:xfrm>
          <a:prstGeom prst="rect">
            <a:avLst/>
          </a:prstGeom>
          <a:ln>
            <a:solidFill>
              <a:schemeClr val="tx1"/>
            </a:solidFill>
          </a:ln>
        </p:spPr>
      </p:pic>
      <p:pic>
        <p:nvPicPr>
          <p:cNvPr id="5" name="Picture 4">
            <a:extLst>
              <a:ext uri="{FF2B5EF4-FFF2-40B4-BE49-F238E27FC236}">
                <a16:creationId xmlns:a16="http://schemas.microsoft.com/office/drawing/2014/main" id="{A0CB4AEC-373C-4D82-91C9-6D1A6349C245}"/>
              </a:ext>
            </a:extLst>
          </p:cNvPr>
          <p:cNvPicPr>
            <a:picLocks noChangeAspect="1"/>
          </p:cNvPicPr>
          <p:nvPr/>
        </p:nvPicPr>
        <p:blipFill>
          <a:blip r:embed="rId3"/>
          <a:stretch>
            <a:fillRect/>
          </a:stretch>
        </p:blipFill>
        <p:spPr>
          <a:xfrm>
            <a:off x="7062661" y="124327"/>
            <a:ext cx="4367339" cy="6101737"/>
          </a:xfrm>
          <a:prstGeom prst="rect">
            <a:avLst/>
          </a:prstGeom>
          <a:ln>
            <a:solidFill>
              <a:schemeClr val="tx1"/>
            </a:solidFill>
          </a:ln>
        </p:spPr>
      </p:pic>
      <p:sp>
        <p:nvSpPr>
          <p:cNvPr id="8" name="TextBox 7">
            <a:extLst>
              <a:ext uri="{FF2B5EF4-FFF2-40B4-BE49-F238E27FC236}">
                <a16:creationId xmlns:a16="http://schemas.microsoft.com/office/drawing/2014/main" id="{7494D523-A6D1-456C-957A-878F93F1CAA9}"/>
              </a:ext>
            </a:extLst>
          </p:cNvPr>
          <p:cNvSpPr txBox="1"/>
          <p:nvPr/>
        </p:nvSpPr>
        <p:spPr>
          <a:xfrm>
            <a:off x="1430995" y="6226064"/>
            <a:ext cx="1399674" cy="276999"/>
          </a:xfrm>
          <a:prstGeom prst="rect">
            <a:avLst/>
          </a:prstGeom>
          <a:noFill/>
        </p:spPr>
        <p:txBody>
          <a:bodyPr wrap="square" rtlCol="0">
            <a:spAutoFit/>
          </a:bodyPr>
          <a:lstStyle/>
          <a:p>
            <a:r>
              <a:rPr lang="en-US" sz="1200" dirty="0"/>
              <a:t>Fig(1)</a:t>
            </a:r>
          </a:p>
        </p:txBody>
      </p:sp>
      <p:sp>
        <p:nvSpPr>
          <p:cNvPr id="9" name="TextBox 8">
            <a:extLst>
              <a:ext uri="{FF2B5EF4-FFF2-40B4-BE49-F238E27FC236}">
                <a16:creationId xmlns:a16="http://schemas.microsoft.com/office/drawing/2014/main" id="{A7D8A57C-E141-474F-BC95-A3E24E8F6E0E}"/>
              </a:ext>
            </a:extLst>
          </p:cNvPr>
          <p:cNvSpPr txBox="1"/>
          <p:nvPr/>
        </p:nvSpPr>
        <p:spPr>
          <a:xfrm>
            <a:off x="7788442" y="6364563"/>
            <a:ext cx="1592179" cy="276999"/>
          </a:xfrm>
          <a:prstGeom prst="rect">
            <a:avLst/>
          </a:prstGeom>
          <a:noFill/>
        </p:spPr>
        <p:txBody>
          <a:bodyPr wrap="square" rtlCol="0">
            <a:spAutoFit/>
          </a:bodyPr>
          <a:lstStyle/>
          <a:p>
            <a:pPr algn="ctr"/>
            <a:r>
              <a:rPr lang="en-US" sz="1200" dirty="0"/>
              <a:t>Fig(2)</a:t>
            </a:r>
          </a:p>
        </p:txBody>
      </p:sp>
    </p:spTree>
    <p:extLst>
      <p:ext uri="{BB962C8B-B14F-4D97-AF65-F5344CB8AC3E}">
        <p14:creationId xmlns:p14="http://schemas.microsoft.com/office/powerpoint/2010/main" val="132444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A7945A-601C-4745-9C93-B468586AA60A}"/>
              </a:ext>
            </a:extLst>
          </p:cNvPr>
          <p:cNvPicPr>
            <a:picLocks noChangeAspect="1"/>
          </p:cNvPicPr>
          <p:nvPr/>
        </p:nvPicPr>
        <p:blipFill>
          <a:blip r:embed="rId2"/>
          <a:stretch>
            <a:fillRect/>
          </a:stretch>
        </p:blipFill>
        <p:spPr>
          <a:xfrm>
            <a:off x="359067" y="605590"/>
            <a:ext cx="9775533" cy="2972100"/>
          </a:xfrm>
          <a:prstGeom prst="rect">
            <a:avLst/>
          </a:prstGeom>
          <a:solidFill>
            <a:schemeClr val="tx1"/>
          </a:solidFill>
          <a:ln>
            <a:solidFill>
              <a:schemeClr val="tx1"/>
            </a:solidFill>
          </a:ln>
        </p:spPr>
      </p:pic>
      <p:sp>
        <p:nvSpPr>
          <p:cNvPr id="5" name="TextBox 4">
            <a:extLst>
              <a:ext uri="{FF2B5EF4-FFF2-40B4-BE49-F238E27FC236}">
                <a16:creationId xmlns:a16="http://schemas.microsoft.com/office/drawing/2014/main" id="{B21F4383-CDA4-4B85-95AD-804AEDB3E84A}"/>
              </a:ext>
            </a:extLst>
          </p:cNvPr>
          <p:cNvSpPr txBox="1"/>
          <p:nvPr/>
        </p:nvSpPr>
        <p:spPr>
          <a:xfrm>
            <a:off x="232611" y="3890210"/>
            <a:ext cx="10936705" cy="2523768"/>
          </a:xfrm>
          <a:prstGeom prst="rect">
            <a:avLst/>
          </a:prstGeom>
          <a:noFill/>
        </p:spPr>
        <p:txBody>
          <a:bodyPr wrap="square" rtlCol="0">
            <a:spAutoFit/>
          </a:bodyPr>
          <a:lstStyle/>
          <a:p>
            <a:r>
              <a:rPr lang="en-US" sz="1600" dirty="0">
                <a:solidFill>
                  <a:schemeClr val="accent2">
                    <a:lumMod val="75000"/>
                  </a:schemeClr>
                </a:solidFill>
                <a:latin typeface="myriad-pro"/>
              </a:rPr>
              <a:t>why we use multiple algorithms for one  problem  in machine learning? </a:t>
            </a:r>
          </a:p>
          <a:p>
            <a:endParaRPr lang="en-US" sz="1600" b="0" i="0" dirty="0">
              <a:solidFill>
                <a:schemeClr val="accent2">
                  <a:lumMod val="75000"/>
                </a:schemeClr>
              </a:solidFill>
              <a:effectLst/>
              <a:latin typeface="myriad-pro"/>
            </a:endParaRPr>
          </a:p>
          <a:p>
            <a:r>
              <a:rPr lang="en-US" sz="1400" b="0" i="0" dirty="0">
                <a:solidFill>
                  <a:schemeClr val="accent2">
                    <a:lumMod val="75000"/>
                  </a:schemeClr>
                </a:solidFill>
                <a:effectLst/>
                <a:latin typeface="myriad-pro"/>
              </a:rPr>
              <a:t>Employing multiple algorithms in machine learning enhances performance, robustness, and interpretability. By comparing and evaluating different approaches, the most suitable solution for a given problem can be identified. Combining outputs from diverse algorithms into an ensemble mitigates bias and variance.</a:t>
            </a:r>
          </a:p>
          <a:p>
            <a:endParaRPr lang="en-US" sz="1400" dirty="0">
              <a:solidFill>
                <a:schemeClr val="accent2">
                  <a:lumMod val="75000"/>
                </a:schemeClr>
              </a:solidFill>
              <a:latin typeface="myriad-pro"/>
            </a:endParaRPr>
          </a:p>
          <a:p>
            <a:r>
              <a:rPr lang="en-US" sz="1400" dirty="0">
                <a:solidFill>
                  <a:schemeClr val="accent2">
                    <a:lumMod val="75000"/>
                  </a:schemeClr>
                </a:solidFill>
                <a:latin typeface="myriad-pro"/>
              </a:rPr>
              <a:t>Conclusion -:  After using Multiple Machine Learning Algorithm, calculating Performance Metrics, we can say ,XG Boost algorithm providing the much better result  following by the random forest and then Logistic Regression.</a:t>
            </a:r>
          </a:p>
          <a:p>
            <a:r>
              <a:rPr lang="en-US" sz="1400" dirty="0">
                <a:solidFill>
                  <a:schemeClr val="accent2">
                    <a:lumMod val="75000"/>
                  </a:schemeClr>
                </a:solidFill>
                <a:latin typeface="myriad-pro"/>
              </a:rPr>
              <a:t>Decision tree provides relatively less accurate result.</a:t>
            </a:r>
          </a:p>
          <a:p>
            <a:endParaRPr lang="en-US" sz="1400" dirty="0">
              <a:solidFill>
                <a:schemeClr val="accent2">
                  <a:lumMod val="75000"/>
                </a:schemeClr>
              </a:solidFill>
              <a:latin typeface="myriad-pro"/>
            </a:endParaRPr>
          </a:p>
          <a:p>
            <a:r>
              <a:rPr lang="en-US" sz="1400" dirty="0">
                <a:solidFill>
                  <a:schemeClr val="accent2">
                    <a:lumMod val="75000"/>
                  </a:schemeClr>
                </a:solidFill>
                <a:latin typeface="myriad-pro"/>
              </a:rPr>
              <a:t>By using XG Boost Machine Learning Algorithm, we can get efficient Model for this credit-card fraudulent Transaction.</a:t>
            </a:r>
          </a:p>
        </p:txBody>
      </p:sp>
    </p:spTree>
    <p:extLst>
      <p:ext uri="{BB962C8B-B14F-4D97-AF65-F5344CB8AC3E}">
        <p14:creationId xmlns:p14="http://schemas.microsoft.com/office/powerpoint/2010/main" val="613444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2D4C80-52B5-4E1F-9E23-3E15C70B4A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graphicFrame>
        <p:nvGraphicFramePr>
          <p:cNvPr id="2" name="Table 2">
            <a:extLst>
              <a:ext uri="{FF2B5EF4-FFF2-40B4-BE49-F238E27FC236}">
                <a16:creationId xmlns:a16="http://schemas.microsoft.com/office/drawing/2014/main" id="{7DE3461F-FAB2-43EC-A39C-46A003C3E8B2}"/>
              </a:ext>
            </a:extLst>
          </p:cNvPr>
          <p:cNvGraphicFramePr>
            <a:graphicFrameLocks noGrp="1"/>
          </p:cNvGraphicFramePr>
          <p:nvPr>
            <p:extLst>
              <p:ext uri="{D42A27DB-BD31-4B8C-83A1-F6EECF244321}">
                <p14:modId xmlns:p14="http://schemas.microsoft.com/office/powerpoint/2010/main" val="3069062104"/>
              </p:ext>
            </p:extLst>
          </p:nvPr>
        </p:nvGraphicFramePr>
        <p:xfrm>
          <a:off x="0" y="0"/>
          <a:ext cx="12192000" cy="6813885"/>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032000">
                  <a:extLst>
                    <a:ext uri="{9D8B030D-6E8A-4147-A177-3AD203B41FA5}">
                      <a16:colId xmlns:a16="http://schemas.microsoft.com/office/drawing/2014/main" val="3935242462"/>
                    </a:ext>
                  </a:extLst>
                </a:gridCol>
                <a:gridCol w="2032000">
                  <a:extLst>
                    <a:ext uri="{9D8B030D-6E8A-4147-A177-3AD203B41FA5}">
                      <a16:colId xmlns:a16="http://schemas.microsoft.com/office/drawing/2014/main" val="1927741696"/>
                    </a:ext>
                  </a:extLst>
                </a:gridCol>
                <a:gridCol w="2032000">
                  <a:extLst>
                    <a:ext uri="{9D8B030D-6E8A-4147-A177-3AD203B41FA5}">
                      <a16:colId xmlns:a16="http://schemas.microsoft.com/office/drawing/2014/main" val="419528298"/>
                    </a:ext>
                  </a:extLst>
                </a:gridCol>
                <a:gridCol w="2032000">
                  <a:extLst>
                    <a:ext uri="{9D8B030D-6E8A-4147-A177-3AD203B41FA5}">
                      <a16:colId xmlns:a16="http://schemas.microsoft.com/office/drawing/2014/main" val="582148227"/>
                    </a:ext>
                  </a:extLst>
                </a:gridCol>
                <a:gridCol w="2032000">
                  <a:extLst>
                    <a:ext uri="{9D8B030D-6E8A-4147-A177-3AD203B41FA5}">
                      <a16:colId xmlns:a16="http://schemas.microsoft.com/office/drawing/2014/main" val="1820070846"/>
                    </a:ext>
                  </a:extLst>
                </a:gridCol>
                <a:gridCol w="2032000">
                  <a:extLst>
                    <a:ext uri="{9D8B030D-6E8A-4147-A177-3AD203B41FA5}">
                      <a16:colId xmlns:a16="http://schemas.microsoft.com/office/drawing/2014/main" val="424170985"/>
                    </a:ext>
                  </a:extLst>
                </a:gridCol>
              </a:tblGrid>
              <a:tr h="1362777">
                <a:tc>
                  <a:txBody>
                    <a:bodyPr/>
                    <a:lstStyle/>
                    <a:p>
                      <a:endParaRPr lang="en-US"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58786686"/>
                  </a:ext>
                </a:extLst>
              </a:tr>
              <a:tr h="1362777">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11794134"/>
                  </a:ext>
                </a:extLst>
              </a:tr>
              <a:tr h="1362777">
                <a:tc>
                  <a:txBody>
                    <a:bodyPr/>
                    <a:lstStyle/>
                    <a:p>
                      <a:pPr marL="0" algn="r" defTabSz="914400" rtl="0" eaLnBrk="1" latinLnBrk="0" hangingPunct="1"/>
                      <a:r>
                        <a:rPr lang="en-US" sz="4000" kern="1200" dirty="0">
                          <a:solidFill>
                            <a:schemeClr val="dk1"/>
                          </a:solidFill>
                          <a:latin typeface="Bahnschrift Light" panose="020B0502040204020203" pitchFamily="34" charset="0"/>
                          <a:ea typeface="+mn-ea"/>
                          <a:cs typeface="+mn-cs"/>
                        </a:rPr>
                        <a:t>Thank You</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sz="4000" kern="1200" dirty="0">
                        <a:solidFill>
                          <a:schemeClr val="dk1"/>
                        </a:solidFill>
                        <a:highlight>
                          <a:srgbClr val="C0C0C0"/>
                        </a:highlight>
                        <a:latin typeface="Bahnschrift Light" panose="020B0502040204020203" pitchFamily="34" charset="0"/>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07405252"/>
                  </a:ext>
                </a:extLst>
              </a:tr>
              <a:tr h="1362777">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2205479605"/>
                  </a:ext>
                </a:extLst>
              </a:tr>
              <a:tr h="1362777">
                <a:tc>
                  <a:txBody>
                    <a:bodyPr/>
                    <a:lstStyle/>
                    <a:p>
                      <a:endParaRPr lang="en-US"/>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317084113"/>
                  </a:ext>
                </a:extLst>
              </a:tr>
            </a:tbl>
          </a:graphicData>
        </a:graphic>
      </p:graphicFrame>
    </p:spTree>
    <p:extLst>
      <p:ext uri="{BB962C8B-B14F-4D97-AF65-F5344CB8AC3E}">
        <p14:creationId xmlns:p14="http://schemas.microsoft.com/office/powerpoint/2010/main" val="422705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979B5-75B0-4C80-9F47-958050BC8BE7}"/>
              </a:ext>
            </a:extLst>
          </p:cNvPr>
          <p:cNvSpPr txBox="1"/>
          <p:nvPr/>
        </p:nvSpPr>
        <p:spPr>
          <a:xfrm>
            <a:off x="368968" y="417094"/>
            <a:ext cx="9601200" cy="1200329"/>
          </a:xfrm>
          <a:prstGeom prst="rect">
            <a:avLst/>
          </a:prstGeom>
          <a:noFill/>
        </p:spPr>
        <p:txBody>
          <a:bodyPr wrap="square" rtlCol="0">
            <a:spAutoFit/>
          </a:bodyPr>
          <a:lstStyle/>
          <a:p>
            <a:endParaRPr lang="en-US" dirty="0"/>
          </a:p>
          <a:p>
            <a:endParaRPr lang="en-US" dirty="0"/>
          </a:p>
          <a:p>
            <a:endParaRPr lang="en-US" dirty="0"/>
          </a:p>
          <a:p>
            <a:r>
              <a:rPr lang="en-US" dirty="0">
                <a:solidFill>
                  <a:schemeClr val="accent2">
                    <a:lumMod val="75000"/>
                  </a:schemeClr>
                </a:solidFill>
                <a:highlight>
                  <a:srgbClr val="C0C0C0"/>
                </a:highlight>
                <a:latin typeface="myriad-pro"/>
              </a:rPr>
              <a:t>Data-Set</a:t>
            </a:r>
            <a:r>
              <a:rPr lang="en-US" dirty="0">
                <a:highlight>
                  <a:srgbClr val="C0C0C0"/>
                </a:highlight>
                <a:latin typeface="myriad-pro"/>
              </a:rPr>
              <a:t> </a:t>
            </a:r>
            <a:r>
              <a:rPr lang="en-US" dirty="0">
                <a:solidFill>
                  <a:schemeClr val="accent2">
                    <a:lumMod val="75000"/>
                  </a:schemeClr>
                </a:solidFill>
                <a:highlight>
                  <a:srgbClr val="C0C0C0"/>
                </a:highlight>
                <a:latin typeface="myriad-pro"/>
              </a:rPr>
              <a:t>Link</a:t>
            </a:r>
            <a:r>
              <a:rPr lang="en-US" dirty="0">
                <a:highlight>
                  <a:srgbClr val="C0C0C0"/>
                </a:highlight>
                <a:latin typeface="myriad-pro"/>
              </a:rPr>
              <a:t> </a:t>
            </a:r>
            <a:r>
              <a:rPr lang="en-US" dirty="0"/>
              <a:t>-: </a:t>
            </a:r>
            <a:r>
              <a:rPr lang="en-US" b="0" i="0" u="sng" dirty="0">
                <a:effectLst/>
                <a:latin typeface="-apple-system"/>
                <a:hlinkClick r:id="rId2"/>
              </a:rPr>
              <a:t>https://www.kaggle.com/mlg-ulb/creditcardfraud</a:t>
            </a:r>
            <a:endParaRPr lang="en-US" dirty="0"/>
          </a:p>
        </p:txBody>
      </p:sp>
      <p:sp>
        <p:nvSpPr>
          <p:cNvPr id="3" name="TextBox 2">
            <a:extLst>
              <a:ext uri="{FF2B5EF4-FFF2-40B4-BE49-F238E27FC236}">
                <a16:creationId xmlns:a16="http://schemas.microsoft.com/office/drawing/2014/main" id="{862E73A2-C363-494A-B117-7271C9084EBB}"/>
              </a:ext>
            </a:extLst>
          </p:cNvPr>
          <p:cNvSpPr txBox="1"/>
          <p:nvPr/>
        </p:nvSpPr>
        <p:spPr>
          <a:xfrm>
            <a:off x="421106" y="2418346"/>
            <a:ext cx="9152020" cy="2862322"/>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solidFill>
                  <a:schemeClr val="accent2">
                    <a:lumMod val="75000"/>
                  </a:schemeClr>
                </a:solidFill>
                <a:highlight>
                  <a:srgbClr val="C0C0C0"/>
                </a:highlight>
                <a:latin typeface="myriad-pro"/>
              </a:rPr>
              <a:t>ML Algorithm Used For this Project -:</a:t>
            </a:r>
          </a:p>
          <a:p>
            <a:endParaRPr lang="en-US" dirty="0">
              <a:solidFill>
                <a:schemeClr val="accent2">
                  <a:lumMod val="75000"/>
                </a:schemeClr>
              </a:solidFill>
              <a:latin typeface="myriad-pro"/>
            </a:endParaRPr>
          </a:p>
          <a:p>
            <a:pPr marL="342900" indent="-342900">
              <a:buAutoNum type="arabicPeriod"/>
            </a:pPr>
            <a:r>
              <a:rPr lang="en-US" dirty="0">
                <a:solidFill>
                  <a:schemeClr val="accent2">
                    <a:lumMod val="75000"/>
                  </a:schemeClr>
                </a:solidFill>
                <a:latin typeface="myriad-pro"/>
              </a:rPr>
              <a:t>LOGISTIC REGRESSION</a:t>
            </a:r>
          </a:p>
          <a:p>
            <a:pPr marL="342900" indent="-342900">
              <a:buAutoNum type="arabicPeriod"/>
            </a:pPr>
            <a:r>
              <a:rPr lang="en-US" dirty="0">
                <a:solidFill>
                  <a:schemeClr val="accent2">
                    <a:lumMod val="75000"/>
                  </a:schemeClr>
                </a:solidFill>
                <a:latin typeface="myriad-pro"/>
              </a:rPr>
              <a:t>XGBOOST</a:t>
            </a:r>
          </a:p>
          <a:p>
            <a:pPr marL="342900" indent="-342900">
              <a:buAutoNum type="arabicPeriod"/>
            </a:pPr>
            <a:r>
              <a:rPr lang="en-US" dirty="0">
                <a:solidFill>
                  <a:schemeClr val="accent2">
                    <a:lumMod val="75000"/>
                  </a:schemeClr>
                </a:solidFill>
                <a:latin typeface="myriad-pro"/>
              </a:rPr>
              <a:t>DECISION TREE</a:t>
            </a:r>
          </a:p>
          <a:p>
            <a:pPr marL="342900" indent="-342900">
              <a:buAutoNum type="arabicPeriod"/>
            </a:pPr>
            <a:r>
              <a:rPr lang="en-US" dirty="0">
                <a:solidFill>
                  <a:schemeClr val="accent2">
                    <a:lumMod val="75000"/>
                  </a:schemeClr>
                </a:solidFill>
                <a:latin typeface="myriad-pro"/>
              </a:rPr>
              <a:t>RANDOM FOREST</a:t>
            </a:r>
          </a:p>
        </p:txBody>
      </p:sp>
    </p:spTree>
    <p:extLst>
      <p:ext uri="{BB962C8B-B14F-4D97-AF65-F5344CB8AC3E}">
        <p14:creationId xmlns:p14="http://schemas.microsoft.com/office/powerpoint/2010/main" val="412441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88DD0F-EC58-424E-96FC-25021AD76464}"/>
              </a:ext>
            </a:extLst>
          </p:cNvPr>
          <p:cNvPicPr>
            <a:picLocks noChangeAspect="1"/>
          </p:cNvPicPr>
          <p:nvPr/>
        </p:nvPicPr>
        <p:blipFill>
          <a:blip r:embed="rId2"/>
          <a:stretch>
            <a:fillRect/>
          </a:stretch>
        </p:blipFill>
        <p:spPr>
          <a:xfrm>
            <a:off x="583246" y="401053"/>
            <a:ext cx="8075480" cy="4435556"/>
          </a:xfrm>
          <a:prstGeom prst="rect">
            <a:avLst/>
          </a:prstGeom>
          <a:ln>
            <a:solidFill>
              <a:schemeClr val="tx1"/>
            </a:solidFill>
          </a:ln>
        </p:spPr>
      </p:pic>
      <p:sp>
        <p:nvSpPr>
          <p:cNvPr id="6" name="TextBox 5">
            <a:extLst>
              <a:ext uri="{FF2B5EF4-FFF2-40B4-BE49-F238E27FC236}">
                <a16:creationId xmlns:a16="http://schemas.microsoft.com/office/drawing/2014/main" id="{F81B3AB9-B6E8-4576-B4A2-C397673E9418}"/>
              </a:ext>
            </a:extLst>
          </p:cNvPr>
          <p:cNvSpPr txBox="1"/>
          <p:nvPr/>
        </p:nvSpPr>
        <p:spPr>
          <a:xfrm>
            <a:off x="344905" y="5542547"/>
            <a:ext cx="10455441" cy="307777"/>
          </a:xfrm>
          <a:prstGeom prst="rect">
            <a:avLst/>
          </a:prstGeom>
          <a:noFill/>
        </p:spPr>
        <p:txBody>
          <a:bodyPr wrap="square" rtlCol="0">
            <a:spAutoFit/>
          </a:bodyPr>
          <a:lstStyle/>
          <a:p>
            <a:r>
              <a:rPr lang="en-US" sz="1400" dirty="0">
                <a:solidFill>
                  <a:schemeClr val="accent2">
                    <a:lumMod val="75000"/>
                  </a:schemeClr>
                </a:solidFill>
                <a:latin typeface="myriad-pro"/>
              </a:rPr>
              <a:t>Reading data using pandas after importing some necessary  packages. To dive into a further Analyzation.</a:t>
            </a:r>
          </a:p>
        </p:txBody>
      </p:sp>
    </p:spTree>
    <p:extLst>
      <p:ext uri="{BB962C8B-B14F-4D97-AF65-F5344CB8AC3E}">
        <p14:creationId xmlns:p14="http://schemas.microsoft.com/office/powerpoint/2010/main" val="48705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F5E9A2-A2D6-4EDE-8F4E-385CEB268E56}"/>
              </a:ext>
            </a:extLst>
          </p:cNvPr>
          <p:cNvSpPr txBox="1"/>
          <p:nvPr/>
        </p:nvSpPr>
        <p:spPr>
          <a:xfrm>
            <a:off x="332874" y="5530516"/>
            <a:ext cx="6882063" cy="523220"/>
          </a:xfrm>
          <a:prstGeom prst="rect">
            <a:avLst/>
          </a:prstGeom>
          <a:noFill/>
        </p:spPr>
        <p:txBody>
          <a:bodyPr wrap="square" rtlCol="0">
            <a:spAutoFit/>
          </a:bodyPr>
          <a:lstStyle/>
          <a:p>
            <a:r>
              <a:rPr lang="en-US" sz="1400" dirty="0">
                <a:solidFill>
                  <a:schemeClr val="accent2">
                    <a:lumMod val="75000"/>
                  </a:schemeClr>
                </a:solidFill>
                <a:latin typeface="myriad-pro"/>
              </a:rPr>
              <a:t>After reading the data, we will do most important step which is Data Preprocessing.</a:t>
            </a:r>
          </a:p>
          <a:p>
            <a:r>
              <a:rPr lang="en-US" sz="1400" dirty="0">
                <a:solidFill>
                  <a:schemeClr val="accent2">
                    <a:lumMod val="75000"/>
                  </a:schemeClr>
                </a:solidFill>
                <a:latin typeface="myriad-pro"/>
              </a:rPr>
              <a:t>Dealing with data processing helps us to built a efficient model.</a:t>
            </a:r>
          </a:p>
        </p:txBody>
      </p:sp>
      <p:pic>
        <p:nvPicPr>
          <p:cNvPr id="6" name="Picture 5">
            <a:extLst>
              <a:ext uri="{FF2B5EF4-FFF2-40B4-BE49-F238E27FC236}">
                <a16:creationId xmlns:a16="http://schemas.microsoft.com/office/drawing/2014/main" id="{E5C2D318-645C-4AC4-9388-8A24AE47384A}"/>
              </a:ext>
            </a:extLst>
          </p:cNvPr>
          <p:cNvPicPr>
            <a:picLocks noChangeAspect="1"/>
          </p:cNvPicPr>
          <p:nvPr/>
        </p:nvPicPr>
        <p:blipFill>
          <a:blip r:embed="rId2"/>
          <a:stretch>
            <a:fillRect/>
          </a:stretch>
        </p:blipFill>
        <p:spPr>
          <a:xfrm>
            <a:off x="810347" y="190243"/>
            <a:ext cx="4386570" cy="4920959"/>
          </a:xfrm>
          <a:prstGeom prst="rect">
            <a:avLst/>
          </a:prstGeom>
          <a:ln>
            <a:solidFill>
              <a:schemeClr val="tx1"/>
            </a:solidFill>
          </a:ln>
        </p:spPr>
      </p:pic>
    </p:spTree>
    <p:extLst>
      <p:ext uri="{BB962C8B-B14F-4D97-AF65-F5344CB8AC3E}">
        <p14:creationId xmlns:p14="http://schemas.microsoft.com/office/powerpoint/2010/main" val="9270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C7F19A-698E-40D0-AE78-198C9227992C}"/>
              </a:ext>
            </a:extLst>
          </p:cNvPr>
          <p:cNvPicPr>
            <a:picLocks noChangeAspect="1"/>
          </p:cNvPicPr>
          <p:nvPr/>
        </p:nvPicPr>
        <p:blipFill>
          <a:blip r:embed="rId2"/>
          <a:stretch>
            <a:fillRect/>
          </a:stretch>
        </p:blipFill>
        <p:spPr>
          <a:xfrm>
            <a:off x="113689" y="170655"/>
            <a:ext cx="4467728" cy="3685673"/>
          </a:xfrm>
          <a:prstGeom prst="rect">
            <a:avLst/>
          </a:prstGeom>
        </p:spPr>
      </p:pic>
      <p:sp>
        <p:nvSpPr>
          <p:cNvPr id="5" name="TextBox 4">
            <a:extLst>
              <a:ext uri="{FF2B5EF4-FFF2-40B4-BE49-F238E27FC236}">
                <a16:creationId xmlns:a16="http://schemas.microsoft.com/office/drawing/2014/main" id="{5146D4A7-38F1-4BF2-9E2B-5F2E279D1A83}"/>
              </a:ext>
            </a:extLst>
          </p:cNvPr>
          <p:cNvSpPr txBox="1"/>
          <p:nvPr/>
        </p:nvSpPr>
        <p:spPr>
          <a:xfrm>
            <a:off x="5321968" y="197610"/>
            <a:ext cx="3669632" cy="1815882"/>
          </a:xfrm>
          <a:prstGeom prst="rect">
            <a:avLst/>
          </a:prstGeom>
          <a:noFill/>
        </p:spPr>
        <p:txBody>
          <a:bodyPr wrap="square">
            <a:spAutoFit/>
          </a:bodyPr>
          <a:lstStyle/>
          <a:p>
            <a:r>
              <a:rPr lang="en-US" sz="1400" dirty="0">
                <a:solidFill>
                  <a:schemeClr val="accent2">
                    <a:lumMod val="75000"/>
                  </a:schemeClr>
                </a:solidFill>
                <a:latin typeface="myriad-pro"/>
              </a:rPr>
              <a:t>Once the data pre-Processing is done. We can be move forward with Exploratory data Analysis.</a:t>
            </a:r>
          </a:p>
          <a:p>
            <a:endParaRPr lang="en-US" sz="1400" dirty="0">
              <a:solidFill>
                <a:schemeClr val="accent2">
                  <a:lumMod val="75000"/>
                </a:schemeClr>
              </a:solidFill>
              <a:latin typeface="myriad-pro"/>
            </a:endParaRPr>
          </a:p>
          <a:p>
            <a:endParaRPr lang="en-US" sz="1400" dirty="0">
              <a:solidFill>
                <a:schemeClr val="accent2">
                  <a:lumMod val="75000"/>
                </a:schemeClr>
              </a:solidFill>
              <a:latin typeface="myriad-pro"/>
            </a:endParaRPr>
          </a:p>
          <a:p>
            <a:r>
              <a:rPr lang="en-US" sz="1400" dirty="0">
                <a:solidFill>
                  <a:schemeClr val="accent2">
                    <a:lumMod val="75000"/>
                  </a:schemeClr>
                </a:solidFill>
                <a:latin typeface="myriad-pro"/>
              </a:rPr>
              <a:t>Here we are doing visualization to know the wide spread of Fraudulent and Non-Fraudulent Transaction.</a:t>
            </a:r>
          </a:p>
        </p:txBody>
      </p:sp>
      <p:pic>
        <p:nvPicPr>
          <p:cNvPr id="7" name="Picture 6">
            <a:extLst>
              <a:ext uri="{FF2B5EF4-FFF2-40B4-BE49-F238E27FC236}">
                <a16:creationId xmlns:a16="http://schemas.microsoft.com/office/drawing/2014/main" id="{86771613-63B1-4BAC-A7E6-AD6731291325}"/>
              </a:ext>
            </a:extLst>
          </p:cNvPr>
          <p:cNvPicPr>
            <a:picLocks noChangeAspect="1"/>
          </p:cNvPicPr>
          <p:nvPr/>
        </p:nvPicPr>
        <p:blipFill>
          <a:blip r:embed="rId3"/>
          <a:stretch>
            <a:fillRect/>
          </a:stretch>
        </p:blipFill>
        <p:spPr>
          <a:xfrm>
            <a:off x="6424864" y="2871536"/>
            <a:ext cx="4912895" cy="3461085"/>
          </a:xfrm>
          <a:prstGeom prst="rect">
            <a:avLst/>
          </a:prstGeom>
        </p:spPr>
      </p:pic>
      <p:sp>
        <p:nvSpPr>
          <p:cNvPr id="8" name="TextBox 7">
            <a:extLst>
              <a:ext uri="{FF2B5EF4-FFF2-40B4-BE49-F238E27FC236}">
                <a16:creationId xmlns:a16="http://schemas.microsoft.com/office/drawing/2014/main" id="{09AF2084-971F-4512-88FE-FDF26BD82561}"/>
              </a:ext>
            </a:extLst>
          </p:cNvPr>
          <p:cNvSpPr txBox="1"/>
          <p:nvPr/>
        </p:nvSpPr>
        <p:spPr>
          <a:xfrm>
            <a:off x="645695" y="4487779"/>
            <a:ext cx="4543926" cy="1600438"/>
          </a:xfrm>
          <a:prstGeom prst="rect">
            <a:avLst/>
          </a:prstGeom>
          <a:noFill/>
        </p:spPr>
        <p:txBody>
          <a:bodyPr wrap="square" rtlCol="0">
            <a:spAutoFit/>
          </a:bodyPr>
          <a:lstStyle/>
          <a:p>
            <a:pPr algn="l"/>
            <a:r>
              <a:rPr lang="en-US" sz="1400" i="0" dirty="0">
                <a:solidFill>
                  <a:schemeClr val="accent2">
                    <a:lumMod val="75000"/>
                  </a:schemeClr>
                </a:solidFill>
                <a:effectLst/>
                <a:latin typeface="myriad-pro"/>
              </a:rPr>
              <a:t>We are calculating the relationship of Fraudulent and Non- Fraudulent transaction with respect to Time.</a:t>
            </a:r>
          </a:p>
          <a:p>
            <a:pPr algn="l"/>
            <a:endParaRPr lang="en-US" sz="1400" i="0" dirty="0">
              <a:solidFill>
                <a:schemeClr val="accent2">
                  <a:lumMod val="75000"/>
                </a:schemeClr>
              </a:solidFill>
              <a:effectLst/>
              <a:latin typeface="myriad-pro"/>
            </a:endParaRPr>
          </a:p>
          <a:p>
            <a:pPr algn="l"/>
            <a:endParaRPr lang="en-US" sz="1400" dirty="0">
              <a:solidFill>
                <a:schemeClr val="accent2">
                  <a:lumMod val="75000"/>
                </a:schemeClr>
              </a:solidFill>
              <a:latin typeface="myriad-pro"/>
            </a:endParaRPr>
          </a:p>
          <a:p>
            <a:pPr algn="l"/>
            <a:r>
              <a:rPr lang="en-US" sz="1400" i="0" dirty="0">
                <a:solidFill>
                  <a:schemeClr val="accent2">
                    <a:lumMod val="75000"/>
                  </a:schemeClr>
                </a:solidFill>
                <a:effectLst/>
                <a:latin typeface="myriad-pro"/>
              </a:rPr>
              <a:t>We do not see any specific pattern for the Fraudulent and Non- Fraudulent data with respect to Time. Hence, we can drop the column.</a:t>
            </a:r>
          </a:p>
        </p:txBody>
      </p:sp>
    </p:spTree>
    <p:extLst>
      <p:ext uri="{BB962C8B-B14F-4D97-AF65-F5344CB8AC3E}">
        <p14:creationId xmlns:p14="http://schemas.microsoft.com/office/powerpoint/2010/main" val="365666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FE352F-0A69-46BC-80D6-000BA574F509}"/>
              </a:ext>
            </a:extLst>
          </p:cNvPr>
          <p:cNvPicPr>
            <a:picLocks noChangeAspect="1"/>
          </p:cNvPicPr>
          <p:nvPr/>
        </p:nvPicPr>
        <p:blipFill>
          <a:blip r:embed="rId2"/>
          <a:stretch>
            <a:fillRect/>
          </a:stretch>
        </p:blipFill>
        <p:spPr>
          <a:xfrm>
            <a:off x="736977" y="248478"/>
            <a:ext cx="8439107" cy="4676274"/>
          </a:xfrm>
          <a:prstGeom prst="rect">
            <a:avLst/>
          </a:prstGeom>
        </p:spPr>
      </p:pic>
      <p:sp>
        <p:nvSpPr>
          <p:cNvPr id="4" name="TextBox 3">
            <a:extLst>
              <a:ext uri="{FF2B5EF4-FFF2-40B4-BE49-F238E27FC236}">
                <a16:creationId xmlns:a16="http://schemas.microsoft.com/office/drawing/2014/main" id="{38AC3DB6-71C0-4528-9B2D-AF206518796F}"/>
              </a:ext>
            </a:extLst>
          </p:cNvPr>
          <p:cNvSpPr txBox="1"/>
          <p:nvPr/>
        </p:nvSpPr>
        <p:spPr>
          <a:xfrm>
            <a:off x="770021" y="5289884"/>
            <a:ext cx="7170821" cy="1169551"/>
          </a:xfrm>
          <a:prstGeom prst="rect">
            <a:avLst/>
          </a:prstGeom>
          <a:noFill/>
        </p:spPr>
        <p:txBody>
          <a:bodyPr wrap="square" rtlCol="0">
            <a:spAutoFit/>
          </a:bodyPr>
          <a:lstStyle/>
          <a:p>
            <a:pPr algn="l"/>
            <a:r>
              <a:rPr lang="en-US" sz="1400" i="0" dirty="0">
                <a:solidFill>
                  <a:schemeClr val="accent2">
                    <a:lumMod val="75000"/>
                  </a:schemeClr>
                </a:solidFill>
                <a:effectLst/>
                <a:latin typeface="myriad-pro"/>
              </a:rPr>
              <a:t>We are calculating the relationship of Fraudulent and Non- Fraudulent transaction with respect to Amount.</a:t>
            </a:r>
          </a:p>
          <a:p>
            <a:pPr algn="l"/>
            <a:r>
              <a:rPr lang="en-US" sz="1400" i="0" dirty="0">
                <a:solidFill>
                  <a:schemeClr val="accent2">
                    <a:lumMod val="75000"/>
                  </a:schemeClr>
                </a:solidFill>
                <a:effectLst/>
                <a:latin typeface="myriad-pro"/>
              </a:rPr>
              <a:t>Insight</a:t>
            </a:r>
          </a:p>
          <a:p>
            <a:pPr algn="l"/>
            <a:r>
              <a:rPr lang="en-US" sz="1400" i="0" dirty="0">
                <a:solidFill>
                  <a:schemeClr val="accent2">
                    <a:lumMod val="75000"/>
                  </a:schemeClr>
                </a:solidFill>
                <a:effectLst/>
                <a:latin typeface="myriad-pro"/>
              </a:rPr>
              <a:t>We do not see that the Fraud Transactions are mostly happened in the lower range of Amount, whereas the Non- Fraudulent transactions are spread through low to high range of Amount.</a:t>
            </a:r>
          </a:p>
        </p:txBody>
      </p:sp>
    </p:spTree>
    <p:extLst>
      <p:ext uri="{BB962C8B-B14F-4D97-AF65-F5344CB8AC3E}">
        <p14:creationId xmlns:p14="http://schemas.microsoft.com/office/powerpoint/2010/main" val="170667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DACFAA-21AB-4D67-BDE4-8D2B87F86C7A}"/>
              </a:ext>
            </a:extLst>
          </p:cNvPr>
          <p:cNvPicPr>
            <a:picLocks noChangeAspect="1"/>
          </p:cNvPicPr>
          <p:nvPr/>
        </p:nvPicPr>
        <p:blipFill>
          <a:blip r:embed="rId2"/>
          <a:stretch>
            <a:fillRect/>
          </a:stretch>
        </p:blipFill>
        <p:spPr>
          <a:xfrm>
            <a:off x="216481" y="376989"/>
            <a:ext cx="6640902" cy="1493166"/>
          </a:xfrm>
          <a:prstGeom prst="rect">
            <a:avLst/>
          </a:prstGeom>
          <a:ln>
            <a:solidFill>
              <a:schemeClr val="tx1"/>
            </a:solidFill>
          </a:ln>
        </p:spPr>
      </p:pic>
      <p:sp>
        <p:nvSpPr>
          <p:cNvPr id="4" name="TextBox 3">
            <a:extLst>
              <a:ext uri="{FF2B5EF4-FFF2-40B4-BE49-F238E27FC236}">
                <a16:creationId xmlns:a16="http://schemas.microsoft.com/office/drawing/2014/main" id="{EE7190D6-AE29-4A23-8C1F-D17E895D8BB2}"/>
              </a:ext>
            </a:extLst>
          </p:cNvPr>
          <p:cNvSpPr txBox="1"/>
          <p:nvPr/>
        </p:nvSpPr>
        <p:spPr>
          <a:xfrm>
            <a:off x="6950242" y="533400"/>
            <a:ext cx="4900863" cy="954107"/>
          </a:xfrm>
          <a:prstGeom prst="rect">
            <a:avLst/>
          </a:prstGeom>
          <a:noFill/>
        </p:spPr>
        <p:txBody>
          <a:bodyPr wrap="square" rtlCol="0">
            <a:spAutoFit/>
          </a:bodyPr>
          <a:lstStyle/>
          <a:p>
            <a:r>
              <a:rPr lang="en-US" sz="1400" dirty="0">
                <a:solidFill>
                  <a:schemeClr val="accent2">
                    <a:lumMod val="75000"/>
                  </a:schemeClr>
                </a:solidFill>
                <a:latin typeface="myriad-pro"/>
              </a:rPr>
              <a:t>To make machine learn, we need to split the original data from training and testing part.</a:t>
            </a:r>
          </a:p>
          <a:p>
            <a:r>
              <a:rPr lang="en-US" sz="1400" dirty="0">
                <a:solidFill>
                  <a:schemeClr val="accent2">
                    <a:lumMod val="75000"/>
                  </a:schemeClr>
                </a:solidFill>
                <a:latin typeface="myriad-pro"/>
              </a:rPr>
              <a:t>Here, we are taking Close column as dependent column where as all other features comes into the training part.</a:t>
            </a:r>
          </a:p>
        </p:txBody>
      </p:sp>
      <p:pic>
        <p:nvPicPr>
          <p:cNvPr id="6" name="Picture 5">
            <a:extLst>
              <a:ext uri="{FF2B5EF4-FFF2-40B4-BE49-F238E27FC236}">
                <a16:creationId xmlns:a16="http://schemas.microsoft.com/office/drawing/2014/main" id="{FD83980F-55E9-47EA-A5EF-88D826388A91}"/>
              </a:ext>
            </a:extLst>
          </p:cNvPr>
          <p:cNvPicPr>
            <a:picLocks noChangeAspect="1"/>
          </p:cNvPicPr>
          <p:nvPr/>
        </p:nvPicPr>
        <p:blipFill>
          <a:blip r:embed="rId3"/>
          <a:stretch>
            <a:fillRect/>
          </a:stretch>
        </p:blipFill>
        <p:spPr>
          <a:xfrm>
            <a:off x="6096000" y="2276329"/>
            <a:ext cx="5946389" cy="3843733"/>
          </a:xfrm>
          <a:prstGeom prst="rect">
            <a:avLst/>
          </a:prstGeom>
          <a:ln>
            <a:solidFill>
              <a:schemeClr val="tx1"/>
            </a:solidFill>
          </a:ln>
        </p:spPr>
      </p:pic>
      <p:sp>
        <p:nvSpPr>
          <p:cNvPr id="7" name="TextBox 6">
            <a:extLst>
              <a:ext uri="{FF2B5EF4-FFF2-40B4-BE49-F238E27FC236}">
                <a16:creationId xmlns:a16="http://schemas.microsoft.com/office/drawing/2014/main" id="{FF42AB35-83A7-471D-B439-146228CA9229}"/>
              </a:ext>
            </a:extLst>
          </p:cNvPr>
          <p:cNvSpPr txBox="1"/>
          <p:nvPr/>
        </p:nvSpPr>
        <p:spPr>
          <a:xfrm>
            <a:off x="284747" y="2991853"/>
            <a:ext cx="5249779" cy="1169551"/>
          </a:xfrm>
          <a:prstGeom prst="rect">
            <a:avLst/>
          </a:prstGeom>
          <a:noFill/>
        </p:spPr>
        <p:txBody>
          <a:bodyPr wrap="square" rtlCol="0">
            <a:spAutoFit/>
          </a:bodyPr>
          <a:lstStyle/>
          <a:p>
            <a:r>
              <a:rPr lang="en-US" sz="1400" b="0" i="0" dirty="0">
                <a:solidFill>
                  <a:schemeClr val="accent2">
                    <a:lumMod val="75000"/>
                  </a:schemeClr>
                </a:solidFill>
                <a:effectLst/>
                <a:latin typeface="myriad-pro"/>
              </a:rPr>
              <a:t>To put all features into the same range, regardless of their relevance, we need feature scaling. Feature Scaling Techniques. We bring all the features into the same range using feature scaling. There are many ways to do feature scaling like normalization, standardization, robust scaling, min-max scaling, etc.</a:t>
            </a:r>
            <a:endParaRPr lang="en-US" sz="1400" dirty="0">
              <a:solidFill>
                <a:schemeClr val="accent2">
                  <a:lumMod val="75000"/>
                </a:schemeClr>
              </a:solidFill>
              <a:latin typeface="myriad-pro"/>
            </a:endParaRPr>
          </a:p>
        </p:txBody>
      </p:sp>
    </p:spTree>
    <p:extLst>
      <p:ext uri="{BB962C8B-B14F-4D97-AF65-F5344CB8AC3E}">
        <p14:creationId xmlns:p14="http://schemas.microsoft.com/office/powerpoint/2010/main" val="91501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ED4DDD-17BA-433D-A4B6-A9B2E1155305}"/>
              </a:ext>
            </a:extLst>
          </p:cNvPr>
          <p:cNvPicPr>
            <a:picLocks noChangeAspect="1"/>
          </p:cNvPicPr>
          <p:nvPr/>
        </p:nvPicPr>
        <p:blipFill>
          <a:blip r:embed="rId2"/>
          <a:stretch>
            <a:fillRect/>
          </a:stretch>
        </p:blipFill>
        <p:spPr>
          <a:xfrm>
            <a:off x="862262" y="829324"/>
            <a:ext cx="7947650" cy="2840308"/>
          </a:xfrm>
          <a:prstGeom prst="rect">
            <a:avLst/>
          </a:prstGeom>
          <a:ln>
            <a:solidFill>
              <a:schemeClr val="tx1"/>
            </a:solidFill>
          </a:ln>
        </p:spPr>
      </p:pic>
      <p:sp>
        <p:nvSpPr>
          <p:cNvPr id="4" name="TextBox 3">
            <a:extLst>
              <a:ext uri="{FF2B5EF4-FFF2-40B4-BE49-F238E27FC236}">
                <a16:creationId xmlns:a16="http://schemas.microsoft.com/office/drawing/2014/main" id="{F297E89A-073E-4F4C-8540-FACE3C9CEAF7}"/>
              </a:ext>
            </a:extLst>
          </p:cNvPr>
          <p:cNvSpPr txBox="1"/>
          <p:nvPr/>
        </p:nvSpPr>
        <p:spPr>
          <a:xfrm>
            <a:off x="465221" y="4784559"/>
            <a:ext cx="9809747" cy="1169551"/>
          </a:xfrm>
          <a:prstGeom prst="rect">
            <a:avLst/>
          </a:prstGeom>
          <a:noFill/>
        </p:spPr>
        <p:txBody>
          <a:bodyPr wrap="square" rtlCol="0">
            <a:spAutoFit/>
          </a:bodyPr>
          <a:lstStyle/>
          <a:p>
            <a:pPr algn="l"/>
            <a:r>
              <a:rPr lang="en-US" sz="1400" b="0" i="0" dirty="0">
                <a:solidFill>
                  <a:schemeClr val="accent2">
                    <a:lumMod val="75000"/>
                  </a:schemeClr>
                </a:solidFill>
                <a:effectLst/>
                <a:latin typeface="myriad-pro"/>
              </a:rPr>
              <a:t>What are performance metrics?</a:t>
            </a:r>
          </a:p>
          <a:p>
            <a:pPr algn="l"/>
            <a:endParaRPr lang="en-US" sz="1400" b="0" i="0" dirty="0">
              <a:solidFill>
                <a:schemeClr val="accent2">
                  <a:lumMod val="75000"/>
                </a:schemeClr>
              </a:solidFill>
              <a:effectLst/>
              <a:latin typeface="myriad-pro"/>
            </a:endParaRPr>
          </a:p>
          <a:p>
            <a:pPr algn="l"/>
            <a:r>
              <a:rPr lang="en-US" sz="1400" b="0" i="0" dirty="0">
                <a:solidFill>
                  <a:schemeClr val="accent2">
                    <a:lumMod val="75000"/>
                  </a:schemeClr>
                </a:solidFill>
                <a:effectLst/>
                <a:latin typeface="myriad-pro"/>
              </a:rPr>
              <a:t>In machine learning, model performance evaluation uses model monitoring to assess how well a model is performing at the specific task it was designed for. There are a variety of ways to carry out model evaluation in model monitoring, using metrics like classification</a:t>
            </a:r>
          </a:p>
        </p:txBody>
      </p:sp>
    </p:spTree>
    <p:extLst>
      <p:ext uri="{BB962C8B-B14F-4D97-AF65-F5344CB8AC3E}">
        <p14:creationId xmlns:p14="http://schemas.microsoft.com/office/powerpoint/2010/main" val="1289996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TotalTime>
  <Words>1749</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vt:lpstr>
      <vt:lpstr>Bahnschrift Light</vt:lpstr>
      <vt:lpstr>Calibri</vt:lpstr>
      <vt:lpstr>Calibri Light</vt:lpstr>
      <vt:lpstr>Imprint MT Shadow</vt:lpstr>
      <vt:lpstr>Lato</vt:lpstr>
      <vt:lpstr>myriad-pro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 Patkar</dc:creator>
  <cp:lastModifiedBy>Nishi Patkar</cp:lastModifiedBy>
  <cp:revision>65</cp:revision>
  <dcterms:created xsi:type="dcterms:W3CDTF">2023-12-30T10:00:20Z</dcterms:created>
  <dcterms:modified xsi:type="dcterms:W3CDTF">2024-01-07T13:41:21Z</dcterms:modified>
</cp:coreProperties>
</file>