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2"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42" d="100"/>
          <a:sy n="142" d="100"/>
        </p:scale>
        <p:origin x="99"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09/03/2024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09/03/2024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09/03/2024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ABBA Confident Blue)">
    <p:bg>
      <p:bgPr>
        <a:solidFill>
          <a:srgbClr val="0B557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B57CF7-57C6-0A40-B1F2-2B6C75EAF4C1}"/>
              </a:ext>
            </a:extLst>
          </p:cNvPr>
          <p:cNvSpPr/>
          <p:nvPr userDrawn="1"/>
        </p:nvSpPr>
        <p:spPr>
          <a:xfrm>
            <a:off x="0" y="0"/>
            <a:ext cx="12192000" cy="6858000"/>
          </a:xfrm>
          <a:prstGeom prst="rect">
            <a:avLst/>
          </a:prstGeom>
          <a:gradFill>
            <a:gsLst>
              <a:gs pos="0">
                <a:schemeClr val="accent1">
                  <a:lumMod val="5000"/>
                  <a:lumOff val="95000"/>
                  <a:alpha val="14550"/>
                </a:schemeClr>
              </a:gs>
              <a:gs pos="100000">
                <a:schemeClr val="bg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9C2A4-908C-CC4D-886F-D63CEFE6C99E}"/>
              </a:ext>
            </a:extLst>
          </p:cNvPr>
          <p:cNvSpPr>
            <a:spLocks noGrp="1"/>
          </p:cNvSpPr>
          <p:nvPr>
            <p:ph type="ctrTitle" hasCustomPrompt="1"/>
          </p:nvPr>
        </p:nvSpPr>
        <p:spPr>
          <a:xfrm>
            <a:off x="2781300" y="2619351"/>
            <a:ext cx="6629400" cy="2387600"/>
          </a:xfrm>
        </p:spPr>
        <p:txBody>
          <a:bodyPr anchor="ctr">
            <a:normAutofit/>
          </a:bodyPr>
          <a:lstStyle>
            <a:lvl1pPr algn="ctr">
              <a:defRPr sz="4800" cap="all" baseline="0">
                <a:ln w="22225">
                  <a:solidFill>
                    <a:schemeClr val="tx1"/>
                  </a:solidFill>
                </a:ln>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ADEFAB31-5DD6-FF49-8ADF-E3D5407890D0}"/>
              </a:ext>
            </a:extLst>
          </p:cNvPr>
          <p:cNvSpPr>
            <a:spLocks noGrp="1"/>
          </p:cNvSpPr>
          <p:nvPr>
            <p:ph type="subTitle" idx="1" hasCustomPrompt="1"/>
          </p:nvPr>
        </p:nvSpPr>
        <p:spPr>
          <a:xfrm>
            <a:off x="1524000" y="5264622"/>
            <a:ext cx="9144000" cy="870483"/>
          </a:xfrm>
        </p:spPr>
        <p:txBody>
          <a:bodyPr anchor="ctr">
            <a:normAutofit/>
          </a:bodyPr>
          <a:lstStyle>
            <a:lvl1pPr marL="0" indent="0" algn="ctr">
              <a:buNone/>
              <a:defRPr sz="1600"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8" name="Picture 7" descr="Shape, rectangle&#10;&#10;Description automatically generated">
            <a:extLst>
              <a:ext uri="{FF2B5EF4-FFF2-40B4-BE49-F238E27FC236}">
                <a16:creationId xmlns:a16="http://schemas.microsoft.com/office/drawing/2014/main" id="{A27A5A19-5A06-0542-ACEE-E9C0FD0BF1AD}"/>
              </a:ext>
            </a:extLst>
          </p:cNvPr>
          <p:cNvPicPr>
            <a:picLocks noChangeAspect="1"/>
          </p:cNvPicPr>
          <p:nvPr userDrawn="1"/>
        </p:nvPicPr>
        <p:blipFill>
          <a:blip r:embed="rId2"/>
          <a:stretch>
            <a:fillRect/>
          </a:stretch>
        </p:blipFill>
        <p:spPr>
          <a:xfrm>
            <a:off x="5293068" y="858819"/>
            <a:ext cx="1605864" cy="399469"/>
          </a:xfrm>
          <a:prstGeom prst="rect">
            <a:avLst/>
          </a:prstGeom>
        </p:spPr>
      </p:pic>
      <p:sp>
        <p:nvSpPr>
          <p:cNvPr id="9" name="Text Placeholder 19">
            <a:extLst>
              <a:ext uri="{FF2B5EF4-FFF2-40B4-BE49-F238E27FC236}">
                <a16:creationId xmlns:a16="http://schemas.microsoft.com/office/drawing/2014/main" id="{27C31EAC-3710-F943-BE5E-2D615FF5BC7A}"/>
              </a:ext>
            </a:extLst>
          </p:cNvPr>
          <p:cNvSpPr>
            <a:spLocks noGrp="1"/>
          </p:cNvSpPr>
          <p:nvPr>
            <p:ph type="body" sz="quarter" idx="10"/>
          </p:nvPr>
        </p:nvSpPr>
        <p:spPr>
          <a:xfrm>
            <a:off x="1524000" y="6230124"/>
            <a:ext cx="9144000" cy="275781"/>
          </a:xfrm>
        </p:spPr>
        <p:txBody>
          <a:bodyPr anchor="ctr">
            <a:spAutoFit/>
          </a:bodyPr>
          <a:lstStyle>
            <a:lvl1pPr marL="0" indent="0" algn="ctr">
              <a:buNone/>
              <a:defRPr sz="900" spc="150" baseline="0">
                <a:solidFill>
                  <a:schemeClr val="tx1"/>
                </a:solidFill>
              </a:defRPr>
            </a:lvl1pPr>
          </a:lstStyle>
          <a:p>
            <a:pPr lvl="0"/>
            <a:r>
              <a:rPr lang="en-GB" dirty="0"/>
              <a:t>Click to edit Master text styles</a:t>
            </a:r>
          </a:p>
        </p:txBody>
      </p:sp>
      <p:sp>
        <p:nvSpPr>
          <p:cNvPr id="5" name="Text Placeholder 19">
            <a:extLst>
              <a:ext uri="{FF2B5EF4-FFF2-40B4-BE49-F238E27FC236}">
                <a16:creationId xmlns:a16="http://schemas.microsoft.com/office/drawing/2014/main" id="{C6B38141-EC7F-BEE3-92F4-3D7770E58821}"/>
              </a:ext>
            </a:extLst>
          </p:cNvPr>
          <p:cNvSpPr>
            <a:spLocks noGrp="1"/>
          </p:cNvSpPr>
          <p:nvPr>
            <p:ph type="body" sz="quarter" idx="11" hasCustomPrompt="1"/>
          </p:nvPr>
        </p:nvSpPr>
        <p:spPr>
          <a:xfrm>
            <a:off x="1338470" y="291519"/>
            <a:ext cx="9144000" cy="275781"/>
          </a:xfrm>
        </p:spPr>
        <p:txBody>
          <a:bodyPr anchor="ctr">
            <a:spAutoFit/>
          </a:bodyPr>
          <a:lstStyle>
            <a:lvl1pPr marL="0" indent="0" algn="ctr">
              <a:buNone/>
              <a:defRPr sz="1100" spc="150" baseline="0">
                <a:solidFill>
                  <a:schemeClr val="tx1"/>
                </a:solidFill>
              </a:defRPr>
            </a:lvl1pPr>
          </a:lstStyle>
          <a:p>
            <a:pPr lvl="0"/>
            <a:r>
              <a:rPr lang="en-GB" dirty="0"/>
              <a:t>FOR PURPOSES OF FORAGE VIRTUAL WORK EXPERIENCE PROGRAM</a:t>
            </a:r>
          </a:p>
        </p:txBody>
      </p:sp>
    </p:spTree>
    <p:extLst>
      <p:ext uri="{BB962C8B-B14F-4D97-AF65-F5344CB8AC3E}">
        <p14:creationId xmlns:p14="http://schemas.microsoft.com/office/powerpoint/2010/main" val="336113508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E61-84B1-4AFC-B45F-6282A9D900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E29384-1523-4337-B839-96FA617ED957}"/>
              </a:ext>
            </a:extLst>
          </p:cNvPr>
          <p:cNvSpPr>
            <a:spLocks noGrp="1"/>
          </p:cNvSpPr>
          <p:nvPr>
            <p:ph type="dt" sz="half" idx="10"/>
          </p:nvPr>
        </p:nvSpPr>
        <p:spPr/>
        <p:txBody>
          <a:bodyPr/>
          <a:lstStyle/>
          <a:p>
            <a:fld id="{0CBD1D9E-D27F-4554-BE6E-550908FE1FBE}" type="datetime1">
              <a:rPr lang="en-GB" smtClean="0"/>
              <a:pPr/>
              <a:t>09/03/2024</a:t>
            </a:fld>
            <a:endParaRPr lang="en-GB"/>
          </a:p>
        </p:txBody>
      </p:sp>
      <p:sp>
        <p:nvSpPr>
          <p:cNvPr id="4" name="Content Placeholder 2">
            <a:extLst>
              <a:ext uri="{FF2B5EF4-FFF2-40B4-BE49-F238E27FC236}">
                <a16:creationId xmlns:a16="http://schemas.microsoft.com/office/drawing/2014/main" id="{2B9385B3-85E9-4023-BC4A-ADA40024170A}"/>
              </a:ext>
            </a:extLst>
          </p:cNvPr>
          <p:cNvSpPr>
            <a:spLocks noGrp="1"/>
          </p:cNvSpPr>
          <p:nvPr>
            <p:ph idx="11" hasCustomPrompt="1"/>
          </p:nvPr>
        </p:nvSpPr>
        <p:spPr>
          <a:xfrm>
            <a:off x="447675" y="1676401"/>
            <a:ext cx="10749412" cy="4429124"/>
          </a:xfrm>
          <a:prstGeom prst="rect">
            <a:avLst/>
          </a:prstGeom>
        </p:spPr>
        <p:txBody>
          <a:bodyPr/>
          <a:lstStyle>
            <a:lvl1pPr marL="0" indent="0">
              <a:lnSpc>
                <a:spcPct val="100000"/>
              </a:lnSpc>
              <a:buNone/>
              <a:defRPr sz="1600" b="1"/>
            </a:lvl1pPr>
            <a:lvl2pPr marL="7938" indent="0">
              <a:buNone/>
              <a:tabLst/>
              <a:defRPr sz="1400"/>
            </a:lvl2pPr>
            <a:lvl3pPr marL="447675" indent="-188913">
              <a:tabLst/>
              <a:defRPr sz="1200"/>
            </a:lvl3pPr>
            <a:lvl4pPr marL="715963" indent="-233363">
              <a:tabLst/>
              <a:defRPr sz="1100"/>
            </a:lvl4pPr>
            <a:lvl5pPr marL="984250" indent="-233363">
              <a:tabLst/>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2207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09/03/2024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09/03/2024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09/03/2024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09/03/2024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09/03/2024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09/03/2024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09/03/2024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09/03/2024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09/03/2024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33000">
              <a:srgbClr val="7284A9"/>
            </a:gs>
            <a:gs pos="99000">
              <a:srgbClr val="17346F"/>
            </a:gs>
            <a:gs pos="0">
              <a:srgbClr val="CDD4E2"/>
            </a:gs>
            <a:gs pos="0">
              <a:srgbClr val="5670A2"/>
            </a:gs>
            <a:gs pos="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A003-EF0F-7525-8F4C-02C1EBAC53E6}"/>
              </a:ext>
            </a:extLst>
          </p:cNvPr>
          <p:cNvSpPr>
            <a:spLocks noGrp="1"/>
          </p:cNvSpPr>
          <p:nvPr>
            <p:ph type="ctrTitle"/>
          </p:nvPr>
        </p:nvSpPr>
        <p:spPr>
          <a:xfrm>
            <a:off x="2781300" y="2000625"/>
            <a:ext cx="6629400" cy="2387600"/>
          </a:xfrm>
        </p:spPr>
        <p:txBody>
          <a:bodyPr/>
          <a:lstStyle/>
          <a:p>
            <a:r>
              <a:rPr lang="en-GB" dirty="0">
                <a:latin typeface="Lucida Bright" panose="02040602050505020304" pitchFamily="18" charset="0"/>
              </a:rPr>
              <a:t>Spinnaker analytics</a:t>
            </a:r>
          </a:p>
        </p:txBody>
      </p:sp>
      <p:sp>
        <p:nvSpPr>
          <p:cNvPr id="4" name="Text Placeholder 3">
            <a:extLst>
              <a:ext uri="{FF2B5EF4-FFF2-40B4-BE49-F238E27FC236}">
                <a16:creationId xmlns:a16="http://schemas.microsoft.com/office/drawing/2014/main" id="{35DAAE56-6498-6C34-D5D9-05A0333BD3BC}"/>
              </a:ext>
            </a:extLst>
          </p:cNvPr>
          <p:cNvSpPr>
            <a:spLocks noGrp="1"/>
          </p:cNvSpPr>
          <p:nvPr>
            <p:ph type="body" sz="quarter" idx="10"/>
          </p:nvPr>
        </p:nvSpPr>
        <p:spPr>
          <a:xfrm>
            <a:off x="1524000" y="6259523"/>
            <a:ext cx="9144000" cy="216982"/>
          </a:xfrm>
        </p:spPr>
        <p:txBody>
          <a:bodyPr/>
          <a:lstStyle/>
          <a:p>
            <a:r>
              <a:rPr lang="en-GB" dirty="0"/>
              <a:t>2024-03-09</a:t>
            </a:r>
          </a:p>
        </p:txBody>
      </p:sp>
      <p:pic>
        <p:nvPicPr>
          <p:cNvPr id="1032" name="Picture 8" descr="Spinnaker Analytics | Data Analytics Service Company">
            <a:extLst>
              <a:ext uri="{FF2B5EF4-FFF2-40B4-BE49-F238E27FC236}">
                <a16:creationId xmlns:a16="http://schemas.microsoft.com/office/drawing/2014/main" id="{7461BDF3-4A5B-4E74-97A2-AB1A4A7165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84" t="4195" r="14982" b="3120"/>
          <a:stretch/>
        </p:blipFill>
        <p:spPr bwMode="auto">
          <a:xfrm>
            <a:off x="5278931" y="229173"/>
            <a:ext cx="1717382" cy="1730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3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a:xfrm>
            <a:off x="0" y="0"/>
            <a:ext cx="12192000" cy="1040740"/>
          </a:xfrm>
          <a:gradFill>
            <a:gsLst>
              <a:gs pos="33000">
                <a:srgbClr val="7284A9"/>
              </a:gs>
              <a:gs pos="99000">
                <a:srgbClr val="17346F"/>
              </a:gs>
              <a:gs pos="0">
                <a:srgbClr val="CDD4E2"/>
              </a:gs>
              <a:gs pos="0">
                <a:srgbClr val="5670A2"/>
              </a:gs>
              <a:gs pos="0">
                <a:schemeClr val="accent1">
                  <a:lumMod val="60000"/>
                  <a:lumOff val="40000"/>
                </a:schemeClr>
              </a:gs>
            </a:gsLst>
            <a:lin ang="5400000" scaled="1"/>
          </a:gradFill>
        </p:spPr>
        <p:txBody>
          <a:bodyPr/>
          <a:lstStyle/>
          <a:p>
            <a:pPr algn="ctr"/>
            <a:r>
              <a:rPr lang="en-GB" sz="4000" b="1" dirty="0">
                <a:solidFill>
                  <a:schemeClr val="bg1"/>
                </a:solidFill>
                <a:latin typeface="Lucida Bright" panose="02040602050505020304" pitchFamily="18" charset="0"/>
                <a:cs typeface="Arial" panose="020B0604020202020204" pitchFamily="34" charset="0"/>
              </a:rPr>
              <a:t>KEY METRICS</a:t>
            </a:r>
            <a:r>
              <a:rPr lang="en-GB" dirty="0">
                <a:latin typeface="Arial" panose="020B0604020202020204" pitchFamily="34" charset="0"/>
                <a:cs typeface="Arial" panose="020B0604020202020204" pitchFamily="34" charset="0"/>
              </a:rPr>
              <a:t>	</a:t>
            </a:r>
          </a:p>
        </p:txBody>
      </p:sp>
      <p:sp>
        <p:nvSpPr>
          <p:cNvPr id="4" name="Rectangle: Rounded Corners 3">
            <a:extLst>
              <a:ext uri="{FF2B5EF4-FFF2-40B4-BE49-F238E27FC236}">
                <a16:creationId xmlns:a16="http://schemas.microsoft.com/office/drawing/2014/main" id="{94F5EF8C-C23B-4148-27C7-A0A1758B0E3D}"/>
              </a:ext>
            </a:extLst>
          </p:cNvPr>
          <p:cNvSpPr/>
          <p:nvPr/>
        </p:nvSpPr>
        <p:spPr>
          <a:xfrm>
            <a:off x="183637" y="1184916"/>
            <a:ext cx="2262074" cy="99105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olidFill>
                  <a:prstClr val="black">
                    <a:lumMod val="75000"/>
                  </a:prstClr>
                </a:solidFill>
                <a:latin typeface="Lucida Bright" panose="02040602050505020304" pitchFamily="18" charset="0"/>
              </a:rPr>
              <a:t>Total </a:t>
            </a:r>
            <a:r>
              <a:rPr lang="en-CA" b="1" dirty="0">
                <a:solidFill>
                  <a:prstClr val="black">
                    <a:lumMod val="75000"/>
                  </a:prstClr>
                </a:solidFill>
                <a:latin typeface="Lucida Bright" panose="02040602050505020304" pitchFamily="18" charset="0"/>
              </a:rPr>
              <a:t>1470</a:t>
            </a:r>
            <a:r>
              <a:rPr lang="en-CA" dirty="0">
                <a:solidFill>
                  <a:prstClr val="black">
                    <a:lumMod val="75000"/>
                  </a:prstClr>
                </a:solidFill>
                <a:latin typeface="Lucida Bright" panose="02040602050505020304" pitchFamily="18" charset="0"/>
              </a:rPr>
              <a:t> Number of Employees</a:t>
            </a:r>
            <a:endParaRPr kumimoji="0" lang="en-CA" sz="1800" b="0" i="0" u="none" strike="noStrike" kern="1200" cap="none" spc="0" normalizeH="0" baseline="0" noProof="0" dirty="0">
              <a:ln>
                <a:noFill/>
              </a:ln>
              <a:solidFill>
                <a:prstClr val="black">
                  <a:lumMod val="75000"/>
                </a:prstClr>
              </a:solidFill>
              <a:effectLst/>
              <a:uLnTx/>
              <a:uFillTx/>
              <a:latin typeface="Lucida Bright" panose="02040602050505020304" pitchFamily="18" charset="0"/>
            </a:endParaRPr>
          </a:p>
        </p:txBody>
      </p:sp>
      <p:sp>
        <p:nvSpPr>
          <p:cNvPr id="6" name="Rectangle: Rounded Corners 5">
            <a:extLst>
              <a:ext uri="{FF2B5EF4-FFF2-40B4-BE49-F238E27FC236}">
                <a16:creationId xmlns:a16="http://schemas.microsoft.com/office/drawing/2014/main" id="{4762209E-1D98-BAD5-CDD5-77CA946611E7}"/>
              </a:ext>
            </a:extLst>
          </p:cNvPr>
          <p:cNvSpPr/>
          <p:nvPr/>
        </p:nvSpPr>
        <p:spPr>
          <a:xfrm>
            <a:off x="2635638" y="1194562"/>
            <a:ext cx="1887872" cy="99105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prstClr val="black">
                    <a:lumMod val="75000"/>
                  </a:prstClr>
                </a:solidFill>
                <a:latin typeface="Lucida Bright" panose="02040602050505020304" pitchFamily="18" charset="0"/>
              </a:rPr>
              <a:t>237</a:t>
            </a:r>
            <a:r>
              <a:rPr lang="en-CA" dirty="0">
                <a:solidFill>
                  <a:prstClr val="black">
                    <a:lumMod val="75000"/>
                  </a:prstClr>
                </a:solidFill>
                <a:latin typeface="Lucida Bright" panose="02040602050505020304" pitchFamily="18" charset="0"/>
              </a:rPr>
              <a:t> have left the company</a:t>
            </a:r>
          </a:p>
        </p:txBody>
      </p:sp>
      <p:sp>
        <p:nvSpPr>
          <p:cNvPr id="12" name="Rectangle: Rounded Corners 11">
            <a:extLst>
              <a:ext uri="{FF2B5EF4-FFF2-40B4-BE49-F238E27FC236}">
                <a16:creationId xmlns:a16="http://schemas.microsoft.com/office/drawing/2014/main" id="{7C715D2A-6E3D-2844-03C3-578B33D1250E}"/>
              </a:ext>
            </a:extLst>
          </p:cNvPr>
          <p:cNvSpPr/>
          <p:nvPr/>
        </p:nvSpPr>
        <p:spPr>
          <a:xfrm>
            <a:off x="4667087" y="1184916"/>
            <a:ext cx="1887215" cy="99105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black">
                    <a:lumMod val="75000"/>
                  </a:prstClr>
                </a:solidFill>
                <a:effectLst/>
                <a:uLnTx/>
                <a:uFillTx/>
                <a:latin typeface="Lucida Bright" panose="02040602050505020304" pitchFamily="18" charset="0"/>
              </a:rPr>
              <a:t>1233</a:t>
            </a:r>
            <a:r>
              <a:rPr kumimoji="0" lang="en-CA" sz="1800" b="0" i="0" u="none" strike="noStrike" kern="1200" cap="none" spc="0" normalizeH="0" baseline="0" noProof="0" dirty="0">
                <a:ln>
                  <a:noFill/>
                </a:ln>
                <a:solidFill>
                  <a:prstClr val="black">
                    <a:lumMod val="75000"/>
                  </a:prstClr>
                </a:solidFill>
                <a:effectLst/>
                <a:uLnTx/>
                <a:uFillTx/>
                <a:latin typeface="Lucida Bright" panose="02040602050505020304" pitchFamily="18" charset="0"/>
              </a:rPr>
              <a:t> currently working</a:t>
            </a:r>
          </a:p>
        </p:txBody>
      </p:sp>
      <p:sp>
        <p:nvSpPr>
          <p:cNvPr id="19" name="Content Placeholder 2">
            <a:extLst>
              <a:ext uri="{FF2B5EF4-FFF2-40B4-BE49-F238E27FC236}">
                <a16:creationId xmlns:a16="http://schemas.microsoft.com/office/drawing/2014/main" id="{1CC1F258-59E3-ABBB-FC11-2C674685DF70}"/>
              </a:ext>
            </a:extLst>
          </p:cNvPr>
          <p:cNvSpPr txBox="1">
            <a:spLocks/>
          </p:cNvSpPr>
          <p:nvPr/>
        </p:nvSpPr>
        <p:spPr>
          <a:xfrm>
            <a:off x="9127123" y="4011309"/>
            <a:ext cx="2853268" cy="2780286"/>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GB" sz="1200" b="1" i="0" u="none" strike="noStrike" kern="1200" cap="none" spc="0" normalizeH="0" baseline="0" noProof="0" dirty="0">
              <a:ln>
                <a:noFill/>
              </a:ln>
              <a:solidFill>
                <a:srgbClr val="0B5574"/>
              </a:solidFill>
              <a:effectLst/>
              <a:uLnTx/>
              <a:uFillTx/>
              <a:latin typeface="Mylius Modern" panose="020B0504020202020204" pitchFamily="34" charset="0"/>
              <a:ea typeface="+mn-ea"/>
              <a:cs typeface="+mn-cs"/>
            </a:endParaRPr>
          </a:p>
        </p:txBody>
      </p:sp>
      <p:sp>
        <p:nvSpPr>
          <p:cNvPr id="8" name="TextBox 7">
            <a:extLst>
              <a:ext uri="{FF2B5EF4-FFF2-40B4-BE49-F238E27FC236}">
                <a16:creationId xmlns:a16="http://schemas.microsoft.com/office/drawing/2014/main" id="{21DABC0B-31B0-4AB4-8664-37308B505ABB}"/>
              </a:ext>
            </a:extLst>
          </p:cNvPr>
          <p:cNvSpPr txBox="1"/>
          <p:nvPr/>
        </p:nvSpPr>
        <p:spPr>
          <a:xfrm>
            <a:off x="3648543" y="2399510"/>
            <a:ext cx="2447457" cy="1015663"/>
          </a:xfrm>
          <a:prstGeom prst="rect">
            <a:avLst/>
          </a:prstGeom>
          <a:noFill/>
        </p:spPr>
        <p:txBody>
          <a:bodyPr wrap="square" rtlCol="0">
            <a:spAutoFit/>
          </a:bodyPr>
          <a:lstStyle/>
          <a:p>
            <a:r>
              <a:rPr lang="en-US" sz="1200" dirty="0">
                <a:solidFill>
                  <a:schemeClr val="accent2">
                    <a:lumMod val="75000"/>
                  </a:schemeClr>
                </a:solidFill>
                <a:latin typeface="Lucida Bright" panose="02040602050505020304" pitchFamily="18" charset="0"/>
              </a:rPr>
              <a:t>Amongst </a:t>
            </a:r>
            <a:r>
              <a:rPr lang="en-US" sz="1200" b="1" dirty="0">
                <a:solidFill>
                  <a:schemeClr val="accent2">
                    <a:lumMod val="75000"/>
                  </a:schemeClr>
                </a:solidFill>
                <a:latin typeface="Lucida Bright" panose="02040602050505020304" pitchFamily="18" charset="0"/>
              </a:rPr>
              <a:t>3</a:t>
            </a:r>
            <a:r>
              <a:rPr lang="en-US" sz="1200" dirty="0">
                <a:solidFill>
                  <a:schemeClr val="accent2">
                    <a:lumMod val="75000"/>
                  </a:schemeClr>
                </a:solidFill>
                <a:latin typeface="Lucida Bright" panose="02040602050505020304" pitchFamily="18" charset="0"/>
              </a:rPr>
              <a:t> departments </a:t>
            </a:r>
            <a:r>
              <a:rPr lang="en-US" sz="1200" b="1" i="0" dirty="0">
                <a:solidFill>
                  <a:schemeClr val="accent2">
                    <a:lumMod val="75000"/>
                  </a:schemeClr>
                </a:solidFill>
                <a:effectLst/>
                <a:latin typeface="Lucida Bright" panose="02040602050505020304" pitchFamily="18" charset="0"/>
              </a:rPr>
              <a:t>Research and Development </a:t>
            </a:r>
            <a:r>
              <a:rPr lang="en-US" sz="1200" b="0" i="0" dirty="0">
                <a:solidFill>
                  <a:schemeClr val="accent2">
                    <a:lumMod val="75000"/>
                  </a:schemeClr>
                </a:solidFill>
                <a:effectLst/>
                <a:latin typeface="Lucida Bright" panose="02040602050505020304" pitchFamily="18" charset="0"/>
              </a:rPr>
              <a:t>department have more number of Attrition.</a:t>
            </a:r>
          </a:p>
          <a:p>
            <a:r>
              <a:rPr lang="en-US" sz="1200" dirty="0">
                <a:solidFill>
                  <a:schemeClr val="accent2">
                    <a:lumMod val="75000"/>
                  </a:schemeClr>
                </a:solidFill>
                <a:latin typeface="Lucida Bright" panose="02040602050505020304" pitchFamily="18" charset="0"/>
              </a:rPr>
              <a:t> </a:t>
            </a:r>
          </a:p>
        </p:txBody>
      </p:sp>
      <p:sp>
        <p:nvSpPr>
          <p:cNvPr id="28" name="Star: 5 Points 27">
            <a:extLst>
              <a:ext uri="{FF2B5EF4-FFF2-40B4-BE49-F238E27FC236}">
                <a16:creationId xmlns:a16="http://schemas.microsoft.com/office/drawing/2014/main" id="{4204E53B-700A-4985-B871-3584973A9106}"/>
              </a:ext>
            </a:extLst>
          </p:cNvPr>
          <p:cNvSpPr/>
          <p:nvPr/>
        </p:nvSpPr>
        <p:spPr>
          <a:xfrm>
            <a:off x="3284632" y="2461725"/>
            <a:ext cx="258924" cy="191205"/>
          </a:xfrm>
          <a:prstGeom prst="star5">
            <a:avLst>
              <a:gd name="adj" fmla="val 24599"/>
              <a:gd name="hf" fmla="val 105146"/>
              <a:gd name="vf" fmla="val 11055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 name="Picture 8" descr="Spinnaker Analytics | Data Analytics Service Company">
            <a:extLst>
              <a:ext uri="{FF2B5EF4-FFF2-40B4-BE49-F238E27FC236}">
                <a16:creationId xmlns:a16="http://schemas.microsoft.com/office/drawing/2014/main" id="{E84FF25B-5BFF-4053-9FD5-337D605622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84" t="4195" r="14982" b="3120"/>
          <a:stretch/>
        </p:blipFill>
        <p:spPr bwMode="auto">
          <a:xfrm>
            <a:off x="11369941" y="163333"/>
            <a:ext cx="670264" cy="67540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DFC34A49-8BD1-40CA-B87A-634376661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205" y="1191505"/>
            <a:ext cx="5152358" cy="188878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D9818B07-1D5B-4D67-9114-206DEA5F2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674" y="2399510"/>
            <a:ext cx="2772703" cy="221060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68D66DE4-5090-4014-A44F-D156E2C3D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1890" y="3711588"/>
            <a:ext cx="2940116" cy="2213852"/>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A7AF1BE5-708F-4E2C-B36B-77CFEEF475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49" y="4670809"/>
            <a:ext cx="5962055" cy="2068088"/>
          </a:xfrm>
          <a:prstGeom prst="rect">
            <a:avLst/>
          </a:prstGeom>
          <a:noFill/>
          <a:extLst>
            <a:ext uri="{909E8E84-426E-40DD-AFC4-6F175D3DCCD1}">
              <a14:hiddenFill xmlns:a14="http://schemas.microsoft.com/office/drawing/2010/main">
                <a:solidFill>
                  <a:srgbClr val="FFFFFF"/>
                </a:solidFill>
              </a14:hiddenFill>
            </a:ext>
          </a:extLst>
        </p:spPr>
      </p:pic>
      <p:sp>
        <p:nvSpPr>
          <p:cNvPr id="38" name="Star: 5 Points 37">
            <a:extLst>
              <a:ext uri="{FF2B5EF4-FFF2-40B4-BE49-F238E27FC236}">
                <a16:creationId xmlns:a16="http://schemas.microsoft.com/office/drawing/2014/main" id="{C8AE9B66-5663-4810-A987-5DC66F3809D8}"/>
              </a:ext>
            </a:extLst>
          </p:cNvPr>
          <p:cNvSpPr/>
          <p:nvPr/>
        </p:nvSpPr>
        <p:spPr>
          <a:xfrm>
            <a:off x="3224498" y="3415173"/>
            <a:ext cx="258924" cy="191205"/>
          </a:xfrm>
          <a:prstGeom prst="star5">
            <a:avLst>
              <a:gd name="adj" fmla="val 24599"/>
              <a:gd name="hf" fmla="val 105146"/>
              <a:gd name="vf" fmla="val 11055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C0AE3E07-FDC6-49D8-B323-0ACF92D360BB}"/>
              </a:ext>
            </a:extLst>
          </p:cNvPr>
          <p:cNvSpPr txBox="1"/>
          <p:nvPr/>
        </p:nvSpPr>
        <p:spPr>
          <a:xfrm>
            <a:off x="3588409" y="3316472"/>
            <a:ext cx="2447457" cy="1200329"/>
          </a:xfrm>
          <a:prstGeom prst="rect">
            <a:avLst/>
          </a:prstGeom>
          <a:noFill/>
        </p:spPr>
        <p:txBody>
          <a:bodyPr wrap="square" rtlCol="0">
            <a:spAutoFit/>
          </a:bodyPr>
          <a:lstStyle/>
          <a:p>
            <a:r>
              <a:rPr lang="en-US" sz="1200" dirty="0">
                <a:solidFill>
                  <a:schemeClr val="accent2">
                    <a:lumMod val="75000"/>
                  </a:schemeClr>
                </a:solidFill>
                <a:latin typeface="Lucida Bright" panose="02040602050505020304" pitchFamily="18" charset="0"/>
              </a:rPr>
              <a:t>In specific we can see that the department of </a:t>
            </a:r>
            <a:r>
              <a:rPr lang="en-US" sz="1200" b="1" i="0" dirty="0">
                <a:solidFill>
                  <a:schemeClr val="accent2">
                    <a:lumMod val="75000"/>
                  </a:schemeClr>
                </a:solidFill>
                <a:effectLst/>
                <a:latin typeface="Lucida Bright" panose="02040602050505020304" pitchFamily="18" charset="0"/>
              </a:rPr>
              <a:t>Research and Development </a:t>
            </a:r>
            <a:r>
              <a:rPr lang="en-US" sz="1200" i="0" dirty="0">
                <a:solidFill>
                  <a:schemeClr val="accent2">
                    <a:lumMod val="75000"/>
                  </a:schemeClr>
                </a:solidFill>
                <a:effectLst/>
                <a:latin typeface="Lucida Bright" panose="02040602050505020304" pitchFamily="18" charset="0"/>
              </a:rPr>
              <a:t>likely to have more attrition rate in the job role of </a:t>
            </a:r>
            <a:r>
              <a:rPr lang="en-US" sz="1200" b="1" i="0" dirty="0">
                <a:solidFill>
                  <a:schemeClr val="accent2">
                    <a:lumMod val="75000"/>
                  </a:schemeClr>
                </a:solidFill>
                <a:effectLst/>
                <a:latin typeface="Lucida Bright" panose="02040602050505020304" pitchFamily="18" charset="0"/>
              </a:rPr>
              <a:t>Laboratory technicians.</a:t>
            </a:r>
            <a:endParaRPr lang="en-US" sz="1200" b="1" dirty="0">
              <a:solidFill>
                <a:schemeClr val="accent2">
                  <a:lumMod val="75000"/>
                </a:schemeClr>
              </a:solidFill>
              <a:latin typeface="Lucida Bright" panose="02040602050505020304" pitchFamily="18" charset="0"/>
            </a:endParaRPr>
          </a:p>
        </p:txBody>
      </p:sp>
      <p:pic>
        <p:nvPicPr>
          <p:cNvPr id="2070" name="Picture 22">
            <a:extLst>
              <a:ext uri="{FF2B5EF4-FFF2-40B4-BE49-F238E27FC236}">
                <a16:creationId xmlns:a16="http://schemas.microsoft.com/office/drawing/2014/main" id="{CABF2BCA-AFDA-4B28-BEBB-E44B557D19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6217" y="4722387"/>
            <a:ext cx="2638102" cy="1964931"/>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7D22EF08-1299-46C0-9908-84B04855807D}"/>
              </a:ext>
            </a:extLst>
          </p:cNvPr>
          <p:cNvSpPr txBox="1"/>
          <p:nvPr/>
        </p:nvSpPr>
        <p:spPr>
          <a:xfrm>
            <a:off x="9241384" y="6035352"/>
            <a:ext cx="2740639" cy="646331"/>
          </a:xfrm>
          <a:prstGeom prst="rect">
            <a:avLst/>
          </a:prstGeom>
          <a:noFill/>
        </p:spPr>
        <p:txBody>
          <a:bodyPr wrap="square">
            <a:spAutoFit/>
          </a:bodyPr>
          <a:lstStyle/>
          <a:p>
            <a:r>
              <a:rPr lang="en-US" sz="1200" b="1" dirty="0">
                <a:solidFill>
                  <a:schemeClr val="accent2">
                    <a:lumMod val="75000"/>
                  </a:schemeClr>
                </a:solidFill>
              </a:rPr>
              <a:t>Male</a:t>
            </a:r>
            <a:r>
              <a:rPr lang="en-US" sz="1200" dirty="0">
                <a:solidFill>
                  <a:schemeClr val="accent2">
                    <a:lumMod val="75000"/>
                  </a:schemeClr>
                </a:solidFill>
              </a:rPr>
              <a:t> employees are more as compared to Females Hence ,</a:t>
            </a:r>
            <a:r>
              <a:rPr lang="en-US" sz="1200" b="1" dirty="0">
                <a:solidFill>
                  <a:schemeClr val="accent2">
                    <a:lumMod val="75000"/>
                  </a:schemeClr>
                </a:solidFill>
              </a:rPr>
              <a:t>Gender Category </a:t>
            </a:r>
            <a:r>
              <a:rPr lang="en-US" sz="1200" dirty="0">
                <a:solidFill>
                  <a:schemeClr val="accent2">
                    <a:lumMod val="75000"/>
                  </a:schemeClr>
                </a:solidFill>
              </a:rPr>
              <a:t>attrition rate is </a:t>
            </a:r>
            <a:r>
              <a:rPr lang="en-US" sz="1200" b="1" dirty="0">
                <a:solidFill>
                  <a:schemeClr val="accent2">
                    <a:lumMod val="75000"/>
                  </a:schemeClr>
                </a:solidFill>
              </a:rPr>
              <a:t>High</a:t>
            </a:r>
            <a:r>
              <a:rPr lang="en-US" sz="1200" dirty="0">
                <a:solidFill>
                  <a:schemeClr val="accent2">
                    <a:lumMod val="75000"/>
                  </a:schemeClr>
                </a:solidFill>
              </a:rPr>
              <a:t> in </a:t>
            </a:r>
            <a:r>
              <a:rPr lang="en-US" sz="1200" b="1" dirty="0">
                <a:solidFill>
                  <a:schemeClr val="accent2">
                    <a:lumMod val="75000"/>
                  </a:schemeClr>
                </a:solidFill>
              </a:rPr>
              <a:t>Male</a:t>
            </a:r>
            <a:r>
              <a:rPr lang="en-US" sz="1200" dirty="0">
                <a:solidFill>
                  <a:schemeClr val="accent2">
                    <a:lumMod val="75000"/>
                  </a:schemeClr>
                </a:solidFill>
              </a:rPr>
              <a:t> category.</a:t>
            </a:r>
          </a:p>
        </p:txBody>
      </p:sp>
      <p:sp>
        <p:nvSpPr>
          <p:cNvPr id="43" name="Star: 5 Points 42">
            <a:extLst>
              <a:ext uri="{FF2B5EF4-FFF2-40B4-BE49-F238E27FC236}">
                <a16:creationId xmlns:a16="http://schemas.microsoft.com/office/drawing/2014/main" id="{297161BF-FA7F-4B2B-9C18-49D28F655881}"/>
              </a:ext>
            </a:extLst>
          </p:cNvPr>
          <p:cNvSpPr/>
          <p:nvPr/>
        </p:nvSpPr>
        <p:spPr>
          <a:xfrm>
            <a:off x="6079084" y="3520383"/>
            <a:ext cx="258924" cy="191205"/>
          </a:xfrm>
          <a:prstGeom prst="star5">
            <a:avLst>
              <a:gd name="adj" fmla="val 24599"/>
              <a:gd name="hf" fmla="val 105146"/>
              <a:gd name="vf" fmla="val 11055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A77FFD9A-7385-46B7-A554-2DCFDB10B337}"/>
              </a:ext>
            </a:extLst>
          </p:cNvPr>
          <p:cNvSpPr txBox="1"/>
          <p:nvPr/>
        </p:nvSpPr>
        <p:spPr>
          <a:xfrm>
            <a:off x="6358804" y="3131806"/>
            <a:ext cx="2867540" cy="1569660"/>
          </a:xfrm>
          <a:prstGeom prst="rect">
            <a:avLst/>
          </a:prstGeom>
          <a:noFill/>
        </p:spPr>
        <p:txBody>
          <a:bodyPr wrap="square">
            <a:spAutoFit/>
          </a:bodyPr>
          <a:lstStyle/>
          <a:p>
            <a:pPr algn="l"/>
            <a:r>
              <a:rPr lang="en-US" sz="1200" b="0" i="0" dirty="0">
                <a:solidFill>
                  <a:schemeClr val="accent2">
                    <a:lumMod val="75000"/>
                  </a:schemeClr>
                </a:solidFill>
                <a:effectLst/>
                <a:latin typeface="Lucida Bright" panose="02040602050505020304" pitchFamily="18" charset="0"/>
              </a:rPr>
              <a:t>on an average most of employees are </a:t>
            </a:r>
            <a:r>
              <a:rPr lang="en-US" sz="1200" b="1" i="0" dirty="0">
                <a:solidFill>
                  <a:schemeClr val="accent2">
                    <a:lumMod val="75000"/>
                  </a:schemeClr>
                </a:solidFill>
                <a:effectLst/>
                <a:latin typeface="Lucida Bright" panose="02040602050505020304" pitchFamily="18" charset="0"/>
              </a:rPr>
              <a:t>moderately performed </a:t>
            </a:r>
            <a:r>
              <a:rPr lang="en-US" sz="1200" b="0" i="0" dirty="0">
                <a:solidFill>
                  <a:schemeClr val="accent2">
                    <a:lumMod val="75000"/>
                  </a:schemeClr>
                </a:solidFill>
                <a:effectLst/>
                <a:latin typeface="Lucida Bright" panose="02040602050505020304" pitchFamily="18" charset="0"/>
              </a:rPr>
              <a:t>because of performance rating lines in </a:t>
            </a:r>
            <a:r>
              <a:rPr lang="en-US" sz="1200" b="1" i="0" dirty="0">
                <a:solidFill>
                  <a:schemeClr val="accent2">
                    <a:lumMod val="75000"/>
                  </a:schemeClr>
                </a:solidFill>
                <a:effectLst/>
                <a:latin typeface="Lucida Bright" panose="02040602050505020304" pitchFamily="18" charset="0"/>
              </a:rPr>
              <a:t>3-4</a:t>
            </a:r>
            <a:r>
              <a:rPr lang="en-US" sz="1200" b="0" i="0" dirty="0">
                <a:solidFill>
                  <a:schemeClr val="accent2">
                    <a:lumMod val="75000"/>
                  </a:schemeClr>
                </a:solidFill>
                <a:effectLst/>
                <a:latin typeface="Lucida Bright" panose="02040602050505020304" pitchFamily="18" charset="0"/>
              </a:rPr>
              <a:t>.</a:t>
            </a:r>
          </a:p>
          <a:p>
            <a:pPr algn="l"/>
            <a:endParaRPr lang="en-US" sz="1200" b="0" i="0" dirty="0">
              <a:solidFill>
                <a:schemeClr val="accent2">
                  <a:lumMod val="75000"/>
                </a:schemeClr>
              </a:solidFill>
              <a:effectLst/>
              <a:latin typeface="Lucida Bright" panose="02040602050505020304" pitchFamily="18" charset="0"/>
            </a:endParaRPr>
          </a:p>
          <a:p>
            <a:pPr algn="l"/>
            <a:r>
              <a:rPr lang="en-US" sz="1200" b="0" i="0" dirty="0">
                <a:solidFill>
                  <a:schemeClr val="accent2">
                    <a:lumMod val="75000"/>
                  </a:schemeClr>
                </a:solidFill>
                <a:effectLst/>
                <a:latin typeface="Lucida Bright" panose="02040602050505020304" pitchFamily="18" charset="0"/>
              </a:rPr>
              <a:t>However employees having </a:t>
            </a:r>
            <a:r>
              <a:rPr lang="en-US" sz="1200" b="1" i="0" dirty="0">
                <a:solidFill>
                  <a:schemeClr val="accent2">
                    <a:lumMod val="75000"/>
                  </a:schemeClr>
                </a:solidFill>
                <a:effectLst/>
                <a:latin typeface="Lucida Bright" panose="02040602050505020304" pitchFamily="18" charset="0"/>
              </a:rPr>
              <a:t>less performance rating </a:t>
            </a:r>
            <a:r>
              <a:rPr lang="en-US" sz="1200" b="0" i="0" dirty="0">
                <a:solidFill>
                  <a:schemeClr val="accent2">
                    <a:lumMod val="75000"/>
                  </a:schemeClr>
                </a:solidFill>
                <a:effectLst/>
                <a:latin typeface="Lucida Bright" panose="02040602050505020304" pitchFamily="18" charset="0"/>
              </a:rPr>
              <a:t>are more likely to</a:t>
            </a:r>
            <a:r>
              <a:rPr lang="en-US" sz="1200" b="1" i="0" dirty="0">
                <a:solidFill>
                  <a:schemeClr val="accent2">
                    <a:lumMod val="75000"/>
                  </a:schemeClr>
                </a:solidFill>
                <a:effectLst/>
                <a:latin typeface="Lucida Bright" panose="02040602050505020304" pitchFamily="18" charset="0"/>
              </a:rPr>
              <a:t> quit </a:t>
            </a:r>
            <a:r>
              <a:rPr lang="en-US" sz="1200" b="0" i="0" dirty="0">
                <a:solidFill>
                  <a:schemeClr val="accent2">
                    <a:lumMod val="75000"/>
                  </a:schemeClr>
                </a:solidFill>
                <a:effectLst/>
                <a:latin typeface="Lucida Bright" panose="02040602050505020304" pitchFamily="18" charset="0"/>
              </a:rPr>
              <a:t>or we can say that company wants to </a:t>
            </a:r>
            <a:r>
              <a:rPr lang="en-US" sz="1200" b="1" i="0" dirty="0">
                <a:solidFill>
                  <a:schemeClr val="accent2">
                    <a:lumMod val="75000"/>
                  </a:schemeClr>
                </a:solidFill>
                <a:effectLst/>
                <a:latin typeface="Lucida Bright" panose="02040602050505020304" pitchFamily="18" charset="0"/>
              </a:rPr>
              <a:t>fire </a:t>
            </a:r>
            <a:r>
              <a:rPr lang="en-US" sz="1200" b="0" i="0" dirty="0">
                <a:solidFill>
                  <a:schemeClr val="accent2">
                    <a:lumMod val="75000"/>
                  </a:schemeClr>
                </a:solidFill>
                <a:effectLst/>
                <a:latin typeface="Lucida Bright" panose="02040602050505020304" pitchFamily="18" charset="0"/>
              </a:rPr>
              <a:t>those employees</a:t>
            </a:r>
            <a:r>
              <a:rPr lang="en-US" sz="1200" dirty="0">
                <a:solidFill>
                  <a:schemeClr val="accent2">
                    <a:lumMod val="75000"/>
                  </a:schemeClr>
                </a:solidFill>
              </a:rPr>
              <a:t>.</a:t>
            </a:r>
          </a:p>
        </p:txBody>
      </p:sp>
      <p:sp>
        <p:nvSpPr>
          <p:cNvPr id="45" name="Star: 5 Points 44">
            <a:extLst>
              <a:ext uri="{FF2B5EF4-FFF2-40B4-BE49-F238E27FC236}">
                <a16:creationId xmlns:a16="http://schemas.microsoft.com/office/drawing/2014/main" id="{4B22CCA6-B056-4186-BF50-A2A97AA91375}"/>
              </a:ext>
            </a:extLst>
          </p:cNvPr>
          <p:cNvSpPr/>
          <p:nvPr/>
        </p:nvSpPr>
        <p:spPr>
          <a:xfrm>
            <a:off x="8960307" y="6200032"/>
            <a:ext cx="258924" cy="191205"/>
          </a:xfrm>
          <a:prstGeom prst="star5">
            <a:avLst>
              <a:gd name="adj" fmla="val 24599"/>
              <a:gd name="hf" fmla="val 105146"/>
              <a:gd name="vf" fmla="val 11055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3248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a:xfrm>
            <a:off x="0" y="0"/>
            <a:ext cx="12192000" cy="1040740"/>
          </a:xfrm>
          <a:gradFill>
            <a:gsLst>
              <a:gs pos="33000">
                <a:srgbClr val="7284A9"/>
              </a:gs>
              <a:gs pos="99000">
                <a:srgbClr val="17346F"/>
              </a:gs>
              <a:gs pos="0">
                <a:srgbClr val="CDD4E2"/>
              </a:gs>
              <a:gs pos="0">
                <a:srgbClr val="5670A2"/>
              </a:gs>
              <a:gs pos="0">
                <a:schemeClr val="accent1">
                  <a:lumMod val="60000"/>
                  <a:lumOff val="40000"/>
                </a:schemeClr>
              </a:gs>
            </a:gsLst>
            <a:lin ang="5400000" scaled="1"/>
          </a:gradFill>
        </p:spPr>
        <p:txBody>
          <a:bodyPr/>
          <a:lstStyle/>
          <a:p>
            <a:pPr algn="ctr"/>
            <a:r>
              <a:rPr lang="en-GB" sz="4000" b="1" dirty="0">
                <a:solidFill>
                  <a:schemeClr val="bg1"/>
                </a:solidFill>
                <a:latin typeface="Lucida Bright" panose="02040602050505020304" pitchFamily="18" charset="0"/>
                <a:cs typeface="Arial" panose="020B0604020202020204" pitchFamily="34" charset="0"/>
              </a:rPr>
              <a:t>KEY METRICS</a:t>
            </a:r>
            <a:r>
              <a:rPr lang="en-GB" dirty="0">
                <a:latin typeface="Arial" panose="020B0604020202020204" pitchFamily="34" charset="0"/>
                <a:cs typeface="Arial" panose="020B0604020202020204" pitchFamily="34" charset="0"/>
              </a:rPr>
              <a:t>	</a:t>
            </a:r>
          </a:p>
        </p:txBody>
      </p:sp>
      <p:sp>
        <p:nvSpPr>
          <p:cNvPr id="19" name="Content Placeholder 2">
            <a:extLst>
              <a:ext uri="{FF2B5EF4-FFF2-40B4-BE49-F238E27FC236}">
                <a16:creationId xmlns:a16="http://schemas.microsoft.com/office/drawing/2014/main" id="{1CC1F258-59E3-ABBB-FC11-2C674685DF70}"/>
              </a:ext>
            </a:extLst>
          </p:cNvPr>
          <p:cNvSpPr txBox="1">
            <a:spLocks/>
          </p:cNvSpPr>
          <p:nvPr/>
        </p:nvSpPr>
        <p:spPr>
          <a:xfrm>
            <a:off x="9127123" y="4011309"/>
            <a:ext cx="2853268" cy="2780286"/>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GB" sz="1200" b="1" i="0" u="none" strike="noStrike" kern="1200" cap="none" spc="0" normalizeH="0" baseline="0" noProof="0" dirty="0">
              <a:ln>
                <a:noFill/>
              </a:ln>
              <a:solidFill>
                <a:srgbClr val="0B5574"/>
              </a:solidFill>
              <a:effectLst/>
              <a:uLnTx/>
              <a:uFillTx/>
              <a:latin typeface="Mylius Modern" panose="020B0504020202020204" pitchFamily="34" charset="0"/>
              <a:ea typeface="+mn-ea"/>
              <a:cs typeface="+mn-cs"/>
            </a:endParaRPr>
          </a:p>
        </p:txBody>
      </p:sp>
      <p:pic>
        <p:nvPicPr>
          <p:cNvPr id="22" name="Picture 8" descr="Spinnaker Analytics | Data Analytics Service Company">
            <a:extLst>
              <a:ext uri="{FF2B5EF4-FFF2-40B4-BE49-F238E27FC236}">
                <a16:creationId xmlns:a16="http://schemas.microsoft.com/office/drawing/2014/main" id="{E84FF25B-5BFF-4053-9FD5-337D605622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84" t="4195" r="14982" b="3120"/>
          <a:stretch/>
        </p:blipFill>
        <p:spPr bwMode="auto">
          <a:xfrm>
            <a:off x="11369941" y="163333"/>
            <a:ext cx="670264" cy="67540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71F3EA0-0F99-485C-A7EC-76AF4E6C9F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3334" y="1197679"/>
            <a:ext cx="3565998" cy="268513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8F3288F-E871-4EE5-B00C-1933DA3FBB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1397" y="3799756"/>
            <a:ext cx="3549095" cy="268513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F7383A7-F2C1-434D-8DAD-21A8FCD40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943" y="1326179"/>
            <a:ext cx="3027748" cy="227983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BE039EE2-6C33-419F-80BB-0DA30756B9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6002" y="3979679"/>
            <a:ext cx="3565998" cy="26851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A4CE1A-92CE-4004-B7F6-AC75CAA21755}"/>
              </a:ext>
            </a:extLst>
          </p:cNvPr>
          <p:cNvSpPr txBox="1"/>
          <p:nvPr/>
        </p:nvSpPr>
        <p:spPr>
          <a:xfrm>
            <a:off x="498943" y="4134010"/>
            <a:ext cx="2289842" cy="1938992"/>
          </a:xfrm>
          <a:prstGeom prst="rect">
            <a:avLst/>
          </a:prstGeom>
          <a:noFill/>
        </p:spPr>
        <p:txBody>
          <a:bodyPr wrap="square" rtlCol="0">
            <a:spAutoFit/>
          </a:bodyPr>
          <a:lstStyle/>
          <a:p>
            <a:r>
              <a:rPr lang="en-US" sz="1200" dirty="0">
                <a:solidFill>
                  <a:schemeClr val="accent2">
                    <a:lumMod val="75000"/>
                  </a:schemeClr>
                </a:solidFill>
                <a:latin typeface="Lucida Bright" panose="02040602050505020304" pitchFamily="18" charset="0"/>
              </a:rPr>
              <a:t>Here we can see that most employees likely to </a:t>
            </a:r>
            <a:r>
              <a:rPr lang="en-US" sz="1200" b="1" dirty="0">
                <a:solidFill>
                  <a:schemeClr val="accent2">
                    <a:lumMod val="75000"/>
                  </a:schemeClr>
                </a:solidFill>
                <a:latin typeface="Lucida Bright" panose="02040602050505020304" pitchFamily="18" charset="0"/>
              </a:rPr>
              <a:t>leave</a:t>
            </a:r>
            <a:r>
              <a:rPr lang="en-US" sz="1200" dirty="0">
                <a:solidFill>
                  <a:schemeClr val="accent2">
                    <a:lumMod val="75000"/>
                  </a:schemeClr>
                </a:solidFill>
                <a:latin typeface="Lucida Bright" panose="02040602050505020304" pitchFamily="18" charset="0"/>
              </a:rPr>
              <a:t> the company after </a:t>
            </a:r>
            <a:r>
              <a:rPr lang="en-US" sz="1200" b="1" dirty="0">
                <a:solidFill>
                  <a:schemeClr val="accent2">
                    <a:lumMod val="75000"/>
                  </a:schemeClr>
                </a:solidFill>
                <a:latin typeface="Lucida Bright" panose="02040602050505020304" pitchFamily="18" charset="0"/>
              </a:rPr>
              <a:t>5</a:t>
            </a:r>
            <a:r>
              <a:rPr lang="en-US" sz="1200" dirty="0">
                <a:solidFill>
                  <a:schemeClr val="accent2">
                    <a:lumMod val="75000"/>
                  </a:schemeClr>
                </a:solidFill>
                <a:latin typeface="Lucida Bright" panose="02040602050505020304" pitchFamily="18" charset="0"/>
              </a:rPr>
              <a:t> </a:t>
            </a:r>
            <a:r>
              <a:rPr lang="en-US" sz="1200" b="1" dirty="0">
                <a:solidFill>
                  <a:schemeClr val="accent2">
                    <a:lumMod val="75000"/>
                  </a:schemeClr>
                </a:solidFill>
                <a:latin typeface="Lucida Bright" panose="02040602050505020304" pitchFamily="18" charset="0"/>
              </a:rPr>
              <a:t>years</a:t>
            </a:r>
            <a:r>
              <a:rPr lang="en-US" sz="1200" dirty="0">
                <a:solidFill>
                  <a:schemeClr val="accent2">
                    <a:lumMod val="75000"/>
                  </a:schemeClr>
                </a:solidFill>
                <a:latin typeface="Lucida Bright" panose="02040602050505020304" pitchFamily="18" charset="0"/>
              </a:rPr>
              <a:t>, so they can take </a:t>
            </a:r>
            <a:r>
              <a:rPr lang="en-US" sz="1200" b="1" dirty="0">
                <a:solidFill>
                  <a:schemeClr val="accent2">
                    <a:lumMod val="75000"/>
                  </a:schemeClr>
                </a:solidFill>
                <a:latin typeface="Lucida Bright" panose="02040602050505020304" pitchFamily="18" charset="0"/>
              </a:rPr>
              <a:t>advantage</a:t>
            </a:r>
            <a:r>
              <a:rPr lang="en-US" sz="1200" dirty="0">
                <a:solidFill>
                  <a:schemeClr val="accent2">
                    <a:lumMod val="75000"/>
                  </a:schemeClr>
                </a:solidFill>
                <a:latin typeface="Lucida Bright" panose="02040602050505020304" pitchFamily="18" charset="0"/>
              </a:rPr>
              <a:t> of </a:t>
            </a:r>
            <a:r>
              <a:rPr lang="en-US" sz="1200" b="1" dirty="0">
                <a:solidFill>
                  <a:schemeClr val="accent2">
                    <a:lumMod val="75000"/>
                  </a:schemeClr>
                </a:solidFill>
                <a:latin typeface="Lucida Bright" panose="02040602050505020304" pitchFamily="18" charset="0"/>
              </a:rPr>
              <a:t>Gratuity</a:t>
            </a:r>
            <a:r>
              <a:rPr lang="en-US" sz="1200" dirty="0">
                <a:solidFill>
                  <a:schemeClr val="accent2">
                    <a:lumMod val="75000"/>
                  </a:schemeClr>
                </a:solidFill>
                <a:latin typeface="Lucida Bright" panose="02040602050505020304" pitchFamily="18" charset="0"/>
              </a:rPr>
              <a:t>.</a:t>
            </a:r>
          </a:p>
          <a:p>
            <a:endParaRPr lang="en-US" sz="1200" dirty="0">
              <a:solidFill>
                <a:schemeClr val="accent2">
                  <a:lumMod val="75000"/>
                </a:schemeClr>
              </a:solidFill>
              <a:latin typeface="Lucida Bright" panose="02040602050505020304" pitchFamily="18" charset="0"/>
            </a:endParaRPr>
          </a:p>
          <a:p>
            <a:r>
              <a:rPr lang="en-US" sz="1200" dirty="0">
                <a:solidFill>
                  <a:schemeClr val="accent2">
                    <a:lumMod val="75000"/>
                  </a:schemeClr>
                </a:solidFill>
                <a:latin typeface="Lucida Bright" panose="02040602050505020304" pitchFamily="18" charset="0"/>
              </a:rPr>
              <a:t>Also need to introduce some </a:t>
            </a:r>
            <a:r>
              <a:rPr lang="en-US" sz="1200" b="1" dirty="0">
                <a:solidFill>
                  <a:schemeClr val="accent2">
                    <a:lumMod val="75000"/>
                  </a:schemeClr>
                </a:solidFill>
                <a:latin typeface="Lucida Bright" panose="02040602050505020304" pitchFamily="18" charset="0"/>
              </a:rPr>
              <a:t>policies</a:t>
            </a:r>
            <a:r>
              <a:rPr lang="en-US" sz="1200" dirty="0">
                <a:solidFill>
                  <a:schemeClr val="accent2">
                    <a:lumMod val="75000"/>
                  </a:schemeClr>
                </a:solidFill>
                <a:latin typeface="Lucida Bright" panose="02040602050505020304" pitchFamily="18" charset="0"/>
              </a:rPr>
              <a:t> for </a:t>
            </a:r>
            <a:r>
              <a:rPr lang="en-US" sz="1200" b="1" dirty="0">
                <a:solidFill>
                  <a:schemeClr val="accent2">
                    <a:lumMod val="75000"/>
                  </a:schemeClr>
                </a:solidFill>
                <a:latin typeface="Lucida Bright" panose="02040602050505020304" pitchFamily="18" charset="0"/>
              </a:rPr>
              <a:t>freshers</a:t>
            </a:r>
            <a:r>
              <a:rPr lang="en-US" sz="1200" dirty="0">
                <a:solidFill>
                  <a:schemeClr val="accent2">
                    <a:lumMod val="75000"/>
                  </a:schemeClr>
                </a:solidFill>
                <a:latin typeface="Lucida Bright" panose="02040602050505020304" pitchFamily="18" charset="0"/>
              </a:rPr>
              <a:t> so they can </a:t>
            </a:r>
            <a:r>
              <a:rPr lang="en-US" sz="1200" b="1" dirty="0">
                <a:solidFill>
                  <a:schemeClr val="accent2">
                    <a:lumMod val="75000"/>
                  </a:schemeClr>
                </a:solidFill>
                <a:latin typeface="Lucida Bright" panose="02040602050505020304" pitchFamily="18" charset="0"/>
              </a:rPr>
              <a:t>contribute</a:t>
            </a:r>
            <a:r>
              <a:rPr lang="en-US" sz="1200" dirty="0">
                <a:solidFill>
                  <a:schemeClr val="accent2">
                    <a:lumMod val="75000"/>
                  </a:schemeClr>
                </a:solidFill>
                <a:latin typeface="Lucida Bright" panose="02040602050505020304" pitchFamily="18" charset="0"/>
              </a:rPr>
              <a:t> more for the </a:t>
            </a:r>
            <a:r>
              <a:rPr lang="en-US" sz="1200" b="1" dirty="0">
                <a:solidFill>
                  <a:schemeClr val="accent2">
                    <a:lumMod val="75000"/>
                  </a:schemeClr>
                </a:solidFill>
                <a:latin typeface="Lucida Bright" panose="02040602050505020304" pitchFamily="18" charset="0"/>
              </a:rPr>
              <a:t>company</a:t>
            </a:r>
            <a:r>
              <a:rPr lang="en-US" sz="1200" dirty="0">
                <a:solidFill>
                  <a:schemeClr val="accent2">
                    <a:lumMod val="75000"/>
                  </a:schemeClr>
                </a:solidFill>
                <a:latin typeface="Lucida Bright" panose="02040602050505020304" pitchFamily="18" charset="0"/>
              </a:rPr>
              <a:t>.</a:t>
            </a:r>
          </a:p>
        </p:txBody>
      </p:sp>
      <p:sp>
        <p:nvSpPr>
          <p:cNvPr id="24" name="Star: 5 Points 23">
            <a:extLst>
              <a:ext uri="{FF2B5EF4-FFF2-40B4-BE49-F238E27FC236}">
                <a16:creationId xmlns:a16="http://schemas.microsoft.com/office/drawing/2014/main" id="{C7F5252F-A61B-41DE-8FFE-BF8B1220F3C3}"/>
              </a:ext>
            </a:extLst>
          </p:cNvPr>
          <p:cNvSpPr/>
          <p:nvPr/>
        </p:nvSpPr>
        <p:spPr>
          <a:xfrm>
            <a:off x="82147" y="4509520"/>
            <a:ext cx="258924" cy="191205"/>
          </a:xfrm>
          <a:prstGeom prst="star5">
            <a:avLst>
              <a:gd name="adj" fmla="val 24599"/>
              <a:gd name="hf" fmla="val 105146"/>
              <a:gd name="vf" fmla="val 11055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Star: 5 Points 24">
            <a:extLst>
              <a:ext uri="{FF2B5EF4-FFF2-40B4-BE49-F238E27FC236}">
                <a16:creationId xmlns:a16="http://schemas.microsoft.com/office/drawing/2014/main" id="{563FDF79-2AFE-4BE3-A744-FFBCEAA24BB6}"/>
              </a:ext>
            </a:extLst>
          </p:cNvPr>
          <p:cNvSpPr/>
          <p:nvPr/>
        </p:nvSpPr>
        <p:spPr>
          <a:xfrm>
            <a:off x="118921" y="5512286"/>
            <a:ext cx="258924" cy="191205"/>
          </a:xfrm>
          <a:prstGeom prst="star5">
            <a:avLst>
              <a:gd name="adj" fmla="val 24599"/>
              <a:gd name="hf" fmla="val 105146"/>
              <a:gd name="vf" fmla="val 11055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7FA82EE-39AA-45D2-86A7-49D4D1EEEC1E}"/>
              </a:ext>
            </a:extLst>
          </p:cNvPr>
          <p:cNvSpPr txBox="1"/>
          <p:nvPr/>
        </p:nvSpPr>
        <p:spPr>
          <a:xfrm>
            <a:off x="3932945" y="1502229"/>
            <a:ext cx="2163055" cy="2400657"/>
          </a:xfrm>
          <a:prstGeom prst="rect">
            <a:avLst/>
          </a:prstGeom>
          <a:noFill/>
        </p:spPr>
        <p:txBody>
          <a:bodyPr wrap="square" rtlCol="0">
            <a:spAutoFit/>
          </a:bodyPr>
          <a:lstStyle/>
          <a:p>
            <a:r>
              <a:rPr lang="en-US" sz="1200" dirty="0">
                <a:solidFill>
                  <a:schemeClr val="accent2">
                    <a:lumMod val="75000"/>
                  </a:schemeClr>
                </a:solidFill>
                <a:latin typeface="Lucida Bright" panose="02040602050505020304" pitchFamily="18" charset="0"/>
              </a:rPr>
              <a:t>There are some employees which are  </a:t>
            </a:r>
            <a:r>
              <a:rPr lang="en-US" sz="1200" b="1" dirty="0">
                <a:solidFill>
                  <a:schemeClr val="accent2">
                    <a:lumMod val="75000"/>
                  </a:schemeClr>
                </a:solidFill>
                <a:latin typeface="Lucida Bright" panose="02040602050505020304" pitchFamily="18" charset="0"/>
              </a:rPr>
              <a:t>leaving</a:t>
            </a:r>
            <a:r>
              <a:rPr lang="en-US" sz="1200" dirty="0">
                <a:solidFill>
                  <a:schemeClr val="accent2">
                    <a:lumMod val="75000"/>
                  </a:schemeClr>
                </a:solidFill>
                <a:latin typeface="Lucida Bright" panose="02040602050505020304" pitchFamily="18" charset="0"/>
              </a:rPr>
              <a:t> the company because </a:t>
            </a:r>
            <a:r>
              <a:rPr lang="en-US" sz="1200" b="1" dirty="0">
                <a:solidFill>
                  <a:schemeClr val="accent2">
                    <a:lumMod val="75000"/>
                  </a:schemeClr>
                </a:solidFill>
                <a:latin typeface="Lucida Bright" panose="02040602050505020304" pitchFamily="18" charset="0"/>
              </a:rPr>
              <a:t>over load </a:t>
            </a:r>
            <a:r>
              <a:rPr lang="en-US" sz="1200" dirty="0">
                <a:solidFill>
                  <a:schemeClr val="accent2">
                    <a:lumMod val="75000"/>
                  </a:schemeClr>
                </a:solidFill>
                <a:latin typeface="Lucida Bright" panose="02040602050505020304" pitchFamily="18" charset="0"/>
              </a:rPr>
              <a:t>of work.</a:t>
            </a:r>
          </a:p>
          <a:p>
            <a:endParaRPr lang="en-US" sz="1200" dirty="0"/>
          </a:p>
          <a:p>
            <a:r>
              <a:rPr lang="en-US" sz="1200" dirty="0">
                <a:solidFill>
                  <a:schemeClr val="accent2">
                    <a:lumMod val="75000"/>
                  </a:schemeClr>
                </a:solidFill>
                <a:latin typeface="Lucida Bright" panose="02040602050505020304" pitchFamily="18" charset="0"/>
              </a:rPr>
              <a:t>We can assure them the </a:t>
            </a:r>
            <a:r>
              <a:rPr lang="en-US" sz="1200" b="1" dirty="0">
                <a:solidFill>
                  <a:schemeClr val="accent2">
                    <a:lumMod val="75000"/>
                  </a:schemeClr>
                </a:solidFill>
                <a:latin typeface="Lucida Bright" panose="02040602050505020304" pitchFamily="18" charset="0"/>
              </a:rPr>
              <a:t>extra pay</a:t>
            </a:r>
            <a:r>
              <a:rPr lang="en-US" sz="1200" dirty="0">
                <a:solidFill>
                  <a:schemeClr val="accent2">
                    <a:lumMod val="75000"/>
                  </a:schemeClr>
                </a:solidFill>
                <a:latin typeface="Lucida Bright" panose="02040602050505020304" pitchFamily="18" charset="0"/>
              </a:rPr>
              <a:t> or can </a:t>
            </a:r>
            <a:r>
              <a:rPr lang="en-US" sz="1200" b="1" dirty="0">
                <a:solidFill>
                  <a:schemeClr val="accent2">
                    <a:lumMod val="75000"/>
                  </a:schemeClr>
                </a:solidFill>
                <a:latin typeface="Lucida Bright" panose="02040602050505020304" pitchFamily="18" charset="0"/>
              </a:rPr>
              <a:t>hire</a:t>
            </a:r>
            <a:r>
              <a:rPr lang="en-US" sz="1200" dirty="0">
                <a:solidFill>
                  <a:schemeClr val="accent2">
                    <a:lumMod val="75000"/>
                  </a:schemeClr>
                </a:solidFill>
                <a:latin typeface="Lucida Bright" panose="02040602050505020304" pitchFamily="18" charset="0"/>
              </a:rPr>
              <a:t> the other </a:t>
            </a:r>
            <a:r>
              <a:rPr lang="en-US" sz="1200" b="1" dirty="0">
                <a:solidFill>
                  <a:schemeClr val="accent2">
                    <a:lumMod val="75000"/>
                  </a:schemeClr>
                </a:solidFill>
                <a:latin typeface="Lucida Bright" panose="02040602050505020304" pitchFamily="18" charset="0"/>
              </a:rPr>
              <a:t>employees</a:t>
            </a:r>
            <a:r>
              <a:rPr lang="en-US" sz="1200" dirty="0">
                <a:solidFill>
                  <a:schemeClr val="accent2">
                    <a:lumMod val="75000"/>
                  </a:schemeClr>
                </a:solidFill>
                <a:latin typeface="Lucida Bright" panose="02040602050505020304" pitchFamily="18" charset="0"/>
              </a:rPr>
              <a:t> to manage the </a:t>
            </a:r>
            <a:r>
              <a:rPr lang="en-US" sz="1200" b="1" dirty="0">
                <a:solidFill>
                  <a:schemeClr val="accent2">
                    <a:lumMod val="75000"/>
                  </a:schemeClr>
                </a:solidFill>
                <a:latin typeface="Lucida Bright" panose="02040602050505020304" pitchFamily="18" charset="0"/>
              </a:rPr>
              <a:t>workload</a:t>
            </a:r>
            <a:r>
              <a:rPr lang="en-US" sz="1200" dirty="0">
                <a:solidFill>
                  <a:schemeClr val="accent2">
                    <a:lumMod val="75000"/>
                  </a:schemeClr>
                </a:solidFill>
                <a:latin typeface="Lucida Bright" panose="02040602050505020304" pitchFamily="18" charset="0"/>
              </a:rPr>
              <a:t> if this fits in the </a:t>
            </a:r>
            <a:r>
              <a:rPr lang="en-US" sz="1200" b="1" dirty="0">
                <a:solidFill>
                  <a:schemeClr val="accent2">
                    <a:lumMod val="75000"/>
                  </a:schemeClr>
                </a:solidFill>
                <a:latin typeface="Lucida Bright" panose="02040602050505020304" pitchFamily="18" charset="0"/>
              </a:rPr>
              <a:t>annual</a:t>
            </a:r>
            <a:r>
              <a:rPr lang="en-US" sz="1200" dirty="0">
                <a:solidFill>
                  <a:schemeClr val="accent2">
                    <a:lumMod val="75000"/>
                  </a:schemeClr>
                </a:solidFill>
                <a:latin typeface="Lucida Bright" panose="02040602050505020304" pitchFamily="18" charset="0"/>
              </a:rPr>
              <a:t> </a:t>
            </a:r>
            <a:r>
              <a:rPr lang="en-US" sz="1200" b="1" dirty="0">
                <a:solidFill>
                  <a:schemeClr val="accent2">
                    <a:lumMod val="75000"/>
                  </a:schemeClr>
                </a:solidFill>
                <a:latin typeface="Lucida Bright" panose="02040602050505020304" pitchFamily="18" charset="0"/>
              </a:rPr>
              <a:t>budget</a:t>
            </a:r>
            <a:r>
              <a:rPr lang="en-US" sz="1200" dirty="0">
                <a:solidFill>
                  <a:schemeClr val="accent2">
                    <a:lumMod val="75000"/>
                  </a:schemeClr>
                </a:solidFill>
                <a:latin typeface="Lucida Bright" panose="02040602050505020304" pitchFamily="18" charset="0"/>
              </a:rPr>
              <a:t>.</a:t>
            </a:r>
          </a:p>
          <a:p>
            <a:r>
              <a:rPr lang="en-US" dirty="0"/>
              <a:t> </a:t>
            </a:r>
          </a:p>
        </p:txBody>
      </p:sp>
      <p:sp>
        <p:nvSpPr>
          <p:cNvPr id="27" name="Star: 5 Points 26">
            <a:extLst>
              <a:ext uri="{FF2B5EF4-FFF2-40B4-BE49-F238E27FC236}">
                <a16:creationId xmlns:a16="http://schemas.microsoft.com/office/drawing/2014/main" id="{F832F31B-59AE-4F20-BA02-C126DCAA2C98}"/>
              </a:ext>
            </a:extLst>
          </p:cNvPr>
          <p:cNvSpPr/>
          <p:nvPr/>
        </p:nvSpPr>
        <p:spPr>
          <a:xfrm>
            <a:off x="3634732" y="1699725"/>
            <a:ext cx="258924" cy="191205"/>
          </a:xfrm>
          <a:prstGeom prst="star5">
            <a:avLst>
              <a:gd name="adj" fmla="val 24599"/>
              <a:gd name="hf" fmla="val 105146"/>
              <a:gd name="vf" fmla="val 11055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Star: 5 Points 28">
            <a:extLst>
              <a:ext uri="{FF2B5EF4-FFF2-40B4-BE49-F238E27FC236}">
                <a16:creationId xmlns:a16="http://schemas.microsoft.com/office/drawing/2014/main" id="{DF616016-2600-4368-995F-4795D1E4ACB7}"/>
              </a:ext>
            </a:extLst>
          </p:cNvPr>
          <p:cNvSpPr/>
          <p:nvPr/>
        </p:nvSpPr>
        <p:spPr>
          <a:xfrm>
            <a:off x="3634732" y="2829278"/>
            <a:ext cx="258924" cy="167495"/>
          </a:xfrm>
          <a:prstGeom prst="star5">
            <a:avLst>
              <a:gd name="adj" fmla="val 24599"/>
              <a:gd name="hf" fmla="val 105146"/>
              <a:gd name="vf" fmla="val 11055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A1518954-93CC-421F-A97E-A9290025CCE9}"/>
              </a:ext>
            </a:extLst>
          </p:cNvPr>
          <p:cNvSpPr txBox="1"/>
          <p:nvPr/>
        </p:nvSpPr>
        <p:spPr>
          <a:xfrm>
            <a:off x="10278677" y="1940269"/>
            <a:ext cx="1701714" cy="1277273"/>
          </a:xfrm>
          <a:prstGeom prst="rect">
            <a:avLst/>
          </a:prstGeom>
          <a:noFill/>
        </p:spPr>
        <p:txBody>
          <a:bodyPr wrap="square" rtlCol="0">
            <a:spAutoFit/>
          </a:bodyPr>
          <a:lstStyle/>
          <a:p>
            <a:r>
              <a:rPr lang="en-US" sz="1100" dirty="0">
                <a:solidFill>
                  <a:schemeClr val="accent2">
                    <a:lumMod val="75000"/>
                  </a:schemeClr>
                </a:solidFill>
                <a:latin typeface="Lucida Bright" panose="02040602050505020304" pitchFamily="18" charset="0"/>
              </a:rPr>
              <a:t> </a:t>
            </a:r>
            <a:r>
              <a:rPr lang="en-US" sz="1100" b="1" i="0" dirty="0">
                <a:solidFill>
                  <a:schemeClr val="accent2">
                    <a:lumMod val="75000"/>
                  </a:schemeClr>
                </a:solidFill>
                <a:effectLst/>
                <a:latin typeface="Lucida Bright" panose="02040602050505020304" pitchFamily="18" charset="0"/>
              </a:rPr>
              <a:t>Increase</a:t>
            </a:r>
            <a:r>
              <a:rPr lang="en-US" sz="1100" b="0" i="0" dirty="0">
                <a:solidFill>
                  <a:schemeClr val="accent2">
                    <a:lumMod val="75000"/>
                  </a:schemeClr>
                </a:solidFill>
                <a:effectLst/>
                <a:latin typeface="Lucida Bright" panose="02040602050505020304" pitchFamily="18" charset="0"/>
              </a:rPr>
              <a:t> in rate of </a:t>
            </a:r>
            <a:r>
              <a:rPr lang="en-US" sz="1100" b="1" i="0" dirty="0">
                <a:solidFill>
                  <a:schemeClr val="accent2">
                    <a:lumMod val="75000"/>
                  </a:schemeClr>
                </a:solidFill>
                <a:effectLst/>
                <a:latin typeface="Lucida Bright" panose="02040602050505020304" pitchFamily="18" charset="0"/>
              </a:rPr>
              <a:t>Environment</a:t>
            </a:r>
            <a:r>
              <a:rPr lang="en-US" sz="1100" b="0" i="0" dirty="0">
                <a:solidFill>
                  <a:schemeClr val="accent2">
                    <a:lumMod val="75000"/>
                  </a:schemeClr>
                </a:solidFill>
                <a:effectLst/>
                <a:latin typeface="Lucida Bright" panose="02040602050505020304" pitchFamily="18" charset="0"/>
              </a:rPr>
              <a:t> as well as </a:t>
            </a:r>
            <a:r>
              <a:rPr lang="en-US" sz="1100" b="1" i="0" dirty="0">
                <a:solidFill>
                  <a:schemeClr val="accent2">
                    <a:lumMod val="75000"/>
                  </a:schemeClr>
                </a:solidFill>
                <a:effectLst/>
                <a:latin typeface="Lucida Bright" panose="02040602050505020304" pitchFamily="18" charset="0"/>
              </a:rPr>
              <a:t>Job Satisfaction </a:t>
            </a:r>
            <a:r>
              <a:rPr lang="en-US" sz="1100" b="0" i="0" dirty="0">
                <a:solidFill>
                  <a:schemeClr val="accent2">
                    <a:lumMod val="75000"/>
                  </a:schemeClr>
                </a:solidFill>
                <a:effectLst/>
                <a:latin typeface="Lucida Bright" panose="02040602050505020304" pitchFamily="18" charset="0"/>
              </a:rPr>
              <a:t>gives </a:t>
            </a:r>
            <a:r>
              <a:rPr lang="en-US" sz="1100" b="1" i="0" dirty="0">
                <a:solidFill>
                  <a:schemeClr val="accent2">
                    <a:lumMod val="75000"/>
                  </a:schemeClr>
                </a:solidFill>
                <a:effectLst/>
                <a:latin typeface="Lucida Bright" panose="02040602050505020304" pitchFamily="18" charset="0"/>
              </a:rPr>
              <a:t>rise</a:t>
            </a:r>
            <a:r>
              <a:rPr lang="en-US" sz="1100" b="0" i="0" dirty="0">
                <a:solidFill>
                  <a:schemeClr val="accent2">
                    <a:lumMod val="75000"/>
                  </a:schemeClr>
                </a:solidFill>
                <a:effectLst/>
                <a:latin typeface="Lucida Bright" panose="02040602050505020304" pitchFamily="18" charset="0"/>
              </a:rPr>
              <a:t> to increase in Attrition</a:t>
            </a:r>
          </a:p>
          <a:p>
            <a:r>
              <a:rPr lang="en-US" sz="1100" b="0" i="0" dirty="0">
                <a:solidFill>
                  <a:schemeClr val="accent2">
                    <a:lumMod val="75000"/>
                  </a:schemeClr>
                </a:solidFill>
                <a:effectLst/>
                <a:latin typeface="Lucida Bright" panose="02040602050505020304" pitchFamily="18" charset="0"/>
              </a:rPr>
              <a:t> " </a:t>
            </a:r>
            <a:r>
              <a:rPr lang="en-US" sz="1100" b="1" i="0" dirty="0">
                <a:solidFill>
                  <a:schemeClr val="accent2">
                    <a:lumMod val="75000"/>
                  </a:schemeClr>
                </a:solidFill>
                <a:effectLst/>
                <a:latin typeface="Lucida Bright" panose="02040602050505020304" pitchFamily="18" charset="0"/>
              </a:rPr>
              <a:t>No</a:t>
            </a:r>
            <a:r>
              <a:rPr lang="en-US" sz="1100" b="0" i="0" dirty="0">
                <a:solidFill>
                  <a:schemeClr val="accent2">
                    <a:lumMod val="75000"/>
                  </a:schemeClr>
                </a:solidFill>
                <a:effectLst/>
                <a:latin typeface="Lucida Bright" panose="02040602050505020304" pitchFamily="18" charset="0"/>
              </a:rPr>
              <a:t>“  (not willing to     quit).</a:t>
            </a:r>
            <a:endParaRPr lang="en-US" sz="1100" dirty="0">
              <a:solidFill>
                <a:schemeClr val="accent2">
                  <a:lumMod val="75000"/>
                </a:schemeClr>
              </a:solidFill>
              <a:latin typeface="Lucida Bright" panose="02040602050505020304" pitchFamily="18" charset="0"/>
            </a:endParaRPr>
          </a:p>
        </p:txBody>
      </p:sp>
      <p:sp>
        <p:nvSpPr>
          <p:cNvPr id="31" name="TextBox 30">
            <a:extLst>
              <a:ext uri="{FF2B5EF4-FFF2-40B4-BE49-F238E27FC236}">
                <a16:creationId xmlns:a16="http://schemas.microsoft.com/office/drawing/2014/main" id="{0BD78406-1333-4A9E-AE5D-7098FB5B3885}"/>
              </a:ext>
            </a:extLst>
          </p:cNvPr>
          <p:cNvSpPr txBox="1"/>
          <p:nvPr/>
        </p:nvSpPr>
        <p:spPr>
          <a:xfrm>
            <a:off x="6887842" y="5512286"/>
            <a:ext cx="1610700" cy="830997"/>
          </a:xfrm>
          <a:prstGeom prst="rect">
            <a:avLst/>
          </a:prstGeom>
          <a:noFill/>
        </p:spPr>
        <p:txBody>
          <a:bodyPr wrap="square" rtlCol="0">
            <a:spAutoFit/>
          </a:bodyPr>
          <a:lstStyle/>
          <a:p>
            <a:r>
              <a:rPr lang="en-US" sz="1200" b="1" dirty="0">
                <a:solidFill>
                  <a:schemeClr val="accent2">
                    <a:lumMod val="75000"/>
                  </a:schemeClr>
                </a:solidFill>
                <a:latin typeface="Lucida Bright" panose="02040602050505020304" pitchFamily="18" charset="0"/>
              </a:rPr>
              <a:t>Higher</a:t>
            </a:r>
            <a:r>
              <a:rPr lang="en-US" sz="1200" dirty="0">
                <a:solidFill>
                  <a:schemeClr val="accent2">
                    <a:lumMod val="75000"/>
                  </a:schemeClr>
                </a:solidFill>
                <a:latin typeface="Lucida Bright" panose="02040602050505020304" pitchFamily="18" charset="0"/>
              </a:rPr>
              <a:t> the </a:t>
            </a:r>
            <a:r>
              <a:rPr lang="en-US" sz="1200" b="1" dirty="0">
                <a:solidFill>
                  <a:schemeClr val="accent2">
                    <a:lumMod val="75000"/>
                  </a:schemeClr>
                </a:solidFill>
                <a:latin typeface="Lucida Bright" panose="02040602050505020304" pitchFamily="18" charset="0"/>
              </a:rPr>
              <a:t>salary</a:t>
            </a:r>
            <a:r>
              <a:rPr lang="en-US" sz="1200" dirty="0">
                <a:solidFill>
                  <a:schemeClr val="accent2">
                    <a:lumMod val="75000"/>
                  </a:schemeClr>
                </a:solidFill>
                <a:latin typeface="Lucida Bright" panose="02040602050505020304" pitchFamily="18" charset="0"/>
              </a:rPr>
              <a:t> percentage </a:t>
            </a:r>
            <a:r>
              <a:rPr lang="en-US" sz="1200" b="1" dirty="0">
                <a:solidFill>
                  <a:schemeClr val="accent2">
                    <a:lumMod val="75000"/>
                  </a:schemeClr>
                </a:solidFill>
                <a:latin typeface="Lucida Bright" panose="02040602050505020304" pitchFamily="18" charset="0"/>
              </a:rPr>
              <a:t>Hike</a:t>
            </a:r>
            <a:r>
              <a:rPr lang="en-US" sz="1200" dirty="0">
                <a:solidFill>
                  <a:schemeClr val="accent2">
                    <a:lumMod val="75000"/>
                  </a:schemeClr>
                </a:solidFill>
                <a:latin typeface="Lucida Bright" panose="02040602050505020304" pitchFamily="18" charset="0"/>
              </a:rPr>
              <a:t> , </a:t>
            </a:r>
            <a:r>
              <a:rPr lang="en-US" sz="1200" b="1" dirty="0">
                <a:solidFill>
                  <a:schemeClr val="accent2">
                    <a:lumMod val="75000"/>
                  </a:schemeClr>
                </a:solidFill>
                <a:latin typeface="Lucida Bright" panose="02040602050505020304" pitchFamily="18" charset="0"/>
              </a:rPr>
              <a:t>Lesser</a:t>
            </a:r>
            <a:r>
              <a:rPr lang="en-US" sz="1200" dirty="0">
                <a:solidFill>
                  <a:schemeClr val="accent2">
                    <a:lumMod val="75000"/>
                  </a:schemeClr>
                </a:solidFill>
                <a:latin typeface="Lucida Bright" panose="02040602050505020304" pitchFamily="18" charset="0"/>
              </a:rPr>
              <a:t> the </a:t>
            </a:r>
            <a:r>
              <a:rPr lang="en-US" sz="1200" b="1" dirty="0">
                <a:solidFill>
                  <a:schemeClr val="accent2">
                    <a:lumMod val="75000"/>
                  </a:schemeClr>
                </a:solidFill>
                <a:latin typeface="Lucida Bright" panose="02040602050505020304" pitchFamily="18" charset="0"/>
              </a:rPr>
              <a:t>Attrition</a:t>
            </a:r>
            <a:r>
              <a:rPr lang="en-US" sz="1200" dirty="0">
                <a:solidFill>
                  <a:schemeClr val="accent2">
                    <a:lumMod val="75000"/>
                  </a:schemeClr>
                </a:solidFill>
                <a:latin typeface="Lucida Bright" panose="02040602050505020304" pitchFamily="18" charset="0"/>
              </a:rPr>
              <a:t> Rate .</a:t>
            </a:r>
          </a:p>
        </p:txBody>
      </p:sp>
      <p:sp>
        <p:nvSpPr>
          <p:cNvPr id="32" name="Star: 5 Points 31">
            <a:extLst>
              <a:ext uri="{FF2B5EF4-FFF2-40B4-BE49-F238E27FC236}">
                <a16:creationId xmlns:a16="http://schemas.microsoft.com/office/drawing/2014/main" id="{4C01A573-C5C8-439D-9B54-3D0178CD32A6}"/>
              </a:ext>
            </a:extLst>
          </p:cNvPr>
          <p:cNvSpPr/>
          <p:nvPr/>
        </p:nvSpPr>
        <p:spPr>
          <a:xfrm>
            <a:off x="6507819" y="5703491"/>
            <a:ext cx="258924" cy="167495"/>
          </a:xfrm>
          <a:prstGeom prst="star5">
            <a:avLst>
              <a:gd name="adj" fmla="val 24599"/>
              <a:gd name="hf" fmla="val 105146"/>
              <a:gd name="vf" fmla="val 11055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Star: 5 Points 32">
            <a:extLst>
              <a:ext uri="{FF2B5EF4-FFF2-40B4-BE49-F238E27FC236}">
                <a16:creationId xmlns:a16="http://schemas.microsoft.com/office/drawing/2014/main" id="{F2B05414-DFCF-4EC9-A747-50BB30E39044}"/>
              </a:ext>
            </a:extLst>
          </p:cNvPr>
          <p:cNvSpPr/>
          <p:nvPr/>
        </p:nvSpPr>
        <p:spPr>
          <a:xfrm>
            <a:off x="9947225" y="2396169"/>
            <a:ext cx="258924" cy="191205"/>
          </a:xfrm>
          <a:prstGeom prst="star5">
            <a:avLst>
              <a:gd name="adj" fmla="val 24599"/>
              <a:gd name="hf" fmla="val 105146"/>
              <a:gd name="vf" fmla="val 11055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56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a:xfrm>
            <a:off x="0" y="0"/>
            <a:ext cx="12192000" cy="1040740"/>
          </a:xfrm>
          <a:gradFill>
            <a:gsLst>
              <a:gs pos="33000">
                <a:srgbClr val="7284A9"/>
              </a:gs>
              <a:gs pos="99000">
                <a:srgbClr val="17346F"/>
              </a:gs>
              <a:gs pos="0">
                <a:srgbClr val="CDD4E2"/>
              </a:gs>
              <a:gs pos="0">
                <a:srgbClr val="5670A2"/>
              </a:gs>
              <a:gs pos="0">
                <a:schemeClr val="accent1">
                  <a:lumMod val="60000"/>
                  <a:lumOff val="40000"/>
                </a:schemeClr>
              </a:gs>
            </a:gsLst>
            <a:lin ang="5400000" scaled="1"/>
          </a:gradFill>
        </p:spPr>
        <p:txBody>
          <a:bodyPr/>
          <a:lstStyle/>
          <a:p>
            <a:pPr algn="ctr"/>
            <a:r>
              <a:rPr lang="en-GB" sz="4000" b="1" dirty="0">
                <a:solidFill>
                  <a:schemeClr val="bg1"/>
                </a:solidFill>
                <a:latin typeface="Lucida Bright" panose="02040602050505020304" pitchFamily="18" charset="0"/>
              </a:rPr>
              <a:t>PREDICTIVE MODELING RESULTS</a:t>
            </a:r>
          </a:p>
        </p:txBody>
      </p:sp>
      <p:sp>
        <p:nvSpPr>
          <p:cNvPr id="19" name="Content Placeholder 2">
            <a:extLst>
              <a:ext uri="{FF2B5EF4-FFF2-40B4-BE49-F238E27FC236}">
                <a16:creationId xmlns:a16="http://schemas.microsoft.com/office/drawing/2014/main" id="{1CC1F258-59E3-ABBB-FC11-2C674685DF70}"/>
              </a:ext>
            </a:extLst>
          </p:cNvPr>
          <p:cNvSpPr txBox="1">
            <a:spLocks/>
          </p:cNvSpPr>
          <p:nvPr/>
        </p:nvSpPr>
        <p:spPr>
          <a:xfrm>
            <a:off x="9127123" y="4011309"/>
            <a:ext cx="2853268" cy="2780286"/>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GB" sz="1200" b="1" i="0" u="none" strike="noStrike" kern="1200" cap="none" spc="0" normalizeH="0" baseline="0" noProof="0" dirty="0">
              <a:ln>
                <a:noFill/>
              </a:ln>
              <a:solidFill>
                <a:srgbClr val="0B5574"/>
              </a:solidFill>
              <a:effectLst/>
              <a:uLnTx/>
              <a:uFillTx/>
              <a:latin typeface="Mylius Modern" panose="020B0504020202020204" pitchFamily="34" charset="0"/>
              <a:ea typeface="+mn-ea"/>
              <a:cs typeface="+mn-cs"/>
            </a:endParaRPr>
          </a:p>
        </p:txBody>
      </p:sp>
      <p:pic>
        <p:nvPicPr>
          <p:cNvPr id="22" name="Picture 8" descr="Spinnaker Analytics | Data Analytics Service Company">
            <a:extLst>
              <a:ext uri="{FF2B5EF4-FFF2-40B4-BE49-F238E27FC236}">
                <a16:creationId xmlns:a16="http://schemas.microsoft.com/office/drawing/2014/main" id="{E84FF25B-5BFF-4053-9FD5-337D605622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84" t="4195" r="14982" b="3120"/>
          <a:stretch/>
        </p:blipFill>
        <p:spPr bwMode="auto">
          <a:xfrm>
            <a:off x="11369941" y="163333"/>
            <a:ext cx="670264" cy="67540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11091205-BBE5-40BE-B6D6-948FA7FA73FD}"/>
              </a:ext>
            </a:extLst>
          </p:cNvPr>
          <p:cNvSpPr/>
          <p:nvPr/>
        </p:nvSpPr>
        <p:spPr>
          <a:xfrm>
            <a:off x="194595" y="1174657"/>
            <a:ext cx="2140527" cy="991056"/>
          </a:xfrm>
          <a:prstGeom prst="roundRect">
            <a:avLst/>
          </a:prstGeom>
          <a:solidFill>
            <a:schemeClr val="accent2">
              <a:lumMod val="60000"/>
              <a:lumOff val="40000"/>
            </a:schemeClr>
          </a:solidFill>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lumMod val="75000"/>
                  </a:schemeClr>
                </a:solidFill>
              </a:rPr>
              <a:t>Accuracy</a:t>
            </a:r>
          </a:p>
          <a:p>
            <a:pPr algn="ctr"/>
            <a:r>
              <a:rPr lang="en-CA" sz="2400" b="1" dirty="0">
                <a:solidFill>
                  <a:schemeClr val="tx1">
                    <a:lumMod val="75000"/>
                  </a:schemeClr>
                </a:solidFill>
              </a:rPr>
              <a:t>91%</a:t>
            </a:r>
          </a:p>
        </p:txBody>
      </p:sp>
      <p:sp>
        <p:nvSpPr>
          <p:cNvPr id="21" name="Rectangle: Rounded Corners 20">
            <a:extLst>
              <a:ext uri="{FF2B5EF4-FFF2-40B4-BE49-F238E27FC236}">
                <a16:creationId xmlns:a16="http://schemas.microsoft.com/office/drawing/2014/main" id="{0A416562-63B2-47C7-BE34-F91EF6D8BC98}"/>
              </a:ext>
            </a:extLst>
          </p:cNvPr>
          <p:cNvSpPr/>
          <p:nvPr/>
        </p:nvSpPr>
        <p:spPr>
          <a:xfrm>
            <a:off x="4014419" y="1174657"/>
            <a:ext cx="2081581" cy="991056"/>
          </a:xfrm>
          <a:prstGeom prst="roundRect">
            <a:avLst/>
          </a:prstGeom>
          <a:solidFill>
            <a:schemeClr val="accent2">
              <a:lumMod val="60000"/>
              <a:lumOff val="40000"/>
            </a:schemeClr>
          </a:solidFill>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lumMod val="75000"/>
                  </a:schemeClr>
                </a:solidFill>
              </a:rPr>
              <a:t>Recall Rate</a:t>
            </a:r>
          </a:p>
          <a:p>
            <a:pPr algn="ctr"/>
            <a:r>
              <a:rPr lang="en-CA" sz="2400" b="1" dirty="0">
                <a:solidFill>
                  <a:schemeClr val="tx1">
                    <a:lumMod val="75000"/>
                  </a:schemeClr>
                </a:solidFill>
              </a:rPr>
              <a:t>93%</a:t>
            </a:r>
          </a:p>
        </p:txBody>
      </p:sp>
      <p:sp>
        <p:nvSpPr>
          <p:cNvPr id="23" name="Rectangle: Rounded Corners 22">
            <a:extLst>
              <a:ext uri="{FF2B5EF4-FFF2-40B4-BE49-F238E27FC236}">
                <a16:creationId xmlns:a16="http://schemas.microsoft.com/office/drawing/2014/main" id="{1D3D76BE-0583-46F2-AEB4-36E25AD93739}"/>
              </a:ext>
            </a:extLst>
          </p:cNvPr>
          <p:cNvSpPr/>
          <p:nvPr/>
        </p:nvSpPr>
        <p:spPr>
          <a:xfrm>
            <a:off x="7551658" y="1174657"/>
            <a:ext cx="2140527" cy="991056"/>
          </a:xfrm>
          <a:prstGeom prst="roundRect">
            <a:avLst/>
          </a:prstGeom>
          <a:solidFill>
            <a:schemeClr val="accent2">
              <a:lumMod val="60000"/>
              <a:lumOff val="40000"/>
            </a:schemeClr>
          </a:solidFill>
          <a:ln>
            <a:noFill/>
          </a:ln>
          <a:effectLst>
            <a:outerShdw blurRad="139700" dist="50800" dir="3300000" sx="104000" sy="104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lumMod val="75000"/>
                  </a:schemeClr>
                </a:solidFill>
              </a:rPr>
              <a:t>Precision</a:t>
            </a:r>
          </a:p>
          <a:p>
            <a:pPr algn="ctr"/>
            <a:r>
              <a:rPr lang="en-CA" sz="2400" b="1" dirty="0">
                <a:solidFill>
                  <a:schemeClr val="tx1">
                    <a:lumMod val="75000"/>
                  </a:schemeClr>
                </a:solidFill>
              </a:rPr>
              <a:t>89%</a:t>
            </a:r>
          </a:p>
        </p:txBody>
      </p:sp>
      <p:sp>
        <p:nvSpPr>
          <p:cNvPr id="4" name="TextBox 3">
            <a:extLst>
              <a:ext uri="{FF2B5EF4-FFF2-40B4-BE49-F238E27FC236}">
                <a16:creationId xmlns:a16="http://schemas.microsoft.com/office/drawing/2014/main" id="{ED752229-B633-4CE6-94E7-BD5BD5BC37CF}"/>
              </a:ext>
            </a:extLst>
          </p:cNvPr>
          <p:cNvSpPr txBox="1"/>
          <p:nvPr/>
        </p:nvSpPr>
        <p:spPr>
          <a:xfrm>
            <a:off x="583985" y="2617462"/>
            <a:ext cx="10335025" cy="4278094"/>
          </a:xfrm>
          <a:prstGeom prst="rect">
            <a:avLst/>
          </a:prstGeom>
          <a:noFill/>
        </p:spPr>
        <p:txBody>
          <a:bodyPr wrap="square" rtlCol="0">
            <a:spAutoFit/>
          </a:bodyPr>
          <a:lstStyle/>
          <a:p>
            <a:r>
              <a:rPr lang="en-US" sz="1400" b="1" dirty="0">
                <a:solidFill>
                  <a:schemeClr val="accent2">
                    <a:lumMod val="75000"/>
                  </a:schemeClr>
                </a:solidFill>
                <a:latin typeface="Lucida Bright" panose="02040602050505020304" pitchFamily="18" charset="0"/>
              </a:rPr>
              <a:t>Techniques</a:t>
            </a:r>
            <a:r>
              <a:rPr lang="en-US" sz="1400" dirty="0">
                <a:solidFill>
                  <a:schemeClr val="accent2">
                    <a:lumMod val="75000"/>
                  </a:schemeClr>
                </a:solidFill>
                <a:latin typeface="Lucida Bright" panose="02040602050505020304" pitchFamily="18" charset="0"/>
              </a:rPr>
              <a:t> are used to </a:t>
            </a:r>
            <a:r>
              <a:rPr lang="en-US" sz="1400" b="1" dirty="0">
                <a:solidFill>
                  <a:schemeClr val="accent2">
                    <a:lumMod val="75000"/>
                  </a:schemeClr>
                </a:solidFill>
                <a:latin typeface="Lucida Bright" panose="02040602050505020304" pitchFamily="18" charset="0"/>
              </a:rPr>
              <a:t>predict</a:t>
            </a:r>
            <a:r>
              <a:rPr lang="en-US" sz="1400" dirty="0">
                <a:solidFill>
                  <a:schemeClr val="accent2">
                    <a:lumMod val="75000"/>
                  </a:schemeClr>
                </a:solidFill>
                <a:latin typeface="Lucida Bright" panose="02040602050505020304" pitchFamily="18" charset="0"/>
              </a:rPr>
              <a:t> the </a:t>
            </a:r>
            <a:r>
              <a:rPr lang="en-US" sz="1400" b="1" dirty="0">
                <a:solidFill>
                  <a:schemeClr val="accent2">
                    <a:lumMod val="75000"/>
                  </a:schemeClr>
                </a:solidFill>
                <a:latin typeface="Lucida Bright" panose="02040602050505020304" pitchFamily="18" charset="0"/>
              </a:rPr>
              <a:t>accurate</a:t>
            </a:r>
            <a:r>
              <a:rPr lang="en-US" sz="1400" dirty="0">
                <a:solidFill>
                  <a:schemeClr val="accent2">
                    <a:lumMod val="75000"/>
                  </a:schemeClr>
                </a:solidFill>
                <a:latin typeface="Lucida Bright" panose="02040602050505020304" pitchFamily="18" charset="0"/>
              </a:rPr>
              <a:t> results of the models and to </a:t>
            </a:r>
            <a:r>
              <a:rPr lang="en-US" sz="1400" b="1" dirty="0">
                <a:solidFill>
                  <a:schemeClr val="accent2">
                    <a:lumMod val="75000"/>
                  </a:schemeClr>
                </a:solidFill>
                <a:latin typeface="Lucida Bright" panose="02040602050505020304" pitchFamily="18" charset="0"/>
              </a:rPr>
              <a:t>increase</a:t>
            </a:r>
            <a:r>
              <a:rPr lang="en-US" sz="1400" dirty="0">
                <a:solidFill>
                  <a:schemeClr val="accent2">
                    <a:lumMod val="75000"/>
                  </a:schemeClr>
                </a:solidFill>
                <a:latin typeface="Lucida Bright" panose="02040602050505020304" pitchFamily="18" charset="0"/>
              </a:rPr>
              <a:t> the </a:t>
            </a:r>
            <a:r>
              <a:rPr lang="en-US" sz="1400" b="1" dirty="0">
                <a:solidFill>
                  <a:schemeClr val="accent2">
                    <a:lumMod val="75000"/>
                  </a:schemeClr>
                </a:solidFill>
                <a:latin typeface="Lucida Bright" panose="02040602050505020304" pitchFamily="18" charset="0"/>
              </a:rPr>
              <a:t>performance tunning</a:t>
            </a:r>
            <a:r>
              <a:rPr lang="en-US" sz="1400" dirty="0">
                <a:solidFill>
                  <a:schemeClr val="accent2">
                    <a:lumMod val="75000"/>
                  </a:schemeClr>
                </a:solidFill>
                <a:latin typeface="Lucida Bright" panose="02040602050505020304" pitchFamily="18" charset="0"/>
              </a:rPr>
              <a:t>.</a:t>
            </a:r>
          </a:p>
          <a:p>
            <a:endParaRPr lang="en-US" sz="1400" dirty="0">
              <a:solidFill>
                <a:schemeClr val="accent2">
                  <a:lumMod val="75000"/>
                </a:schemeClr>
              </a:solidFill>
              <a:latin typeface="Lucida Bright" panose="02040602050505020304" pitchFamily="18" charset="0"/>
            </a:endParaRPr>
          </a:p>
          <a:p>
            <a:r>
              <a:rPr lang="en-US" sz="1400" dirty="0">
                <a:solidFill>
                  <a:schemeClr val="accent2">
                    <a:lumMod val="75000"/>
                  </a:schemeClr>
                </a:solidFill>
                <a:latin typeface="Lucida Bright" panose="02040602050505020304" pitchFamily="18" charset="0"/>
              </a:rPr>
              <a:t>We have used </a:t>
            </a:r>
            <a:r>
              <a:rPr lang="en-US" sz="1400" b="1" dirty="0">
                <a:solidFill>
                  <a:schemeClr val="accent2">
                    <a:lumMod val="75000"/>
                  </a:schemeClr>
                </a:solidFill>
                <a:latin typeface="Lucida Bright" panose="02040602050505020304" pitchFamily="18" charset="0"/>
              </a:rPr>
              <a:t>two</a:t>
            </a:r>
            <a:r>
              <a:rPr lang="en-US" sz="1400" dirty="0">
                <a:solidFill>
                  <a:schemeClr val="accent2">
                    <a:lumMod val="75000"/>
                  </a:schemeClr>
                </a:solidFill>
                <a:latin typeface="Lucida Bright" panose="02040602050505020304" pitchFamily="18" charset="0"/>
              </a:rPr>
              <a:t> techniques-: </a:t>
            </a:r>
            <a:r>
              <a:rPr lang="en-US" sz="1400" b="1" dirty="0">
                <a:solidFill>
                  <a:schemeClr val="accent2">
                    <a:lumMod val="75000"/>
                  </a:schemeClr>
                </a:solidFill>
                <a:latin typeface="Lucida Bright" panose="02040602050505020304" pitchFamily="18" charset="0"/>
              </a:rPr>
              <a:t>Decision Tree  </a:t>
            </a:r>
            <a:r>
              <a:rPr lang="en-US" sz="1400" dirty="0">
                <a:solidFill>
                  <a:schemeClr val="accent2">
                    <a:lumMod val="75000"/>
                  </a:schemeClr>
                </a:solidFill>
                <a:latin typeface="Lucida Bright" panose="02040602050505020304" pitchFamily="18" charset="0"/>
              </a:rPr>
              <a:t>and </a:t>
            </a:r>
            <a:r>
              <a:rPr lang="en-US" sz="1400" b="1" dirty="0">
                <a:solidFill>
                  <a:schemeClr val="accent2">
                    <a:lumMod val="75000"/>
                  </a:schemeClr>
                </a:solidFill>
                <a:latin typeface="Lucida Bright" panose="02040602050505020304" pitchFamily="18" charset="0"/>
              </a:rPr>
              <a:t>Random Forest </a:t>
            </a:r>
            <a:r>
              <a:rPr lang="en-US" sz="1400" dirty="0">
                <a:solidFill>
                  <a:schemeClr val="accent2">
                    <a:lumMod val="75000"/>
                  </a:schemeClr>
                </a:solidFill>
                <a:latin typeface="Lucida Bright" panose="02040602050505020304" pitchFamily="18" charset="0"/>
              </a:rPr>
              <a:t>.</a:t>
            </a:r>
          </a:p>
          <a:p>
            <a:endParaRPr lang="en-US" sz="1400" dirty="0">
              <a:solidFill>
                <a:schemeClr val="accent2">
                  <a:lumMod val="75000"/>
                </a:schemeClr>
              </a:solidFill>
              <a:latin typeface="Lucida Bright" panose="02040602050505020304" pitchFamily="18" charset="0"/>
            </a:endParaRPr>
          </a:p>
          <a:p>
            <a:r>
              <a:rPr lang="en-US" sz="1400" b="1" dirty="0">
                <a:solidFill>
                  <a:schemeClr val="accent2">
                    <a:lumMod val="75000"/>
                  </a:schemeClr>
                </a:solidFill>
                <a:latin typeface="Lucida Bright" panose="02040602050505020304" pitchFamily="18" charset="0"/>
              </a:rPr>
              <a:t>Random Forest </a:t>
            </a:r>
            <a:r>
              <a:rPr lang="en-US" sz="1400" dirty="0">
                <a:solidFill>
                  <a:schemeClr val="accent2">
                    <a:lumMod val="75000"/>
                  </a:schemeClr>
                </a:solidFill>
                <a:latin typeface="Lucida Bright" panose="02040602050505020304" pitchFamily="18" charset="0"/>
              </a:rPr>
              <a:t>achieved the </a:t>
            </a:r>
            <a:r>
              <a:rPr lang="en-US" sz="1400" b="1" dirty="0">
                <a:solidFill>
                  <a:schemeClr val="accent2">
                    <a:lumMod val="75000"/>
                  </a:schemeClr>
                </a:solidFill>
                <a:latin typeface="Lucida Bright" panose="02040602050505020304" pitchFamily="18" charset="0"/>
              </a:rPr>
              <a:t>higher</a:t>
            </a:r>
            <a:r>
              <a:rPr lang="en-US" sz="1400" dirty="0">
                <a:solidFill>
                  <a:schemeClr val="accent2">
                    <a:lumMod val="75000"/>
                  </a:schemeClr>
                </a:solidFill>
                <a:latin typeface="Lucida Bright" panose="02040602050505020304" pitchFamily="18" charset="0"/>
              </a:rPr>
              <a:t> rate of </a:t>
            </a:r>
            <a:r>
              <a:rPr lang="en-US" sz="1400" b="1" dirty="0">
                <a:solidFill>
                  <a:schemeClr val="accent2">
                    <a:lumMod val="75000"/>
                  </a:schemeClr>
                </a:solidFill>
                <a:latin typeface="Lucida Bright" panose="02040602050505020304" pitchFamily="18" charset="0"/>
              </a:rPr>
              <a:t>Accuracy</a:t>
            </a:r>
            <a:r>
              <a:rPr lang="en-US" sz="1400" dirty="0">
                <a:solidFill>
                  <a:schemeClr val="accent2">
                    <a:lumMod val="75000"/>
                  </a:schemeClr>
                </a:solidFill>
                <a:latin typeface="Lucida Bright" panose="02040602050505020304" pitchFamily="18" charset="0"/>
              </a:rPr>
              <a:t> </a:t>
            </a:r>
            <a:r>
              <a:rPr lang="en-US" sz="1400" b="1" dirty="0">
                <a:solidFill>
                  <a:schemeClr val="accent2">
                    <a:lumMod val="75000"/>
                  </a:schemeClr>
                </a:solidFill>
                <a:latin typeface="Lucida Bright" panose="02040602050505020304" pitchFamily="18" charset="0"/>
              </a:rPr>
              <a:t>, Recall Rate </a:t>
            </a:r>
            <a:r>
              <a:rPr lang="en-US" sz="1400" dirty="0">
                <a:solidFill>
                  <a:schemeClr val="accent2">
                    <a:lumMod val="75000"/>
                  </a:schemeClr>
                </a:solidFill>
                <a:latin typeface="Lucida Bright" panose="02040602050505020304" pitchFamily="18" charset="0"/>
              </a:rPr>
              <a:t>and </a:t>
            </a:r>
            <a:r>
              <a:rPr lang="en-US" sz="1400" b="1" dirty="0">
                <a:solidFill>
                  <a:schemeClr val="accent2">
                    <a:lumMod val="75000"/>
                  </a:schemeClr>
                </a:solidFill>
                <a:latin typeface="Lucida Bright" panose="02040602050505020304" pitchFamily="18" charset="0"/>
              </a:rPr>
              <a:t>precision Score </a:t>
            </a:r>
            <a:r>
              <a:rPr lang="en-US" sz="1400" dirty="0" err="1">
                <a:solidFill>
                  <a:schemeClr val="accent2">
                    <a:lumMod val="75000"/>
                  </a:schemeClr>
                </a:solidFill>
                <a:latin typeface="Lucida Bright" panose="02040602050505020304" pitchFamily="18" charset="0"/>
              </a:rPr>
              <a:t>wich</a:t>
            </a:r>
            <a:r>
              <a:rPr lang="en-US" sz="1400" dirty="0">
                <a:solidFill>
                  <a:schemeClr val="accent2">
                    <a:lumMod val="75000"/>
                  </a:schemeClr>
                </a:solidFill>
                <a:latin typeface="Lucida Bright" panose="02040602050505020304" pitchFamily="18" charset="0"/>
              </a:rPr>
              <a:t> enhances the model Performance.</a:t>
            </a:r>
          </a:p>
          <a:p>
            <a:endParaRPr lang="en-US" sz="1400" dirty="0">
              <a:solidFill>
                <a:schemeClr val="accent2">
                  <a:lumMod val="75000"/>
                </a:schemeClr>
              </a:solidFill>
              <a:latin typeface="Lucida Bright" panose="02040602050505020304" pitchFamily="18" charset="0"/>
            </a:endParaRPr>
          </a:p>
          <a:p>
            <a:r>
              <a:rPr lang="en-US" sz="1400" b="1" dirty="0">
                <a:solidFill>
                  <a:schemeClr val="accent2">
                    <a:lumMod val="75000"/>
                  </a:schemeClr>
                </a:solidFill>
                <a:latin typeface="Lucida Bright" panose="02040602050505020304" pitchFamily="18" charset="0"/>
              </a:rPr>
              <a:t>Feature Selection </a:t>
            </a:r>
            <a:r>
              <a:rPr lang="en-US" sz="1400" dirty="0">
                <a:solidFill>
                  <a:schemeClr val="accent2">
                    <a:lumMod val="75000"/>
                  </a:schemeClr>
                </a:solidFill>
                <a:latin typeface="Lucida Bright" panose="02040602050505020304" pitchFamily="18" charset="0"/>
              </a:rPr>
              <a:t>is the most </a:t>
            </a:r>
            <a:r>
              <a:rPr lang="en-US" sz="1400" b="1" dirty="0">
                <a:solidFill>
                  <a:schemeClr val="accent2">
                    <a:lumMod val="75000"/>
                  </a:schemeClr>
                </a:solidFill>
                <a:latin typeface="Lucida Bright" panose="02040602050505020304" pitchFamily="18" charset="0"/>
              </a:rPr>
              <a:t>important</a:t>
            </a:r>
            <a:r>
              <a:rPr lang="en-US" sz="1400" dirty="0">
                <a:solidFill>
                  <a:schemeClr val="accent2">
                    <a:lumMod val="75000"/>
                  </a:schemeClr>
                </a:solidFill>
                <a:latin typeface="Lucida Bright" panose="02040602050505020304" pitchFamily="18" charset="0"/>
              </a:rPr>
              <a:t> factor while </a:t>
            </a:r>
            <a:r>
              <a:rPr lang="en-US" sz="1400" b="1" dirty="0">
                <a:solidFill>
                  <a:schemeClr val="accent2">
                    <a:lumMod val="75000"/>
                  </a:schemeClr>
                </a:solidFill>
                <a:latin typeface="Lucida Bright" panose="02040602050505020304" pitchFamily="18" charset="0"/>
              </a:rPr>
              <a:t>predicting</a:t>
            </a:r>
            <a:r>
              <a:rPr lang="en-US" sz="1400" dirty="0">
                <a:solidFill>
                  <a:schemeClr val="accent2">
                    <a:lumMod val="75000"/>
                  </a:schemeClr>
                </a:solidFill>
                <a:latin typeface="Lucida Bright" panose="02040602050505020304" pitchFamily="18" charset="0"/>
              </a:rPr>
              <a:t> the model.</a:t>
            </a:r>
          </a:p>
          <a:p>
            <a:endParaRPr lang="en-US" sz="1400" dirty="0">
              <a:solidFill>
                <a:schemeClr val="accent2">
                  <a:lumMod val="75000"/>
                </a:schemeClr>
              </a:solidFill>
              <a:latin typeface="Lucida Bright" panose="02040602050505020304" pitchFamily="18" charset="0"/>
            </a:endParaRPr>
          </a:p>
          <a:p>
            <a:endParaRPr lang="en-US" sz="1400" dirty="0">
              <a:solidFill>
                <a:schemeClr val="accent2">
                  <a:lumMod val="75000"/>
                </a:schemeClr>
              </a:solidFill>
              <a:latin typeface="Lucida Bright" panose="02040602050505020304" pitchFamily="18" charset="0"/>
            </a:endParaRPr>
          </a:p>
          <a:p>
            <a:endParaRPr lang="en-US" sz="1400" dirty="0">
              <a:solidFill>
                <a:schemeClr val="accent2">
                  <a:lumMod val="75000"/>
                </a:schemeClr>
              </a:solidFill>
              <a:latin typeface="Lucida Bright" panose="02040602050505020304" pitchFamily="18" charset="0"/>
            </a:endParaRPr>
          </a:p>
          <a:p>
            <a:r>
              <a:rPr lang="en-US" sz="1400" b="1" dirty="0">
                <a:solidFill>
                  <a:schemeClr val="accent2">
                    <a:lumMod val="75000"/>
                  </a:schemeClr>
                </a:solidFill>
                <a:latin typeface="Lucida Bright" panose="02040602050505020304" pitchFamily="18" charset="0"/>
              </a:rPr>
              <a:t>Improvement Factors</a:t>
            </a:r>
            <a:r>
              <a:rPr lang="en-US" sz="1400" dirty="0">
                <a:solidFill>
                  <a:schemeClr val="accent2">
                    <a:lumMod val="75000"/>
                  </a:schemeClr>
                </a:solidFill>
                <a:latin typeface="Lucida Bright" panose="02040602050505020304" pitchFamily="18" charset="0"/>
              </a:rPr>
              <a:t>: Work Environment satisfaction, high attrition rate amongst freshers, Increase in salary hike,</a:t>
            </a:r>
          </a:p>
          <a:p>
            <a:r>
              <a:rPr lang="en-US" sz="1400" dirty="0">
                <a:solidFill>
                  <a:schemeClr val="accent2">
                    <a:lumMod val="75000"/>
                  </a:schemeClr>
                </a:solidFill>
                <a:latin typeface="Lucida Bright" panose="02040602050505020304" pitchFamily="18" charset="0"/>
              </a:rPr>
              <a:t>                         Employees with low performance score, Queries of laboratory technicians.</a:t>
            </a:r>
          </a:p>
          <a:p>
            <a:endParaRPr lang="en-US" dirty="0"/>
          </a:p>
          <a:p>
            <a:r>
              <a:rPr lang="en-US" sz="1200" b="1" dirty="0">
                <a:solidFill>
                  <a:schemeClr val="accent2">
                    <a:lumMod val="75000"/>
                  </a:schemeClr>
                </a:solidFill>
                <a:latin typeface="Lucida Bright" panose="02040602050505020304" pitchFamily="18" charset="0"/>
              </a:rPr>
              <a:t>Conclusion-: </a:t>
            </a:r>
            <a:r>
              <a:rPr lang="en-US" sz="1200" dirty="0">
                <a:solidFill>
                  <a:schemeClr val="accent2">
                    <a:lumMod val="75000"/>
                  </a:schemeClr>
                </a:solidFill>
                <a:latin typeface="Lucida Bright" panose="02040602050505020304" pitchFamily="18" charset="0"/>
              </a:rPr>
              <a:t>Job satisfaction motivates the employees to help the organization  to reach towards its end  goal.  Job satisfaction and employee  performance should not be compromised at any cost. Cultural events and sports  activities can help to enhance the productivity of employees. Freshers can be more reliable , if provided with challenges and well aimed guidance.</a:t>
            </a:r>
          </a:p>
          <a:p>
            <a:endParaRPr lang="en-US" dirty="0"/>
          </a:p>
          <a:p>
            <a:endParaRPr lang="en-US" dirty="0"/>
          </a:p>
        </p:txBody>
      </p:sp>
    </p:spTree>
    <p:extLst>
      <p:ext uri="{BB962C8B-B14F-4D97-AF65-F5344CB8AC3E}">
        <p14:creationId xmlns:p14="http://schemas.microsoft.com/office/powerpoint/2010/main" val="291256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3000">
              <a:srgbClr val="7284A9"/>
            </a:gs>
            <a:gs pos="99000">
              <a:srgbClr val="17346F"/>
            </a:gs>
            <a:gs pos="0">
              <a:srgbClr val="CDD4E2"/>
            </a:gs>
            <a:gs pos="0">
              <a:srgbClr val="5670A2"/>
            </a:gs>
            <a:gs pos="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A003-EF0F-7525-8F4C-02C1EBAC53E6}"/>
              </a:ext>
            </a:extLst>
          </p:cNvPr>
          <p:cNvSpPr>
            <a:spLocks noGrp="1"/>
          </p:cNvSpPr>
          <p:nvPr>
            <p:ph type="ctrTitle"/>
          </p:nvPr>
        </p:nvSpPr>
        <p:spPr>
          <a:xfrm>
            <a:off x="2781300" y="2000625"/>
            <a:ext cx="6629400" cy="2387600"/>
          </a:xfrm>
        </p:spPr>
        <p:txBody>
          <a:bodyPr/>
          <a:lstStyle/>
          <a:p>
            <a:r>
              <a:rPr lang="en-GB" dirty="0">
                <a:latin typeface="Lucida Bright" panose="02040602050505020304" pitchFamily="18" charset="0"/>
              </a:rPr>
              <a:t>Thank You.</a:t>
            </a:r>
          </a:p>
        </p:txBody>
      </p:sp>
      <p:sp>
        <p:nvSpPr>
          <p:cNvPr id="4" name="Text Placeholder 3">
            <a:extLst>
              <a:ext uri="{FF2B5EF4-FFF2-40B4-BE49-F238E27FC236}">
                <a16:creationId xmlns:a16="http://schemas.microsoft.com/office/drawing/2014/main" id="{35DAAE56-6498-6C34-D5D9-05A0333BD3BC}"/>
              </a:ext>
            </a:extLst>
          </p:cNvPr>
          <p:cNvSpPr>
            <a:spLocks noGrp="1"/>
          </p:cNvSpPr>
          <p:nvPr>
            <p:ph type="body" sz="quarter" idx="10"/>
          </p:nvPr>
        </p:nvSpPr>
        <p:spPr>
          <a:xfrm>
            <a:off x="1524000" y="6259523"/>
            <a:ext cx="9144000" cy="216982"/>
          </a:xfrm>
        </p:spPr>
        <p:txBody>
          <a:bodyPr/>
          <a:lstStyle/>
          <a:p>
            <a:r>
              <a:rPr lang="en-GB" dirty="0"/>
              <a:t>2024-03-09</a:t>
            </a:r>
          </a:p>
        </p:txBody>
      </p:sp>
      <p:pic>
        <p:nvPicPr>
          <p:cNvPr id="1032" name="Picture 8" descr="Spinnaker Analytics | Data Analytics Service Company">
            <a:extLst>
              <a:ext uri="{FF2B5EF4-FFF2-40B4-BE49-F238E27FC236}">
                <a16:creationId xmlns:a16="http://schemas.microsoft.com/office/drawing/2014/main" id="{7461BDF3-4A5B-4E74-97A2-AB1A4A7165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84" t="4195" r="14982" b="3120"/>
          <a:stretch/>
        </p:blipFill>
        <p:spPr bwMode="auto">
          <a:xfrm>
            <a:off x="5278931" y="229173"/>
            <a:ext cx="1717382" cy="1730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018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411</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Lucida Bright</vt:lpstr>
      <vt:lpstr>Mylius Modern</vt:lpstr>
      <vt:lpstr>Office Theme</vt:lpstr>
      <vt:lpstr>Spinnaker analytics</vt:lpstr>
      <vt:lpstr>KEY METRICS </vt:lpstr>
      <vt:lpstr>KEY METRICS </vt:lpstr>
      <vt:lpstr>PREDICTIVE MODELING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Nishi Patkar</cp:lastModifiedBy>
  <cp:revision>96</cp:revision>
  <dcterms:created xsi:type="dcterms:W3CDTF">2022-12-06T11:13:27Z</dcterms:created>
  <dcterms:modified xsi:type="dcterms:W3CDTF">2024-03-09T14:43:38Z</dcterms:modified>
</cp:coreProperties>
</file>