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1C8AD"/>
    <a:srgbClr val="65462C"/>
    <a:srgbClr val="F7F6D1"/>
    <a:srgbClr val="00FA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719"/>
  </p:normalViewPr>
  <p:slideViewPr>
    <p:cSldViewPr snapToGrid="0">
      <p:cViewPr varScale="1">
        <p:scale>
          <a:sx n="149" d="100"/>
          <a:sy n="149" d="100"/>
        </p:scale>
        <p:origin x="1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2E35-A0A1-7557-EAB7-EAF0FC35A5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C1C8CC-976D-4DC2-76CD-EC365C034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7AA4FA-5066-918D-11FE-05E1B95D62E8}"/>
              </a:ext>
            </a:extLst>
          </p:cNvPr>
          <p:cNvSpPr>
            <a:spLocks noGrp="1"/>
          </p:cNvSpPr>
          <p:nvPr>
            <p:ph type="dt" sz="half" idx="10"/>
          </p:nvPr>
        </p:nvSpPr>
        <p:spPr/>
        <p:txBody>
          <a:bodyPr/>
          <a:lstStyle/>
          <a:p>
            <a:fld id="{83BC95E8-2E4F-6E41-A0F2-402E3795A2A1}" type="datetimeFigureOut">
              <a:rPr lang="en-US" smtClean="0"/>
              <a:t>10/26/24</a:t>
            </a:fld>
            <a:endParaRPr lang="en-US"/>
          </a:p>
        </p:txBody>
      </p:sp>
      <p:sp>
        <p:nvSpPr>
          <p:cNvPr id="5" name="Footer Placeholder 4">
            <a:extLst>
              <a:ext uri="{FF2B5EF4-FFF2-40B4-BE49-F238E27FC236}">
                <a16:creationId xmlns:a16="http://schemas.microsoft.com/office/drawing/2014/main" id="{B2C21E68-70BF-A0C8-10ED-CB5C16BB3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DFADA-BE1A-D099-1EF6-7062A158FA87}"/>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91913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513F-0F02-6BBA-F8CD-E8C2D2FA5C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2E13F-EE16-3838-C07F-A7D7906520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FB6DD-11D1-F9B4-1BD1-9AD1009FA7DA}"/>
              </a:ext>
            </a:extLst>
          </p:cNvPr>
          <p:cNvSpPr>
            <a:spLocks noGrp="1"/>
          </p:cNvSpPr>
          <p:nvPr>
            <p:ph type="dt" sz="half" idx="10"/>
          </p:nvPr>
        </p:nvSpPr>
        <p:spPr/>
        <p:txBody>
          <a:bodyPr/>
          <a:lstStyle/>
          <a:p>
            <a:fld id="{83BC95E8-2E4F-6E41-A0F2-402E3795A2A1}" type="datetimeFigureOut">
              <a:rPr lang="en-US" smtClean="0"/>
              <a:t>10/26/24</a:t>
            </a:fld>
            <a:endParaRPr lang="en-US"/>
          </a:p>
        </p:txBody>
      </p:sp>
      <p:sp>
        <p:nvSpPr>
          <p:cNvPr id="5" name="Footer Placeholder 4">
            <a:extLst>
              <a:ext uri="{FF2B5EF4-FFF2-40B4-BE49-F238E27FC236}">
                <a16:creationId xmlns:a16="http://schemas.microsoft.com/office/drawing/2014/main" id="{99CA2CD8-9668-F7B0-EC87-74F41380E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3CFC6-8B02-4CDB-7F39-805AFD5BFFF5}"/>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398162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EDD7D6-5315-B431-B7BB-0D36F42916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9EA800-FD28-97E7-C4EA-021F9AC7FA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41111-8AF6-B642-23DB-E165B0730938}"/>
              </a:ext>
            </a:extLst>
          </p:cNvPr>
          <p:cNvSpPr>
            <a:spLocks noGrp="1"/>
          </p:cNvSpPr>
          <p:nvPr>
            <p:ph type="dt" sz="half" idx="10"/>
          </p:nvPr>
        </p:nvSpPr>
        <p:spPr/>
        <p:txBody>
          <a:bodyPr/>
          <a:lstStyle/>
          <a:p>
            <a:fld id="{83BC95E8-2E4F-6E41-A0F2-402E3795A2A1}" type="datetimeFigureOut">
              <a:rPr lang="en-US" smtClean="0"/>
              <a:t>10/26/24</a:t>
            </a:fld>
            <a:endParaRPr lang="en-US"/>
          </a:p>
        </p:txBody>
      </p:sp>
      <p:sp>
        <p:nvSpPr>
          <p:cNvPr id="5" name="Footer Placeholder 4">
            <a:extLst>
              <a:ext uri="{FF2B5EF4-FFF2-40B4-BE49-F238E27FC236}">
                <a16:creationId xmlns:a16="http://schemas.microsoft.com/office/drawing/2014/main" id="{F8B71C41-8613-059C-4C1E-6FC469CF5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FEBAC-8C61-AF6C-4F79-B63656227DA9}"/>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30890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689-7C04-1800-7C9A-122821D0FE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5E45C-6CE2-288A-26DE-475287D691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82689-C834-60C6-6BD7-48AA0566F3C5}"/>
              </a:ext>
            </a:extLst>
          </p:cNvPr>
          <p:cNvSpPr>
            <a:spLocks noGrp="1"/>
          </p:cNvSpPr>
          <p:nvPr>
            <p:ph type="dt" sz="half" idx="10"/>
          </p:nvPr>
        </p:nvSpPr>
        <p:spPr/>
        <p:txBody>
          <a:bodyPr/>
          <a:lstStyle/>
          <a:p>
            <a:fld id="{83BC95E8-2E4F-6E41-A0F2-402E3795A2A1}" type="datetimeFigureOut">
              <a:rPr lang="en-US" smtClean="0"/>
              <a:t>10/26/24</a:t>
            </a:fld>
            <a:endParaRPr lang="en-US"/>
          </a:p>
        </p:txBody>
      </p:sp>
      <p:sp>
        <p:nvSpPr>
          <p:cNvPr id="5" name="Footer Placeholder 4">
            <a:extLst>
              <a:ext uri="{FF2B5EF4-FFF2-40B4-BE49-F238E27FC236}">
                <a16:creationId xmlns:a16="http://schemas.microsoft.com/office/drawing/2014/main" id="{A5259ACE-F2B6-4440-6A62-64D018250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A7AFA-B9F9-EADE-F1A0-DE519511EE0D}"/>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80833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8D27-E049-380C-AB97-BE4B74BB5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23AEC-6AC7-8DCA-57D8-DE82A317E1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4EBA8-131F-D5D4-8AFE-CFB87571AD63}"/>
              </a:ext>
            </a:extLst>
          </p:cNvPr>
          <p:cNvSpPr>
            <a:spLocks noGrp="1"/>
          </p:cNvSpPr>
          <p:nvPr>
            <p:ph type="dt" sz="half" idx="10"/>
          </p:nvPr>
        </p:nvSpPr>
        <p:spPr/>
        <p:txBody>
          <a:bodyPr/>
          <a:lstStyle/>
          <a:p>
            <a:fld id="{83BC95E8-2E4F-6E41-A0F2-402E3795A2A1}" type="datetimeFigureOut">
              <a:rPr lang="en-US" smtClean="0"/>
              <a:t>10/26/24</a:t>
            </a:fld>
            <a:endParaRPr lang="en-US"/>
          </a:p>
        </p:txBody>
      </p:sp>
      <p:sp>
        <p:nvSpPr>
          <p:cNvPr id="5" name="Footer Placeholder 4">
            <a:extLst>
              <a:ext uri="{FF2B5EF4-FFF2-40B4-BE49-F238E27FC236}">
                <a16:creationId xmlns:a16="http://schemas.microsoft.com/office/drawing/2014/main" id="{EA40AF36-2D71-F60B-8B7C-9FA027128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25C4F-BF8A-3267-EE1E-746F29CC4509}"/>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241383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E26-E902-E11D-E0EE-6CBAAAF44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DCEEC-493A-7B0A-037B-F8B275C1C3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F8CE5D-53B5-C611-A2AB-99EA17548D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6A8D36-F3D7-5AA6-3BFD-9FDA832FA836}"/>
              </a:ext>
            </a:extLst>
          </p:cNvPr>
          <p:cNvSpPr>
            <a:spLocks noGrp="1"/>
          </p:cNvSpPr>
          <p:nvPr>
            <p:ph type="dt" sz="half" idx="10"/>
          </p:nvPr>
        </p:nvSpPr>
        <p:spPr/>
        <p:txBody>
          <a:bodyPr/>
          <a:lstStyle/>
          <a:p>
            <a:fld id="{83BC95E8-2E4F-6E41-A0F2-402E3795A2A1}" type="datetimeFigureOut">
              <a:rPr lang="en-US" smtClean="0"/>
              <a:t>10/26/24</a:t>
            </a:fld>
            <a:endParaRPr lang="en-US"/>
          </a:p>
        </p:txBody>
      </p:sp>
      <p:sp>
        <p:nvSpPr>
          <p:cNvPr id="6" name="Footer Placeholder 5">
            <a:extLst>
              <a:ext uri="{FF2B5EF4-FFF2-40B4-BE49-F238E27FC236}">
                <a16:creationId xmlns:a16="http://schemas.microsoft.com/office/drawing/2014/main" id="{28C54828-2EBE-20BA-82C9-CAD2A8ED4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DBFE3-58D3-5AAE-5FCB-D368AAC3A8BB}"/>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131539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AFD3-4E7B-C30F-F141-B87EAFB53A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C8C437-DDB0-BBB0-4BBA-FBA1AFDFAB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E7E793-5F4A-B7C0-96A9-89A9D4676C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26CE51-B119-D304-9CD0-815B23ECE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273F2-ECB4-F670-18A5-8A680019D1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5E0CDF-CC5C-9743-B139-5759DD8EB19A}"/>
              </a:ext>
            </a:extLst>
          </p:cNvPr>
          <p:cNvSpPr>
            <a:spLocks noGrp="1"/>
          </p:cNvSpPr>
          <p:nvPr>
            <p:ph type="dt" sz="half" idx="10"/>
          </p:nvPr>
        </p:nvSpPr>
        <p:spPr/>
        <p:txBody>
          <a:bodyPr/>
          <a:lstStyle/>
          <a:p>
            <a:fld id="{83BC95E8-2E4F-6E41-A0F2-402E3795A2A1}" type="datetimeFigureOut">
              <a:rPr lang="en-US" smtClean="0"/>
              <a:t>10/26/24</a:t>
            </a:fld>
            <a:endParaRPr lang="en-US"/>
          </a:p>
        </p:txBody>
      </p:sp>
      <p:sp>
        <p:nvSpPr>
          <p:cNvPr id="8" name="Footer Placeholder 7">
            <a:extLst>
              <a:ext uri="{FF2B5EF4-FFF2-40B4-BE49-F238E27FC236}">
                <a16:creationId xmlns:a16="http://schemas.microsoft.com/office/drawing/2014/main" id="{BE0D8143-E4F7-26CC-6B60-D92716E891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E79BFC-5A71-BC46-55BE-752A75C3E2C2}"/>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2957447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C07B-541A-B24B-D21C-65167FE5F1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58CFB4-710D-205C-30B0-3905DE638052}"/>
              </a:ext>
            </a:extLst>
          </p:cNvPr>
          <p:cNvSpPr>
            <a:spLocks noGrp="1"/>
          </p:cNvSpPr>
          <p:nvPr>
            <p:ph type="dt" sz="half" idx="10"/>
          </p:nvPr>
        </p:nvSpPr>
        <p:spPr/>
        <p:txBody>
          <a:bodyPr/>
          <a:lstStyle/>
          <a:p>
            <a:fld id="{83BC95E8-2E4F-6E41-A0F2-402E3795A2A1}" type="datetimeFigureOut">
              <a:rPr lang="en-US" smtClean="0"/>
              <a:t>10/26/24</a:t>
            </a:fld>
            <a:endParaRPr lang="en-US"/>
          </a:p>
        </p:txBody>
      </p:sp>
      <p:sp>
        <p:nvSpPr>
          <p:cNvPr id="4" name="Footer Placeholder 3">
            <a:extLst>
              <a:ext uri="{FF2B5EF4-FFF2-40B4-BE49-F238E27FC236}">
                <a16:creationId xmlns:a16="http://schemas.microsoft.com/office/drawing/2014/main" id="{5157D32E-072B-4300-396E-D37C7234FF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DDF57-A434-BFC7-ECF4-9F50E8A9B9C7}"/>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333185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AC4C6-20B3-E8BF-F387-5719CCCF218D}"/>
              </a:ext>
            </a:extLst>
          </p:cNvPr>
          <p:cNvSpPr>
            <a:spLocks noGrp="1"/>
          </p:cNvSpPr>
          <p:nvPr>
            <p:ph type="dt" sz="half" idx="10"/>
          </p:nvPr>
        </p:nvSpPr>
        <p:spPr/>
        <p:txBody>
          <a:bodyPr/>
          <a:lstStyle/>
          <a:p>
            <a:fld id="{83BC95E8-2E4F-6E41-A0F2-402E3795A2A1}" type="datetimeFigureOut">
              <a:rPr lang="en-US" smtClean="0"/>
              <a:t>10/26/24</a:t>
            </a:fld>
            <a:endParaRPr lang="en-US"/>
          </a:p>
        </p:txBody>
      </p:sp>
      <p:sp>
        <p:nvSpPr>
          <p:cNvPr id="3" name="Footer Placeholder 2">
            <a:extLst>
              <a:ext uri="{FF2B5EF4-FFF2-40B4-BE49-F238E27FC236}">
                <a16:creationId xmlns:a16="http://schemas.microsoft.com/office/drawing/2014/main" id="{F7B30FE5-7FF5-C8AB-77B5-9C5CB86660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B2913C-9C31-64DD-6D54-873C086E3DC5}"/>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64148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B51D-82FC-9CF9-A4DF-82824ACDE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5143D3-FE6D-9769-B6EB-B578D188B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F9041-2A35-8B2C-F906-2A4707BA3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5E8AA-7C87-2D87-7409-F0D7AE702A13}"/>
              </a:ext>
            </a:extLst>
          </p:cNvPr>
          <p:cNvSpPr>
            <a:spLocks noGrp="1"/>
          </p:cNvSpPr>
          <p:nvPr>
            <p:ph type="dt" sz="half" idx="10"/>
          </p:nvPr>
        </p:nvSpPr>
        <p:spPr/>
        <p:txBody>
          <a:bodyPr/>
          <a:lstStyle/>
          <a:p>
            <a:fld id="{83BC95E8-2E4F-6E41-A0F2-402E3795A2A1}" type="datetimeFigureOut">
              <a:rPr lang="en-US" smtClean="0"/>
              <a:t>10/26/24</a:t>
            </a:fld>
            <a:endParaRPr lang="en-US"/>
          </a:p>
        </p:txBody>
      </p:sp>
      <p:sp>
        <p:nvSpPr>
          <p:cNvPr id="6" name="Footer Placeholder 5">
            <a:extLst>
              <a:ext uri="{FF2B5EF4-FFF2-40B4-BE49-F238E27FC236}">
                <a16:creationId xmlns:a16="http://schemas.microsoft.com/office/drawing/2014/main" id="{6486EA7F-BB38-93F6-D5DB-B9F16212E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85645-7ED1-5828-D973-A7E1E3A6ABA9}"/>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171033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2881-FDA7-2A79-DF62-A9AFCFE24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2882AB-9668-D46B-2DE1-593BA5CA5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B82B61-8888-43CE-C855-6D3B53D34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D525CD-46D8-2971-3B57-EFC0E9B38F94}"/>
              </a:ext>
            </a:extLst>
          </p:cNvPr>
          <p:cNvSpPr>
            <a:spLocks noGrp="1"/>
          </p:cNvSpPr>
          <p:nvPr>
            <p:ph type="dt" sz="half" idx="10"/>
          </p:nvPr>
        </p:nvSpPr>
        <p:spPr/>
        <p:txBody>
          <a:bodyPr/>
          <a:lstStyle/>
          <a:p>
            <a:fld id="{83BC95E8-2E4F-6E41-A0F2-402E3795A2A1}" type="datetimeFigureOut">
              <a:rPr lang="en-US" smtClean="0"/>
              <a:t>10/26/24</a:t>
            </a:fld>
            <a:endParaRPr lang="en-US"/>
          </a:p>
        </p:txBody>
      </p:sp>
      <p:sp>
        <p:nvSpPr>
          <p:cNvPr id="6" name="Footer Placeholder 5">
            <a:extLst>
              <a:ext uri="{FF2B5EF4-FFF2-40B4-BE49-F238E27FC236}">
                <a16:creationId xmlns:a16="http://schemas.microsoft.com/office/drawing/2014/main" id="{8E86CD18-7366-2133-5729-497D51B2E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9C287-2D92-992D-BADE-EA7307B43886}"/>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298641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1000" b="-2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187508-3267-5843-FC6F-D536A7054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36B4A8-30C7-6678-32F9-5FAB0910C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E11ED-D592-B19B-5987-1AEFD9904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BC95E8-2E4F-6E41-A0F2-402E3795A2A1}" type="datetimeFigureOut">
              <a:rPr lang="en-US" smtClean="0"/>
              <a:t>10/26/24</a:t>
            </a:fld>
            <a:endParaRPr lang="en-US"/>
          </a:p>
        </p:txBody>
      </p:sp>
      <p:sp>
        <p:nvSpPr>
          <p:cNvPr id="5" name="Footer Placeholder 4">
            <a:extLst>
              <a:ext uri="{FF2B5EF4-FFF2-40B4-BE49-F238E27FC236}">
                <a16:creationId xmlns:a16="http://schemas.microsoft.com/office/drawing/2014/main" id="{3463FCE2-83FA-0F18-D71C-29B488B55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FACE91-0CDD-D79C-8D38-6D5E04886E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6D1EE1-BC8B-AA48-9EDC-46C0F38E12BC}" type="slidenum">
              <a:rPr lang="en-US" smtClean="0"/>
              <a:t>‹#›</a:t>
            </a:fld>
            <a:endParaRPr lang="en-US"/>
          </a:p>
        </p:txBody>
      </p:sp>
    </p:spTree>
    <p:extLst>
      <p:ext uri="{BB962C8B-B14F-4D97-AF65-F5344CB8AC3E}">
        <p14:creationId xmlns:p14="http://schemas.microsoft.com/office/powerpoint/2010/main" val="2128635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grovernt@mail.uc.edu" TargetMode="External"/><Relationship Id="rId2" Type="http://schemas.openxmlformats.org/officeDocument/2006/relationships/hyperlink" Target="mailto:joshi2an@mail.uc.edu" TargetMode="External"/><Relationship Id="rId1" Type="http://schemas.openxmlformats.org/officeDocument/2006/relationships/slideLayout" Target="../slideLayouts/slideLayout2.xml"/><Relationship Id="rId4" Type="http://schemas.openxmlformats.org/officeDocument/2006/relationships/hyperlink" Target="mailto:nitinfu@ucmail.uc.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6483-6F2F-9118-B07D-89750F5F6664}"/>
              </a:ext>
            </a:extLst>
          </p:cNvPr>
          <p:cNvSpPr>
            <a:spLocks noGrp="1"/>
          </p:cNvSpPr>
          <p:nvPr>
            <p:ph type="ctrTitle"/>
          </p:nvPr>
        </p:nvSpPr>
        <p:spPr>
          <a:xfrm>
            <a:off x="1524000" y="4702622"/>
            <a:ext cx="9144000" cy="1093334"/>
          </a:xfrm>
        </p:spPr>
        <p:txBody>
          <a:bodyPr>
            <a:noAutofit/>
          </a:bodyPr>
          <a:lstStyle/>
          <a:p>
            <a:r>
              <a:rPr lang="en-US" sz="8000" b="1" u="sng" dirty="0" err="1">
                <a:solidFill>
                  <a:schemeClr val="bg1"/>
                </a:solidFill>
                <a:latin typeface="Times New Roman" panose="02020603050405020304" pitchFamily="18" charset="0"/>
                <a:cs typeface="Times New Roman" panose="02020603050405020304" pitchFamily="18" charset="0"/>
              </a:rPr>
              <a:t>FurrFect</a:t>
            </a:r>
            <a:endParaRPr lang="en-US" sz="8000" b="1" u="sng"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8F5975-42D5-A9FB-20A6-8C12BF7CAB48}"/>
              </a:ext>
            </a:extLst>
          </p:cNvPr>
          <p:cNvSpPr>
            <a:spLocks noGrp="1"/>
          </p:cNvSpPr>
          <p:nvPr>
            <p:ph type="subTitle" idx="1"/>
          </p:nvPr>
        </p:nvSpPr>
        <p:spPr>
          <a:xfrm>
            <a:off x="1087820" y="5888031"/>
            <a:ext cx="10016359" cy="907106"/>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Pet Social Media and Health-Care Platform</a:t>
            </a:r>
          </a:p>
        </p:txBody>
      </p:sp>
      <p:sp>
        <p:nvSpPr>
          <p:cNvPr id="5" name="Subtitle 2">
            <a:extLst>
              <a:ext uri="{FF2B5EF4-FFF2-40B4-BE49-F238E27FC236}">
                <a16:creationId xmlns:a16="http://schemas.microsoft.com/office/drawing/2014/main" id="{A8184DE0-3AE3-EE44-B2E4-F09E8A62D24F}"/>
              </a:ext>
            </a:extLst>
          </p:cNvPr>
          <p:cNvSpPr txBox="1">
            <a:spLocks/>
          </p:cNvSpPr>
          <p:nvPr/>
        </p:nvSpPr>
        <p:spPr>
          <a:xfrm>
            <a:off x="1087820" y="530949"/>
            <a:ext cx="10016359" cy="7150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1" u="sng" dirty="0">
                <a:solidFill>
                  <a:schemeClr val="bg1"/>
                </a:solidFill>
                <a:latin typeface="Times New Roman" panose="02020603050405020304" pitchFamily="18" charset="0"/>
                <a:cs typeface="Times New Roman" panose="02020603050405020304" pitchFamily="18" charset="0"/>
              </a:rPr>
              <a:t>Anay Abhijit Joshi</a:t>
            </a:r>
            <a:r>
              <a:rPr lang="en-US" sz="2200" b="1" dirty="0">
                <a:solidFill>
                  <a:schemeClr val="bg1"/>
                </a:solidFill>
                <a:latin typeface="Times New Roman" panose="02020603050405020304" pitchFamily="18" charset="0"/>
                <a:cs typeface="Times New Roman" panose="02020603050405020304" pitchFamily="18" charset="0"/>
              </a:rPr>
              <a:t>						            </a:t>
            </a:r>
            <a:r>
              <a:rPr lang="en-US" sz="2200" b="1" u="sng" dirty="0" err="1">
                <a:solidFill>
                  <a:schemeClr val="bg1"/>
                </a:solidFill>
                <a:latin typeface="Times New Roman" panose="02020603050405020304" pitchFamily="18" charset="0"/>
                <a:cs typeface="Times New Roman" panose="02020603050405020304" pitchFamily="18" charset="0"/>
              </a:rPr>
              <a:t>Nishit</a:t>
            </a:r>
            <a:r>
              <a:rPr lang="en-US" sz="2200" b="1" u="sng" dirty="0">
                <a:solidFill>
                  <a:schemeClr val="bg1"/>
                </a:solidFill>
                <a:latin typeface="Times New Roman" panose="02020603050405020304" pitchFamily="18" charset="0"/>
                <a:cs typeface="Times New Roman" panose="02020603050405020304" pitchFamily="18" charset="0"/>
              </a:rPr>
              <a:t> Grover</a:t>
            </a:r>
          </a:p>
        </p:txBody>
      </p:sp>
    </p:spTree>
    <p:extLst>
      <p:ext uri="{BB962C8B-B14F-4D97-AF65-F5344CB8AC3E}">
        <p14:creationId xmlns:p14="http://schemas.microsoft.com/office/powerpoint/2010/main" val="1664111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26D2F-C67F-8C85-D881-A12A39CE0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AAAC3-1856-B642-94D8-70C07AE2071F}"/>
              </a:ext>
            </a:extLst>
          </p:cNvPr>
          <p:cNvSpPr>
            <a:spLocks noGrp="1"/>
          </p:cNvSpPr>
          <p:nvPr>
            <p:ph type="title"/>
          </p:nvPr>
        </p:nvSpPr>
        <p:spPr>
          <a:xfrm>
            <a:off x="838200" y="196553"/>
            <a:ext cx="10515600" cy="1494135"/>
          </a:xfrm>
        </p:spPr>
        <p:txBody>
          <a:bodyPr>
            <a:normAutofit/>
          </a:bodyPr>
          <a:lstStyle/>
          <a:p>
            <a:r>
              <a:rPr lang="en-US" sz="6000" b="1" u="sng" dirty="0" err="1">
                <a:latin typeface="Times New Roman" panose="02020603050405020304" pitchFamily="18" charset="0"/>
                <a:cs typeface="Times New Roman" panose="02020603050405020304" pitchFamily="18" charset="0"/>
              </a:rPr>
              <a:t>FurrFect’s</a:t>
            </a:r>
            <a:r>
              <a:rPr lang="en-US" sz="6000" b="1" u="sng" dirty="0">
                <a:latin typeface="Times New Roman" panose="02020603050405020304" pitchFamily="18" charset="0"/>
                <a:cs typeface="Times New Roman" panose="02020603050405020304" pitchFamily="18" charset="0"/>
              </a:rPr>
              <a:t> Progress</a:t>
            </a:r>
          </a:p>
        </p:txBody>
      </p:sp>
      <p:sp>
        <p:nvSpPr>
          <p:cNvPr id="3" name="Content Placeholder 2">
            <a:extLst>
              <a:ext uri="{FF2B5EF4-FFF2-40B4-BE49-F238E27FC236}">
                <a16:creationId xmlns:a16="http://schemas.microsoft.com/office/drawing/2014/main" id="{867005D2-1082-7AE4-F38F-F55073F10CB2}"/>
              </a:ext>
            </a:extLst>
          </p:cNvPr>
          <p:cNvSpPr>
            <a:spLocks noGrp="1"/>
          </p:cNvSpPr>
          <p:nvPr>
            <p:ph idx="1"/>
          </p:nvPr>
        </p:nvSpPr>
        <p:spPr>
          <a:xfrm>
            <a:off x="838200" y="1513490"/>
            <a:ext cx="10515600" cy="4979385"/>
          </a:xfrm>
        </p:spPr>
        <p:txBody>
          <a:bodyPr>
            <a:noAutofit/>
          </a:bodyPr>
          <a:lstStyle/>
          <a:p>
            <a:pPr marL="0" indent="0" algn="l">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As of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Week 8</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I, Anay Abhijit Joshi, along with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Nishit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Grover, have reached the halfway point in the development of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i="0" u="none" strike="noStrike" dirty="0">
                <a:solidFill>
                  <a:srgbClr val="000000"/>
                </a:solidFill>
                <a:effectLst/>
                <a:latin typeface="Times New Roman" panose="02020603050405020304" pitchFamily="18" charset="0"/>
                <a:cs typeface="Times New Roman" panose="02020603050405020304" pitchFamily="18" charset="0"/>
              </a:rPr>
              <a:t>-</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Pet Social Media and Healthcare Platform</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p>
          <a:p>
            <a:pPr marL="0" indent="0" algn="l">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Key milestones achieved so far include:</a:t>
            </a:r>
          </a:p>
          <a:p>
            <a:pPr algn="l">
              <a:buFont typeface="+mj-lt"/>
              <a:buAutoNum type="arabicPeriod"/>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Project Planning:</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Completed successfully during Weeks 1-2, with clear definition of goals, requirements, and scope, and assignment of roles for each team member of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i.e., Anay Abhijit Joshi and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Nishit</a:t>
            </a:r>
            <a:r>
              <a:rPr lang="en-US" sz="1800" dirty="0">
                <a:solidFill>
                  <a:srgbClr val="000000"/>
                </a:solidFill>
                <a:latin typeface="Times New Roman" panose="02020603050405020304" pitchFamily="18" charset="0"/>
                <a:cs typeface="Times New Roman" panose="02020603050405020304" pitchFamily="18" charset="0"/>
              </a:rPr>
              <a:t> Grover</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User Authentication Module: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We implemented and tested the user registration and login functionalities, completing this module on time in Weeks 4-5. The authentication flow has been validated to ensure a secure user experience.</a:t>
            </a:r>
          </a:p>
          <a:p>
            <a:pPr algn="l">
              <a:buFont typeface="+mj-lt"/>
              <a:buAutoNum type="arabicPeriod"/>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Database Schema Design: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 schema for user profiles, pet data, and veterinary services is in progress, focusing on normalization and relationships. This milestone is on track to be completed by the end of Week 8.</a:t>
            </a:r>
          </a:p>
          <a:p>
            <a:pPr algn="l">
              <a:buFont typeface="+mj-lt"/>
              <a:buAutoNum type="arabicPeriod"/>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UI/UX Design for Social Feed:</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We’ve started working on the initial design for the pet story feed, aiming for a user-centric interface. The design phase aligns with the goal of finalization by Week 11, with feedback from early user interactions incorporated.</a:t>
            </a:r>
          </a:p>
          <a:p>
            <a:pPr marL="0" indent="0" algn="l">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Both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Nishit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and I (Anay) have been working in sync, maintaining a balanced effort distribution and ensuring consistent progress. We’re well-prepared to tackle the next phases and keep the project on track toward its completion...</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41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36ED9-AC2D-02CB-2C2C-7F95D62FC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3C4FD-8D21-9030-EB0D-970A56272C45}"/>
              </a:ext>
            </a:extLst>
          </p:cNvPr>
          <p:cNvSpPr>
            <a:spLocks noGrp="1"/>
          </p:cNvSpPr>
          <p:nvPr>
            <p:ph type="title"/>
          </p:nvPr>
        </p:nvSpPr>
        <p:spPr>
          <a:xfrm>
            <a:off x="838200" y="365126"/>
            <a:ext cx="10515600" cy="791012"/>
          </a:xfrm>
        </p:spPr>
        <p:txBody>
          <a:bodyPr>
            <a:noAutofit/>
          </a:bodyPr>
          <a:lstStyle/>
          <a:p>
            <a:r>
              <a:rPr lang="en-US" sz="4600" b="1" u="sng" dirty="0" err="1">
                <a:latin typeface="Times New Roman" panose="02020603050405020304" pitchFamily="18" charset="0"/>
                <a:cs typeface="Times New Roman" panose="02020603050405020304" pitchFamily="18" charset="0"/>
              </a:rPr>
              <a:t>FurrFect’s</a:t>
            </a:r>
            <a:r>
              <a:rPr lang="en-US" sz="4600" b="1" u="sng" dirty="0">
                <a:latin typeface="Times New Roman" panose="02020603050405020304" pitchFamily="18" charset="0"/>
                <a:cs typeface="Times New Roman" panose="02020603050405020304" pitchFamily="18" charset="0"/>
              </a:rPr>
              <a:t> Accomplishments</a:t>
            </a:r>
            <a:r>
              <a:rPr lang="en-US" sz="4600" b="1" dirty="0">
                <a:latin typeface="Times New Roman" panose="02020603050405020304" pitchFamily="18" charset="0"/>
                <a:cs typeface="Times New Roman" panose="02020603050405020304" pitchFamily="18" charset="0"/>
              </a:rPr>
              <a:t> </a:t>
            </a:r>
            <a:r>
              <a:rPr lang="en-US" sz="4600" b="1" i="1" dirty="0">
                <a:latin typeface="Times New Roman" panose="02020603050405020304" pitchFamily="18" charset="0"/>
                <a:cs typeface="Times New Roman" panose="02020603050405020304" pitchFamily="18" charset="0"/>
              </a:rPr>
              <a:t>(Fall 2024)</a:t>
            </a:r>
          </a:p>
        </p:txBody>
      </p:sp>
      <p:sp>
        <p:nvSpPr>
          <p:cNvPr id="3" name="Content Placeholder 2">
            <a:extLst>
              <a:ext uri="{FF2B5EF4-FFF2-40B4-BE49-F238E27FC236}">
                <a16:creationId xmlns:a16="http://schemas.microsoft.com/office/drawing/2014/main" id="{E3193A82-DCF1-06D7-143F-BA34D6AC645D}"/>
              </a:ext>
            </a:extLst>
          </p:cNvPr>
          <p:cNvSpPr>
            <a:spLocks noGrp="1"/>
          </p:cNvSpPr>
          <p:nvPr>
            <p:ph idx="1"/>
          </p:nvPr>
        </p:nvSpPr>
        <p:spPr>
          <a:xfrm>
            <a:off x="956440" y="1156139"/>
            <a:ext cx="10397359" cy="5591502"/>
          </a:xfrm>
        </p:spPr>
        <p:txBody>
          <a:bodyPr>
            <a:noAutofit/>
          </a:bodyPr>
          <a:lstStyle/>
          <a:p>
            <a:pPr marL="0" indent="0" algn="l">
              <a:buNone/>
            </a:pPr>
            <a:r>
              <a:rPr lang="en-US" sz="1750" b="0" i="0" u="none" strike="noStrike" dirty="0">
                <a:solidFill>
                  <a:srgbClr val="000000"/>
                </a:solidFill>
                <a:effectLst/>
                <a:latin typeface="Times New Roman" panose="02020603050405020304" pitchFamily="18" charset="0"/>
                <a:cs typeface="Times New Roman" panose="02020603050405020304" pitchFamily="18" charset="0"/>
              </a:rPr>
              <a:t>By the end of the term (i.e., Fall 2024), I (Anay) and </a:t>
            </a:r>
            <a:r>
              <a:rPr lang="en-US" sz="1750" b="0" i="0" u="none" strike="noStrike" dirty="0" err="1">
                <a:solidFill>
                  <a:srgbClr val="000000"/>
                </a:solidFill>
                <a:effectLst/>
                <a:latin typeface="Times New Roman" panose="02020603050405020304" pitchFamily="18" charset="0"/>
                <a:cs typeface="Times New Roman" panose="02020603050405020304" pitchFamily="18" charset="0"/>
              </a:rPr>
              <a:t>Nishit</a:t>
            </a:r>
            <a:r>
              <a:rPr lang="en-US" sz="1750" b="0" i="0" u="none" strike="noStrike" dirty="0">
                <a:solidFill>
                  <a:srgbClr val="000000"/>
                </a:solidFill>
                <a:effectLst/>
                <a:latin typeface="Times New Roman" panose="02020603050405020304" pitchFamily="18" charset="0"/>
                <a:cs typeface="Times New Roman" panose="02020603050405020304" pitchFamily="18" charset="0"/>
              </a:rPr>
              <a:t> expect the following key milestones to be achieved for </a:t>
            </a:r>
            <a:r>
              <a:rPr lang="en-US" sz="175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175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750" i="0" u="none" strike="noStrike" dirty="0">
                <a:solidFill>
                  <a:srgbClr val="000000"/>
                </a:solidFill>
                <a:effectLst/>
                <a:latin typeface="Times New Roman" panose="02020603050405020304" pitchFamily="18" charset="0"/>
                <a:cs typeface="Times New Roman" panose="02020603050405020304" pitchFamily="18" charset="0"/>
              </a:rPr>
              <a:t>-</a:t>
            </a:r>
            <a:r>
              <a:rPr lang="en-US" sz="1750" b="1" i="0" u="none" strike="noStrike" dirty="0">
                <a:solidFill>
                  <a:srgbClr val="000000"/>
                </a:solidFill>
                <a:effectLst/>
                <a:latin typeface="Times New Roman" panose="02020603050405020304" pitchFamily="18" charset="0"/>
                <a:cs typeface="Times New Roman" panose="02020603050405020304" pitchFamily="18" charset="0"/>
              </a:rPr>
              <a:t> Pet Social Media and Healthcare Platform</a:t>
            </a:r>
            <a:r>
              <a:rPr lang="en-US" sz="175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750" b="1" i="0" u="none" strike="noStrike" dirty="0">
                <a:solidFill>
                  <a:srgbClr val="000000"/>
                </a:solidFill>
                <a:effectLst/>
                <a:latin typeface="Times New Roman" panose="02020603050405020304" pitchFamily="18" charset="0"/>
                <a:cs typeface="Times New Roman" panose="02020603050405020304" pitchFamily="18" charset="0"/>
              </a:rPr>
              <a:t>Social Feed Design Finalization (Week 11):</a:t>
            </a:r>
            <a:endParaRPr lang="en-US" sz="175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750" b="0" i="0" u="none" strike="noStrike" dirty="0">
                <a:solidFill>
                  <a:srgbClr val="000000"/>
                </a:solidFill>
                <a:effectLst/>
                <a:latin typeface="Times New Roman" panose="02020603050405020304" pitchFamily="18" charset="0"/>
                <a:cs typeface="Times New Roman" panose="02020603050405020304" pitchFamily="18" charset="0"/>
              </a:rPr>
              <a:t>Complete the UI/UX for the pet story feed, ensuring it aligns with user feedback and is intuitive for users to interact with. This includes refining the design for posting, liking, commenting, and sharing pet stories.</a:t>
            </a:r>
          </a:p>
          <a:p>
            <a:pPr algn="l">
              <a:buFont typeface="+mj-lt"/>
              <a:buAutoNum type="arabicPeriod"/>
            </a:pPr>
            <a:r>
              <a:rPr lang="en-US" sz="1750" b="1" i="0" u="none" strike="noStrike" dirty="0">
                <a:solidFill>
                  <a:srgbClr val="000000"/>
                </a:solidFill>
                <a:effectLst/>
                <a:latin typeface="Times New Roman" panose="02020603050405020304" pitchFamily="18" charset="0"/>
                <a:cs typeface="Times New Roman" panose="02020603050405020304" pitchFamily="18" charset="0"/>
              </a:rPr>
              <a:t>Feature Integration for Pet Stories and Adoption (Weeks 12-15):</a:t>
            </a:r>
            <a:endParaRPr lang="en-US" sz="175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750" b="0" i="0" u="none" strike="noStrike" dirty="0">
                <a:solidFill>
                  <a:srgbClr val="000000"/>
                </a:solidFill>
                <a:effectLst/>
                <a:latin typeface="Times New Roman" panose="02020603050405020304" pitchFamily="18" charset="0"/>
                <a:cs typeface="Times New Roman" panose="02020603050405020304" pitchFamily="18" charset="0"/>
              </a:rPr>
              <a:t>Successfully develop and integrate the features that enable users to upload pet stories, including media files, and browse pet adoption resources.</a:t>
            </a:r>
          </a:p>
          <a:p>
            <a:pPr marL="742950" lvl="1" indent="-285750" algn="l">
              <a:buFont typeface="+mj-lt"/>
              <a:buAutoNum type="arabicPeriod"/>
            </a:pPr>
            <a:r>
              <a:rPr lang="en-US" sz="1750" b="0" i="0" u="none" strike="noStrike" dirty="0">
                <a:solidFill>
                  <a:srgbClr val="000000"/>
                </a:solidFill>
                <a:effectLst/>
                <a:latin typeface="Times New Roman" panose="02020603050405020304" pitchFamily="18" charset="0"/>
                <a:cs typeface="Times New Roman" panose="02020603050405020304" pitchFamily="18" charset="0"/>
              </a:rPr>
              <a:t>Integrate the Pet Adoption API (Application Programming Interface) to allow users to browse real-time listings of adoptable pets.</a:t>
            </a:r>
          </a:p>
          <a:p>
            <a:pPr algn="l">
              <a:buFont typeface="+mj-lt"/>
              <a:buAutoNum type="arabicPeriod"/>
            </a:pPr>
            <a:r>
              <a:rPr lang="en-US" sz="1750" b="1" i="0" u="none" strike="noStrike" dirty="0">
                <a:solidFill>
                  <a:srgbClr val="000000"/>
                </a:solidFill>
                <a:effectLst/>
                <a:latin typeface="Times New Roman" panose="02020603050405020304" pitchFamily="18" charset="0"/>
                <a:cs typeface="Times New Roman" panose="02020603050405020304" pitchFamily="18" charset="0"/>
              </a:rPr>
              <a:t>Veterinary Services and Notifications (Weeks 16-18):</a:t>
            </a:r>
            <a:endParaRPr lang="en-US" sz="175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750" b="0" i="0" u="none" strike="noStrike" dirty="0">
                <a:solidFill>
                  <a:srgbClr val="000000"/>
                </a:solidFill>
                <a:effectLst/>
                <a:latin typeface="Times New Roman" panose="02020603050405020304" pitchFamily="18" charset="0"/>
                <a:cs typeface="Times New Roman" panose="02020603050405020304" pitchFamily="18" charset="0"/>
              </a:rPr>
              <a:t>Build the veterinary services feature, allowing users to find and compare nearby services based on ratings and reviews.</a:t>
            </a:r>
          </a:p>
          <a:p>
            <a:pPr marL="742950" lvl="1" indent="-285750" algn="l">
              <a:buFont typeface="+mj-lt"/>
              <a:buAutoNum type="arabicPeriod"/>
            </a:pPr>
            <a:r>
              <a:rPr lang="en-US" sz="1750" b="0" i="0" u="none" strike="noStrike" dirty="0">
                <a:solidFill>
                  <a:srgbClr val="000000"/>
                </a:solidFill>
                <a:effectLst/>
                <a:latin typeface="Times New Roman" panose="02020603050405020304" pitchFamily="18" charset="0"/>
                <a:cs typeface="Times New Roman" panose="02020603050405020304" pitchFamily="18" charset="0"/>
              </a:rPr>
              <a:t>Implement appointment scheduling and reminder notifications, ensuring accurate and timely delivery.</a:t>
            </a:r>
          </a:p>
          <a:p>
            <a:pPr marL="742950" lvl="1" indent="-285750" algn="l">
              <a:buFont typeface="+mj-lt"/>
              <a:buAutoNum type="arabicPeriod"/>
            </a:pPr>
            <a:r>
              <a:rPr lang="en-US" sz="1750" b="0" i="0" u="none" strike="noStrike" dirty="0">
                <a:solidFill>
                  <a:srgbClr val="000000"/>
                </a:solidFill>
                <a:effectLst/>
                <a:latin typeface="Times New Roman" panose="02020603050405020304" pitchFamily="18" charset="0"/>
                <a:cs typeface="Times New Roman" panose="02020603050405020304" pitchFamily="18" charset="0"/>
              </a:rPr>
              <a:t>Validate the reliability and accuracy of the notifications for veterinary appointments and other pet healthcare activities.</a:t>
            </a:r>
          </a:p>
          <a:p>
            <a:pPr marL="0" indent="0" algn="l">
              <a:buNone/>
            </a:pPr>
            <a:r>
              <a:rPr lang="en-US" sz="1750" b="0" i="0" u="none" strike="noStrike" dirty="0">
                <a:solidFill>
                  <a:srgbClr val="000000"/>
                </a:solidFill>
                <a:effectLst/>
                <a:latin typeface="Times New Roman" panose="02020603050405020304" pitchFamily="18" charset="0"/>
                <a:cs typeface="Times New Roman" panose="02020603050405020304" pitchFamily="18" charset="0"/>
              </a:rPr>
              <a:t>These accomplishments will mark significant progress towards achieving the </a:t>
            </a:r>
            <a:r>
              <a:rPr lang="en-US" sz="1750" b="0" i="0" u="none" strike="noStrike" dirty="0" err="1">
                <a:solidFill>
                  <a:srgbClr val="000000"/>
                </a:solidFill>
                <a:effectLst/>
                <a:latin typeface="Times New Roman" panose="02020603050405020304" pitchFamily="18" charset="0"/>
                <a:cs typeface="Times New Roman" panose="02020603050405020304" pitchFamily="18" charset="0"/>
              </a:rPr>
              <a:t>FurrFect’s</a:t>
            </a:r>
            <a:r>
              <a:rPr lang="en-US" sz="1750" b="0" i="0" u="none" strike="noStrike" dirty="0">
                <a:solidFill>
                  <a:srgbClr val="000000"/>
                </a:solidFill>
                <a:effectLst/>
                <a:latin typeface="Times New Roman" panose="02020603050405020304" pitchFamily="18" charset="0"/>
                <a:cs typeface="Times New Roman" panose="02020603050405020304" pitchFamily="18" charset="0"/>
              </a:rPr>
              <a:t> core functionalities and user engagement features. Both </a:t>
            </a:r>
            <a:r>
              <a:rPr lang="en-US" sz="1750" b="0" i="0" u="none" strike="noStrike" dirty="0" err="1">
                <a:solidFill>
                  <a:srgbClr val="000000"/>
                </a:solidFill>
                <a:effectLst/>
                <a:latin typeface="Times New Roman" panose="02020603050405020304" pitchFamily="18" charset="0"/>
                <a:cs typeface="Times New Roman" panose="02020603050405020304" pitchFamily="18" charset="0"/>
              </a:rPr>
              <a:t>Nishit</a:t>
            </a:r>
            <a:r>
              <a:rPr lang="en-US" sz="1750" b="0" i="0" u="none" strike="noStrike" dirty="0">
                <a:solidFill>
                  <a:srgbClr val="000000"/>
                </a:solidFill>
                <a:effectLst/>
                <a:latin typeface="Times New Roman" panose="02020603050405020304" pitchFamily="18" charset="0"/>
                <a:cs typeface="Times New Roman" panose="02020603050405020304" pitchFamily="18" charset="0"/>
              </a:rPr>
              <a:t> and I (Anay) will continue to focus on delivering each module efficiently, maintaining our pace and collaboration...</a:t>
            </a:r>
          </a:p>
          <a:p>
            <a:pPr marL="0" indent="0">
              <a:buNone/>
            </a:pPr>
            <a:endParaRPr lang="en-US" sz="1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39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8CE45-3548-E505-D1D1-CC8ADE447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91726-0407-5242-5DF0-A4DFC7253BA4}"/>
              </a:ext>
            </a:extLst>
          </p:cNvPr>
          <p:cNvSpPr>
            <a:spLocks noGrp="1"/>
          </p:cNvSpPr>
          <p:nvPr>
            <p:ph type="title"/>
          </p:nvPr>
        </p:nvSpPr>
        <p:spPr>
          <a:xfrm>
            <a:off x="838200" y="365126"/>
            <a:ext cx="10515600" cy="769992"/>
          </a:xfrm>
        </p:spPr>
        <p:txBody>
          <a:bodyPr>
            <a:noAutofit/>
          </a:bodyPr>
          <a:lstStyle/>
          <a:p>
            <a:r>
              <a:rPr lang="en-US" sz="4000" b="1" u="sng" dirty="0" err="1">
                <a:latin typeface="Times New Roman" panose="02020603050405020304" pitchFamily="18" charset="0"/>
                <a:cs typeface="Times New Roman" panose="02020603050405020304" pitchFamily="18" charset="0"/>
              </a:rPr>
              <a:t>FurrFect’s</a:t>
            </a:r>
            <a:r>
              <a:rPr lang="en-US" sz="4000" b="1" u="sng" dirty="0">
                <a:latin typeface="Times New Roman" panose="02020603050405020304" pitchFamily="18" charset="0"/>
                <a:cs typeface="Times New Roman" panose="02020603050405020304" pitchFamily="18" charset="0"/>
              </a:rPr>
              <a:t> Work Distribution</a:t>
            </a:r>
            <a:r>
              <a:rPr lang="en-US" sz="4000" b="1" dirty="0">
                <a:latin typeface="Times New Roman" panose="02020603050405020304" pitchFamily="18" charset="0"/>
                <a:cs typeface="Times New Roman" panose="02020603050405020304" pitchFamily="18" charset="0"/>
              </a:rPr>
              <a:t> </a:t>
            </a:r>
            <a:r>
              <a:rPr lang="en-US" sz="4000" b="1" i="1" dirty="0">
                <a:latin typeface="Times New Roman" panose="02020603050405020304" pitchFamily="18" charset="0"/>
                <a:cs typeface="Times New Roman" panose="02020603050405020304" pitchFamily="18" charset="0"/>
              </a:rPr>
              <a:t>(</a:t>
            </a:r>
            <a:r>
              <a:rPr lang="en-US" sz="4000" b="1" i="1" dirty="0" err="1">
                <a:latin typeface="Times New Roman" panose="02020603050405020304" pitchFamily="18" charset="0"/>
                <a:cs typeface="Times New Roman" panose="02020603050405020304" pitchFamily="18" charset="0"/>
              </a:rPr>
              <a:t>Nishit</a:t>
            </a:r>
            <a:r>
              <a:rPr lang="en-US" sz="4000" b="1" i="1" dirty="0">
                <a:latin typeface="Times New Roman" panose="02020603050405020304" pitchFamily="18" charset="0"/>
                <a:cs typeface="Times New Roman" panose="02020603050405020304" pitchFamily="18" charset="0"/>
              </a:rPr>
              <a:t> Grover)</a:t>
            </a:r>
          </a:p>
        </p:txBody>
      </p:sp>
      <p:pic>
        <p:nvPicPr>
          <p:cNvPr id="4" name="Picture 3">
            <a:extLst>
              <a:ext uri="{FF2B5EF4-FFF2-40B4-BE49-F238E27FC236}">
                <a16:creationId xmlns:a16="http://schemas.microsoft.com/office/drawing/2014/main" id="{773545CB-90DE-7503-1200-1E763F239F75}"/>
              </a:ext>
            </a:extLst>
          </p:cNvPr>
          <p:cNvPicPr>
            <a:picLocks noChangeAspect="1"/>
          </p:cNvPicPr>
          <p:nvPr/>
        </p:nvPicPr>
        <p:blipFill>
          <a:blip r:embed="rId2"/>
          <a:stretch>
            <a:fillRect/>
          </a:stretch>
        </p:blipFill>
        <p:spPr>
          <a:xfrm>
            <a:off x="3291369" y="1308113"/>
            <a:ext cx="5609262" cy="5272032"/>
          </a:xfrm>
          <a:prstGeom prst="rect">
            <a:avLst/>
          </a:prstGeom>
        </p:spPr>
      </p:pic>
    </p:spTree>
    <p:extLst>
      <p:ext uri="{BB962C8B-B14F-4D97-AF65-F5344CB8AC3E}">
        <p14:creationId xmlns:p14="http://schemas.microsoft.com/office/powerpoint/2010/main" val="329864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5C998-1935-E43C-A544-49D05984A3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D3E0AA-5BF4-D7D1-568D-53BFFDE57774}"/>
              </a:ext>
            </a:extLst>
          </p:cNvPr>
          <p:cNvSpPr>
            <a:spLocks noGrp="1"/>
          </p:cNvSpPr>
          <p:nvPr>
            <p:ph type="title"/>
          </p:nvPr>
        </p:nvSpPr>
        <p:spPr>
          <a:xfrm>
            <a:off x="838200" y="365126"/>
            <a:ext cx="10515600" cy="769992"/>
          </a:xfrm>
        </p:spPr>
        <p:txBody>
          <a:bodyPr>
            <a:noAutofit/>
          </a:bodyPr>
          <a:lstStyle/>
          <a:p>
            <a:r>
              <a:rPr lang="en-US" sz="4000" b="1" u="sng" dirty="0" err="1">
                <a:latin typeface="Times New Roman" panose="02020603050405020304" pitchFamily="18" charset="0"/>
                <a:cs typeface="Times New Roman" panose="02020603050405020304" pitchFamily="18" charset="0"/>
              </a:rPr>
              <a:t>FurrFect’s</a:t>
            </a:r>
            <a:r>
              <a:rPr lang="en-US" sz="4000" b="1" u="sng" dirty="0">
                <a:latin typeface="Times New Roman" panose="02020603050405020304" pitchFamily="18" charset="0"/>
                <a:cs typeface="Times New Roman" panose="02020603050405020304" pitchFamily="18" charset="0"/>
              </a:rPr>
              <a:t> Work Distribution</a:t>
            </a:r>
            <a:r>
              <a:rPr lang="en-US" sz="4000" b="1" dirty="0">
                <a:latin typeface="Times New Roman" panose="02020603050405020304" pitchFamily="18" charset="0"/>
                <a:cs typeface="Times New Roman" panose="02020603050405020304" pitchFamily="18" charset="0"/>
              </a:rPr>
              <a:t> </a:t>
            </a:r>
            <a:r>
              <a:rPr lang="en-US" sz="4000" b="1" i="1" dirty="0">
                <a:latin typeface="Times New Roman" panose="02020603050405020304" pitchFamily="18" charset="0"/>
                <a:cs typeface="Times New Roman" panose="02020603050405020304" pitchFamily="18" charset="0"/>
              </a:rPr>
              <a:t>(Anay A. Joshi)</a:t>
            </a:r>
          </a:p>
        </p:txBody>
      </p:sp>
      <p:pic>
        <p:nvPicPr>
          <p:cNvPr id="5" name="Picture 4" descr="A black screen with white text&#10;&#10;Description automatically generated">
            <a:extLst>
              <a:ext uri="{FF2B5EF4-FFF2-40B4-BE49-F238E27FC236}">
                <a16:creationId xmlns:a16="http://schemas.microsoft.com/office/drawing/2014/main" id="{3F528B45-ACF3-2764-CA81-2B65C979507E}"/>
              </a:ext>
            </a:extLst>
          </p:cNvPr>
          <p:cNvPicPr>
            <a:picLocks noChangeAspect="1"/>
          </p:cNvPicPr>
          <p:nvPr/>
        </p:nvPicPr>
        <p:blipFill>
          <a:blip r:embed="rId2"/>
          <a:stretch>
            <a:fillRect/>
          </a:stretch>
        </p:blipFill>
        <p:spPr>
          <a:xfrm>
            <a:off x="3024230" y="1348096"/>
            <a:ext cx="6143539" cy="5144778"/>
          </a:xfrm>
          <a:prstGeom prst="rect">
            <a:avLst/>
          </a:prstGeom>
        </p:spPr>
      </p:pic>
    </p:spTree>
    <p:extLst>
      <p:ext uri="{BB962C8B-B14F-4D97-AF65-F5344CB8AC3E}">
        <p14:creationId xmlns:p14="http://schemas.microsoft.com/office/powerpoint/2010/main" val="343162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8CB30-4E94-0547-2707-4428B0E1D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22E0E-AA66-AF91-BD96-2F1E3223C515}"/>
              </a:ext>
            </a:extLst>
          </p:cNvPr>
          <p:cNvSpPr>
            <a:spLocks noGrp="1"/>
          </p:cNvSpPr>
          <p:nvPr>
            <p:ph type="title"/>
          </p:nvPr>
        </p:nvSpPr>
        <p:spPr>
          <a:xfrm>
            <a:off x="838200" y="365125"/>
            <a:ext cx="10515600" cy="864585"/>
          </a:xfrm>
        </p:spPr>
        <p:txBody>
          <a:bodyPr>
            <a:normAutofit fontScale="90000"/>
          </a:bodyPr>
          <a:lstStyle/>
          <a:p>
            <a:r>
              <a:rPr lang="en-US" sz="6000" b="1" u="sng" dirty="0" err="1">
                <a:latin typeface="Times New Roman" panose="02020603050405020304" pitchFamily="18" charset="0"/>
                <a:cs typeface="Times New Roman" panose="02020603050405020304" pitchFamily="18" charset="0"/>
              </a:rPr>
              <a:t>FurrFect’s</a:t>
            </a:r>
            <a:r>
              <a:rPr lang="en-US" sz="6000" b="1" u="sng" dirty="0">
                <a:latin typeface="Times New Roman" panose="02020603050405020304" pitchFamily="18" charset="0"/>
                <a:cs typeface="Times New Roman" panose="02020603050405020304" pitchFamily="18" charset="0"/>
              </a:rPr>
              <a:t> Demo</a:t>
            </a:r>
            <a:r>
              <a:rPr lang="en-US" sz="6000" b="1" dirty="0">
                <a:latin typeface="Times New Roman" panose="02020603050405020304" pitchFamily="18" charset="0"/>
                <a:cs typeface="Times New Roman" panose="02020603050405020304" pitchFamily="18" charset="0"/>
              </a:rPr>
              <a:t> </a:t>
            </a:r>
            <a:r>
              <a:rPr lang="en-US" sz="6000" b="1" i="1" dirty="0">
                <a:latin typeface="Times New Roman" panose="02020603050405020304" pitchFamily="18" charset="0"/>
                <a:cs typeface="Times New Roman" panose="02020603050405020304" pitchFamily="18" charset="0"/>
              </a:rPr>
              <a:t>(Expo)</a:t>
            </a:r>
          </a:p>
        </p:txBody>
      </p:sp>
      <p:sp>
        <p:nvSpPr>
          <p:cNvPr id="3" name="Content Placeholder 2">
            <a:extLst>
              <a:ext uri="{FF2B5EF4-FFF2-40B4-BE49-F238E27FC236}">
                <a16:creationId xmlns:a16="http://schemas.microsoft.com/office/drawing/2014/main" id="{DBC44C3A-031A-424C-AC95-6B343F6EDEAE}"/>
              </a:ext>
            </a:extLst>
          </p:cNvPr>
          <p:cNvSpPr>
            <a:spLocks noGrp="1"/>
          </p:cNvSpPr>
          <p:nvPr>
            <p:ph idx="1"/>
          </p:nvPr>
        </p:nvSpPr>
        <p:spPr>
          <a:xfrm>
            <a:off x="838200" y="1229710"/>
            <a:ext cx="10880834" cy="5444359"/>
          </a:xfrm>
        </p:spPr>
        <p:txBody>
          <a:bodyPr>
            <a:noAutofit/>
          </a:bodyPr>
          <a:lstStyle/>
          <a:p>
            <a:pPr marL="0" indent="0" algn="l">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At the Expo, we will deliver an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engaging live demo </a:t>
            </a:r>
            <a:r>
              <a:rPr lang="en-US" sz="1800" i="0" u="none" strike="noStrike" dirty="0">
                <a:solidFill>
                  <a:srgbClr val="000000"/>
                </a:solidFill>
                <a:effectLst/>
                <a:latin typeface="Times New Roman" panose="02020603050405020304" pitchFamily="18" charset="0"/>
                <a:cs typeface="Times New Roman" panose="02020603050405020304" pitchFamily="18" charset="0"/>
              </a:rPr>
              <a:t>of</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showcasing its cutting-edge features designed to create a dynamic, pet-centric community:</a:t>
            </a:r>
          </a:p>
          <a:p>
            <a:pPr algn="l">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Effortless User Experience: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From secure login to a vibrant social feed, we’ll (Anay and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Nishit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demonstrate how users can seamlessly share pet stories, engage with others through liking, commenting, and following - fostering a thriving pet lover's hub.</a:t>
            </a:r>
          </a:p>
          <a:p>
            <a:pPr algn="l">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Real-Time Adoption Integration: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We’ll (Anay and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Nishit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showcase live adoption listings and instant notifications, empowering users to connect with their perfect pet in real time. This feature is designed to be a game-changer in accelerating pet adoption.</a:t>
            </a:r>
          </a:p>
          <a:p>
            <a:pPr algn="l">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Advanced Veterinary Services Locator:</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Users can find, compare, and book appointments with nearby veterinary services. We’ll (Anay and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Nishit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emphasize the smart notification system, ensuring users never miss a critical appointment or medication schedule.</a:t>
            </a:r>
          </a:p>
          <a:p>
            <a:pPr algn="l">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Comprehensive Pet Healthcare Tips: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offers a wealth of healthcare tips, blogs, and expert advice, all accessible through a user-friendly interface, helping pet owners provide top-tier care for their pets.</a:t>
            </a:r>
          </a:p>
          <a:p>
            <a:pPr marL="0" indent="0" algn="l">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Our demo will highlight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FurrFect’s</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sleek design, seamless functionality, and high-impact user experience</a:t>
            </a:r>
            <a:r>
              <a:rPr lang="en-US" sz="1800" i="0" u="none" strike="noStrike" dirty="0">
                <a:solidFill>
                  <a:srgbClr val="000000"/>
                </a:solidFill>
                <a:effectLst/>
                <a:latin typeface="Times New Roman" panose="02020603050405020304" pitchFamily="18" charset="0"/>
                <a:cs typeface="Times New Roman" panose="02020603050405020304" pitchFamily="18" charset="0"/>
              </a:rPr>
              <a:t> - all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built for scalability and real-world impact. With a blend of advanced tech, social interaction, and user-focused design,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is set to impress as an innovative solution in the pet care space. We’re (Anay and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Nishit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excited to demonstrate how our collaborative approach and technical excellence can make a tangible difference. We (Anay and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Nishit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believe our project reflects the passion, skills, and drive needed to excel in any tech-focused role!</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764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295A-CAA2-314F-ECCA-31A5E4F19E35}"/>
              </a:ext>
            </a:extLst>
          </p:cNvPr>
          <p:cNvSpPr>
            <a:spLocks noGrp="1"/>
          </p:cNvSpPr>
          <p:nvPr>
            <p:ph type="title"/>
          </p:nvPr>
        </p:nvSpPr>
        <p:spPr>
          <a:xfrm>
            <a:off x="838200" y="3974532"/>
            <a:ext cx="10515600" cy="1325563"/>
          </a:xfrm>
        </p:spPr>
        <p:txBody>
          <a:bodyPr>
            <a:noAutofit/>
          </a:bodyPr>
          <a:lstStyle/>
          <a:p>
            <a:pPr algn="ctr"/>
            <a:r>
              <a:rPr lang="en-US" sz="5000" b="1" u="sng" dirty="0">
                <a:latin typeface="Times New Roman" panose="02020603050405020304" pitchFamily="18" charset="0"/>
                <a:cs typeface="Times New Roman" panose="02020603050405020304" pitchFamily="18" charset="0"/>
              </a:rPr>
              <a:t>Thank You</a:t>
            </a:r>
            <a:r>
              <a:rPr lang="en-US" sz="5000" b="1" dirty="0">
                <a:latin typeface="Times New Roman" panose="02020603050405020304" pitchFamily="18" charset="0"/>
                <a:cs typeface="Times New Roman" panose="02020603050405020304" pitchFamily="18" charset="0"/>
              </a:rPr>
              <a:t> for Exploring </a:t>
            </a:r>
            <a:r>
              <a:rPr lang="en-US" sz="5000" b="1" u="sng" dirty="0" err="1">
                <a:latin typeface="Times New Roman" panose="02020603050405020304" pitchFamily="18" charset="0"/>
                <a:cs typeface="Times New Roman" panose="02020603050405020304" pitchFamily="18" charset="0"/>
              </a:rPr>
              <a:t>FurrFect</a:t>
            </a:r>
            <a:r>
              <a:rPr lang="en-US" sz="5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9662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8354-0058-7ABA-59C8-5750B7599C9B}"/>
              </a:ext>
            </a:extLst>
          </p:cNvPr>
          <p:cNvSpPr>
            <a:spLocks noGrp="1"/>
          </p:cNvSpPr>
          <p:nvPr>
            <p:ph type="title"/>
          </p:nvPr>
        </p:nvSpPr>
        <p:spPr/>
        <p:txBody>
          <a:bodyPr>
            <a:normAutofit/>
          </a:bodyPr>
          <a:lstStyle/>
          <a:p>
            <a:r>
              <a:rPr lang="en-US" sz="6000" b="1" u="sng"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CE4B2A25-3625-54C6-EDF7-0AED21E2F0BC}"/>
              </a:ext>
            </a:extLst>
          </p:cNvPr>
          <p:cNvSpPr>
            <a:spLocks noGrp="1"/>
          </p:cNvSpPr>
          <p:nvPr>
            <p:ph idx="1"/>
          </p:nvPr>
        </p:nvSpPr>
        <p:spPr/>
        <p:txBody>
          <a:bodyPr>
            <a:normAutofit/>
          </a:bodyPr>
          <a:lstStyle/>
          <a:p>
            <a:pPr marL="0" indent="0">
              <a:buNone/>
            </a:pPr>
            <a:r>
              <a:rPr lang="en-US" sz="2900" b="1" i="0" u="none" strike="noStrike" dirty="0" err="1">
                <a:effectLst/>
                <a:latin typeface="Times New Roman" panose="02020603050405020304" pitchFamily="18" charset="0"/>
                <a:cs typeface="Times New Roman" panose="02020603050405020304" pitchFamily="18" charset="0"/>
              </a:rPr>
              <a:t>FurrFect</a:t>
            </a:r>
            <a:r>
              <a:rPr lang="en-US" sz="2900" b="0" i="0" u="none" strike="noStrike" dirty="0">
                <a:effectLst/>
                <a:latin typeface="Times New Roman" panose="02020603050405020304" pitchFamily="18" charset="0"/>
                <a:cs typeface="Times New Roman" panose="02020603050405020304" pitchFamily="18" charset="0"/>
              </a:rPr>
              <a:t> is a specialized social media blog app designed for pet owners and enthusiasts. The platform allows users to share daily moments of their pets' lives, access pet healthcare information, browse adoption resources, find veterinary services, and manage their pets' appointments. </a:t>
            </a:r>
          </a:p>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2900" b="1" i="0" u="none" strike="noStrike" dirty="0" err="1">
                <a:effectLst/>
                <a:latin typeface="Times New Roman" panose="02020603050405020304" pitchFamily="18" charset="0"/>
                <a:cs typeface="Times New Roman" panose="02020603050405020304" pitchFamily="18" charset="0"/>
              </a:rPr>
              <a:t>FurrFect</a:t>
            </a:r>
            <a:r>
              <a:rPr lang="en-US" sz="2900" b="0" i="0" u="none" strike="noStrike" dirty="0">
                <a:effectLst/>
                <a:latin typeface="Times New Roman" panose="02020603050405020304" pitchFamily="18" charset="0"/>
                <a:cs typeface="Times New Roman" panose="02020603050405020304" pitchFamily="18" charset="0"/>
              </a:rPr>
              <a:t> aims to foster a supportive community where users can engage with others, exchange pet care tips, and ensure their pets remain healthy and happy.</a:t>
            </a:r>
            <a:endParaRPr lang="en-US"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72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64A6E-6304-6E56-FB89-DC99AE24F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6C7D9-4E44-5A30-7E29-2560C08284CE}"/>
              </a:ext>
            </a:extLst>
          </p:cNvPr>
          <p:cNvSpPr>
            <a:spLocks noGrp="1"/>
          </p:cNvSpPr>
          <p:nvPr>
            <p:ph type="title"/>
          </p:nvPr>
        </p:nvSpPr>
        <p:spPr>
          <a:xfrm>
            <a:off x="838200" y="365125"/>
            <a:ext cx="10515600" cy="969689"/>
          </a:xfrm>
        </p:spPr>
        <p:txBody>
          <a:bodyPr>
            <a:normAutofit/>
          </a:bodyPr>
          <a:lstStyle/>
          <a:p>
            <a:r>
              <a:rPr lang="en-US" sz="6000" b="1" u="sng" dirty="0">
                <a:latin typeface="Times New Roman" panose="02020603050405020304" pitchFamily="18" charset="0"/>
                <a:cs typeface="Times New Roman" panose="02020603050405020304" pitchFamily="18" charset="0"/>
              </a:rPr>
              <a:t>Team Members</a:t>
            </a:r>
          </a:p>
        </p:txBody>
      </p:sp>
      <p:sp>
        <p:nvSpPr>
          <p:cNvPr id="3" name="Content Placeholder 2">
            <a:extLst>
              <a:ext uri="{FF2B5EF4-FFF2-40B4-BE49-F238E27FC236}">
                <a16:creationId xmlns:a16="http://schemas.microsoft.com/office/drawing/2014/main" id="{0B8432C4-F3EA-B094-F6E1-9F8DF8DD1573}"/>
              </a:ext>
            </a:extLst>
          </p:cNvPr>
          <p:cNvSpPr>
            <a:spLocks noGrp="1"/>
          </p:cNvSpPr>
          <p:nvPr>
            <p:ph idx="1"/>
          </p:nvPr>
        </p:nvSpPr>
        <p:spPr>
          <a:xfrm>
            <a:off x="838200" y="1786759"/>
            <a:ext cx="10515600" cy="1334812"/>
          </a:xfrm>
        </p:spPr>
        <p:txBody>
          <a:bodyPr>
            <a:normAutofit/>
          </a:bodyPr>
          <a:lstStyle/>
          <a:p>
            <a:pPr lvl="1">
              <a:buFont typeface="Wingdings" pitchFamily="2" charset="2"/>
              <a:buChar char="Ø"/>
            </a:pP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Anay Abhijit Joshi</a:t>
            </a:r>
            <a:r>
              <a:rPr lang="en-US" sz="3000" dirty="0">
                <a:latin typeface="Times New Roman" panose="02020603050405020304" pitchFamily="18" charset="0"/>
                <a:cs typeface="Times New Roman" panose="02020603050405020304" pitchFamily="18" charset="0"/>
              </a:rPr>
              <a:t>	( </a:t>
            </a:r>
            <a:r>
              <a:rPr lang="en-US" sz="3000" b="1" u="sng" dirty="0">
                <a:solidFill>
                  <a:srgbClr val="0432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joshi2an@mail.uc.edu</a:t>
            </a:r>
            <a:r>
              <a:rPr lang="en-US" sz="3000" b="1" dirty="0">
                <a:solidFill>
                  <a:srgbClr val="0432FF"/>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
            </a:r>
          </a:p>
          <a:p>
            <a:pPr lvl="1">
              <a:buFont typeface="Wingdings" pitchFamily="2" charset="2"/>
              <a:buChar char="Ø"/>
            </a:pP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Nishit</a:t>
            </a:r>
            <a:r>
              <a:rPr lang="en-US" sz="3000" b="1" dirty="0">
                <a:latin typeface="Times New Roman" panose="02020603050405020304" pitchFamily="18" charset="0"/>
                <a:cs typeface="Times New Roman" panose="02020603050405020304" pitchFamily="18" charset="0"/>
              </a:rPr>
              <a:t> Grover</a:t>
            </a:r>
            <a:r>
              <a:rPr lang="en-US" sz="3000" dirty="0">
                <a:latin typeface="Times New Roman" panose="02020603050405020304" pitchFamily="18" charset="0"/>
                <a:cs typeface="Times New Roman" panose="02020603050405020304" pitchFamily="18" charset="0"/>
              </a:rPr>
              <a:t>		( </a:t>
            </a:r>
            <a:r>
              <a:rPr lang="en-US" sz="3000" b="1" dirty="0">
                <a:solidFill>
                  <a:srgbClr val="0432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grovernt@mail.uc.edu</a:t>
            </a:r>
            <a:r>
              <a:rPr lang="en-US" sz="3000" b="1" dirty="0">
                <a:solidFill>
                  <a:srgbClr val="0432FF"/>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
            </a:r>
          </a:p>
        </p:txBody>
      </p:sp>
      <p:sp>
        <p:nvSpPr>
          <p:cNvPr id="4" name="Title 1">
            <a:extLst>
              <a:ext uri="{FF2B5EF4-FFF2-40B4-BE49-F238E27FC236}">
                <a16:creationId xmlns:a16="http://schemas.microsoft.com/office/drawing/2014/main" id="{D47FD08D-9175-A4AC-5B76-EDCA326C2D98}"/>
              </a:ext>
            </a:extLst>
          </p:cNvPr>
          <p:cNvSpPr txBox="1">
            <a:spLocks/>
          </p:cNvSpPr>
          <p:nvPr/>
        </p:nvSpPr>
        <p:spPr>
          <a:xfrm>
            <a:off x="838200" y="3856315"/>
            <a:ext cx="10515600" cy="121920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u="sng" dirty="0">
                <a:latin typeface="Times New Roman" panose="02020603050405020304" pitchFamily="18" charset="0"/>
                <a:cs typeface="Times New Roman" panose="02020603050405020304" pitchFamily="18" charset="0"/>
              </a:rPr>
              <a:t>Project Advisor</a:t>
            </a:r>
          </a:p>
        </p:txBody>
      </p:sp>
      <p:sp>
        <p:nvSpPr>
          <p:cNvPr id="5" name="Content Placeholder 2">
            <a:extLst>
              <a:ext uri="{FF2B5EF4-FFF2-40B4-BE49-F238E27FC236}">
                <a16:creationId xmlns:a16="http://schemas.microsoft.com/office/drawing/2014/main" id="{B29F6245-BA8B-2C68-629E-B2EC30A916EF}"/>
              </a:ext>
            </a:extLst>
          </p:cNvPr>
          <p:cNvSpPr txBox="1">
            <a:spLocks/>
          </p:cNvSpPr>
          <p:nvPr/>
        </p:nvSpPr>
        <p:spPr>
          <a:xfrm>
            <a:off x="838200" y="5411847"/>
            <a:ext cx="10515600" cy="121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itchFamily="2" charset="2"/>
              <a:buChar char="Ø"/>
            </a:pP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Professor Nitin Nitin</a:t>
            </a:r>
            <a:r>
              <a:rPr lang="en-US" sz="3000" dirty="0">
                <a:latin typeface="Times New Roman" panose="02020603050405020304" pitchFamily="18" charset="0"/>
                <a:cs typeface="Times New Roman" panose="02020603050405020304" pitchFamily="18" charset="0"/>
              </a:rPr>
              <a:t>	( </a:t>
            </a:r>
            <a:r>
              <a:rPr lang="en-US" sz="3000" b="1" dirty="0">
                <a:solidFill>
                  <a:srgbClr val="0432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nitinfu@ucmail.uc.edu</a:t>
            </a:r>
            <a:r>
              <a:rPr lang="en-US" sz="3000" b="1" dirty="0">
                <a:solidFill>
                  <a:srgbClr val="0432FF"/>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9716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081-B4AC-6158-123F-4BE1B3C8DE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E51AE-01D0-E42A-1133-B72AD7A41D44}"/>
              </a:ext>
            </a:extLst>
          </p:cNvPr>
          <p:cNvSpPr>
            <a:spLocks noGrp="1"/>
          </p:cNvSpPr>
          <p:nvPr>
            <p:ph type="title"/>
          </p:nvPr>
        </p:nvSpPr>
        <p:spPr/>
        <p:txBody>
          <a:bodyPr>
            <a:normAutofit/>
          </a:bodyPr>
          <a:lstStyle/>
          <a:p>
            <a:r>
              <a:rPr lang="en-US" sz="6000" b="1" u="sng" dirty="0" err="1">
                <a:latin typeface="Times New Roman" panose="02020603050405020304" pitchFamily="18" charset="0"/>
                <a:cs typeface="Times New Roman" panose="02020603050405020304" pitchFamily="18" charset="0"/>
              </a:rPr>
              <a:t>FurrFect’s</a:t>
            </a:r>
            <a:r>
              <a:rPr lang="en-US" sz="6000" b="1" u="sng" dirty="0">
                <a:latin typeface="Times New Roman" panose="02020603050405020304" pitchFamily="18" charset="0"/>
                <a:cs typeface="Times New Roman" panose="02020603050405020304" pitchFamily="18" charset="0"/>
              </a:rPr>
              <a:t> Abstract</a:t>
            </a:r>
          </a:p>
        </p:txBody>
      </p:sp>
      <p:sp>
        <p:nvSpPr>
          <p:cNvPr id="3" name="Content Placeholder 2">
            <a:extLst>
              <a:ext uri="{FF2B5EF4-FFF2-40B4-BE49-F238E27FC236}">
                <a16:creationId xmlns:a16="http://schemas.microsoft.com/office/drawing/2014/main" id="{65FA45CA-7595-A0F4-FD32-AEF35836DCDB}"/>
              </a:ext>
            </a:extLst>
          </p:cNvPr>
          <p:cNvSpPr>
            <a:spLocks noGrp="1"/>
          </p:cNvSpPr>
          <p:nvPr>
            <p:ph idx="1"/>
          </p:nvPr>
        </p:nvSpPr>
        <p:spPr/>
        <p:txBody>
          <a:bodyPr>
            <a:normAutofit/>
          </a:bodyPr>
          <a:lstStyle/>
          <a:p>
            <a:pPr marL="0" indent="0">
              <a:buNone/>
            </a:pPr>
            <a:r>
              <a:rPr lang="en-US" sz="29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900" b="0" i="0" u="none" strike="noStrike" dirty="0">
                <a:solidFill>
                  <a:srgbClr val="000000"/>
                </a:solidFill>
                <a:effectLst/>
                <a:latin typeface="Times New Roman" panose="02020603050405020304" pitchFamily="18" charset="0"/>
                <a:cs typeface="Times New Roman" panose="02020603050405020304" pitchFamily="18" charset="0"/>
              </a:rPr>
              <a:t> is an innovative pet-centric social media and healthcare platform tailored for pet owners and enthusiasts. It enables users to share daily pet moments, access detailed healthcare tips, explore adoption resources, find and compare veterinary services, and manage pet appointments. The platform aims to create a vibrant community of pet lovers, fostering interaction and learning through blog content and expert advice. Built using </a:t>
            </a:r>
            <a:r>
              <a:rPr lang="en-US" sz="2900" b="0" i="0" u="none" strike="noStrike" dirty="0" err="1">
                <a:solidFill>
                  <a:srgbClr val="000000"/>
                </a:solidFill>
                <a:effectLst/>
                <a:latin typeface="Times New Roman" panose="02020603050405020304" pitchFamily="18" charset="0"/>
                <a:cs typeface="Times New Roman" panose="02020603050405020304" pitchFamily="18" charset="0"/>
              </a:rPr>
              <a:t>React.js</a:t>
            </a:r>
            <a:r>
              <a:rPr lang="en-US" sz="2900" b="0" i="0" u="none" strike="noStrike" dirty="0">
                <a:solidFill>
                  <a:srgbClr val="000000"/>
                </a:solidFill>
                <a:effectLst/>
                <a:latin typeface="Times New Roman" panose="02020603050405020304" pitchFamily="18" charset="0"/>
                <a:cs typeface="Times New Roman" panose="02020603050405020304" pitchFamily="18" charset="0"/>
              </a:rPr>
              <a:t>, Node.js, MongoDB, and AWS, </a:t>
            </a:r>
            <a:r>
              <a:rPr lang="en-US" sz="2900" b="0"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900" b="0" i="0" u="none" strike="noStrike" dirty="0">
                <a:solidFill>
                  <a:srgbClr val="000000"/>
                </a:solidFill>
                <a:effectLst/>
                <a:latin typeface="Times New Roman" panose="02020603050405020304" pitchFamily="18" charset="0"/>
                <a:cs typeface="Times New Roman" panose="02020603050405020304" pitchFamily="18" charset="0"/>
              </a:rPr>
              <a:t> offers a secure, seamless experience with JWT-based authentication, third-party API integrations, and automated notifications.</a:t>
            </a:r>
            <a:endParaRPr lang="en-US"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45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8C9BE-391C-9315-48AF-3E6B411CCB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0C694F-FADC-E64D-EC23-A3CC9E98A243}"/>
              </a:ext>
            </a:extLst>
          </p:cNvPr>
          <p:cNvSpPr>
            <a:spLocks noGrp="1"/>
          </p:cNvSpPr>
          <p:nvPr>
            <p:ph type="title"/>
          </p:nvPr>
        </p:nvSpPr>
        <p:spPr>
          <a:xfrm>
            <a:off x="838200" y="365126"/>
            <a:ext cx="10515600" cy="769992"/>
          </a:xfrm>
        </p:spPr>
        <p:txBody>
          <a:bodyPr>
            <a:normAutofit fontScale="90000"/>
          </a:bodyPr>
          <a:lstStyle/>
          <a:p>
            <a:r>
              <a:rPr lang="en-US" sz="6000" b="1" u="sng" dirty="0">
                <a:latin typeface="Times New Roman" panose="02020603050405020304" pitchFamily="18" charset="0"/>
                <a:cs typeface="Times New Roman" panose="02020603050405020304" pitchFamily="18" charset="0"/>
              </a:rPr>
              <a:t>User Stories</a:t>
            </a:r>
          </a:p>
        </p:txBody>
      </p:sp>
      <p:pic>
        <p:nvPicPr>
          <p:cNvPr id="5" name="Picture 4" descr="A screenshot of a black and white text&#10;&#10;Description automatically generated">
            <a:extLst>
              <a:ext uri="{FF2B5EF4-FFF2-40B4-BE49-F238E27FC236}">
                <a16:creationId xmlns:a16="http://schemas.microsoft.com/office/drawing/2014/main" id="{25E25EF2-7D59-D877-4AC0-7EDAE9C3AA7F}"/>
              </a:ext>
            </a:extLst>
          </p:cNvPr>
          <p:cNvPicPr>
            <a:picLocks noChangeAspect="1"/>
          </p:cNvPicPr>
          <p:nvPr/>
        </p:nvPicPr>
        <p:blipFill>
          <a:blip r:embed="rId2"/>
          <a:stretch>
            <a:fillRect/>
          </a:stretch>
        </p:blipFill>
        <p:spPr>
          <a:xfrm>
            <a:off x="1460938" y="1375378"/>
            <a:ext cx="8965324" cy="5134992"/>
          </a:xfrm>
          <a:prstGeom prst="rect">
            <a:avLst/>
          </a:prstGeom>
        </p:spPr>
      </p:pic>
    </p:spTree>
    <p:extLst>
      <p:ext uri="{BB962C8B-B14F-4D97-AF65-F5344CB8AC3E}">
        <p14:creationId xmlns:p14="http://schemas.microsoft.com/office/powerpoint/2010/main" val="91746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A42AF-A64C-E828-ACAE-596609D2B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A6FC4A-73D7-F965-5647-DC3A9B9BD954}"/>
              </a:ext>
            </a:extLst>
          </p:cNvPr>
          <p:cNvSpPr>
            <a:spLocks noGrp="1"/>
          </p:cNvSpPr>
          <p:nvPr>
            <p:ph type="title"/>
          </p:nvPr>
        </p:nvSpPr>
        <p:spPr>
          <a:xfrm>
            <a:off x="838200" y="365126"/>
            <a:ext cx="10515600" cy="769992"/>
          </a:xfrm>
        </p:spPr>
        <p:txBody>
          <a:bodyPr>
            <a:normAutofit fontScale="90000"/>
          </a:bodyPr>
          <a:lstStyle/>
          <a:p>
            <a:r>
              <a:rPr lang="en-US" sz="6000" b="1" u="sng" dirty="0">
                <a:latin typeface="Times New Roman" panose="02020603050405020304" pitchFamily="18" charset="0"/>
                <a:cs typeface="Times New Roman" panose="02020603050405020304" pitchFamily="18" charset="0"/>
              </a:rPr>
              <a:t>Design Diagram(s)</a:t>
            </a:r>
          </a:p>
        </p:txBody>
      </p:sp>
      <p:pic>
        <p:nvPicPr>
          <p:cNvPr id="7" name="Picture 6" descr="A white background with black text&#10;&#10;Description automatically generated">
            <a:extLst>
              <a:ext uri="{FF2B5EF4-FFF2-40B4-BE49-F238E27FC236}">
                <a16:creationId xmlns:a16="http://schemas.microsoft.com/office/drawing/2014/main" id="{16334FA9-2BEB-692F-228B-21BC2A5C6CCE}"/>
              </a:ext>
            </a:extLst>
          </p:cNvPr>
          <p:cNvPicPr>
            <a:picLocks noChangeAspect="1"/>
          </p:cNvPicPr>
          <p:nvPr/>
        </p:nvPicPr>
        <p:blipFill>
          <a:blip r:embed="rId2"/>
          <a:stretch>
            <a:fillRect/>
          </a:stretch>
        </p:blipFill>
        <p:spPr>
          <a:xfrm>
            <a:off x="773025" y="1734207"/>
            <a:ext cx="10645950" cy="4596751"/>
          </a:xfrm>
          <a:prstGeom prst="rect">
            <a:avLst/>
          </a:prstGeom>
        </p:spPr>
      </p:pic>
    </p:spTree>
    <p:extLst>
      <p:ext uri="{BB962C8B-B14F-4D97-AF65-F5344CB8AC3E}">
        <p14:creationId xmlns:p14="http://schemas.microsoft.com/office/powerpoint/2010/main" val="10479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0EF14877-D43F-624C-B725-CE7651B601D7}"/>
              </a:ext>
            </a:extLst>
          </p:cNvPr>
          <p:cNvPicPr>
            <a:picLocks noChangeAspect="1"/>
          </p:cNvPicPr>
          <p:nvPr/>
        </p:nvPicPr>
        <p:blipFill>
          <a:blip r:embed="rId2"/>
          <a:stretch>
            <a:fillRect/>
          </a:stretch>
        </p:blipFill>
        <p:spPr>
          <a:xfrm>
            <a:off x="729049" y="194672"/>
            <a:ext cx="10639167" cy="6465620"/>
          </a:xfrm>
          <a:prstGeom prst="rect">
            <a:avLst/>
          </a:prstGeom>
        </p:spPr>
      </p:pic>
    </p:spTree>
    <p:extLst>
      <p:ext uri="{BB962C8B-B14F-4D97-AF65-F5344CB8AC3E}">
        <p14:creationId xmlns:p14="http://schemas.microsoft.com/office/powerpoint/2010/main" val="368737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DFE88-519D-54FA-6BE1-DF8A9066D692}"/>
            </a:ext>
          </a:extLst>
        </p:cNvPr>
        <p:cNvGrpSpPr/>
        <p:nvPr/>
      </p:nvGrpSpPr>
      <p:grpSpPr>
        <a:xfrm>
          <a:off x="0" y="0"/>
          <a:ext cx="0" cy="0"/>
          <a:chOff x="0" y="0"/>
          <a:chExt cx="0" cy="0"/>
        </a:xfrm>
      </p:grpSpPr>
      <p:pic>
        <p:nvPicPr>
          <p:cNvPr id="4" name="Picture 3" descr="A diagram of a diagram&#10;&#10;Description automatically generated">
            <a:extLst>
              <a:ext uri="{FF2B5EF4-FFF2-40B4-BE49-F238E27FC236}">
                <a16:creationId xmlns:a16="http://schemas.microsoft.com/office/drawing/2014/main" id="{A0F7ED08-A043-E8D6-5937-526609BFB27A}"/>
              </a:ext>
            </a:extLst>
          </p:cNvPr>
          <p:cNvPicPr>
            <a:picLocks noChangeAspect="1"/>
          </p:cNvPicPr>
          <p:nvPr/>
        </p:nvPicPr>
        <p:blipFill>
          <a:blip r:embed="rId2"/>
          <a:stretch>
            <a:fillRect/>
          </a:stretch>
        </p:blipFill>
        <p:spPr>
          <a:xfrm>
            <a:off x="505699" y="568411"/>
            <a:ext cx="11180602" cy="5721178"/>
          </a:xfrm>
          <a:prstGeom prst="rect">
            <a:avLst/>
          </a:prstGeom>
        </p:spPr>
      </p:pic>
    </p:spTree>
    <p:extLst>
      <p:ext uri="{BB962C8B-B14F-4D97-AF65-F5344CB8AC3E}">
        <p14:creationId xmlns:p14="http://schemas.microsoft.com/office/powerpoint/2010/main" val="109571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74C13-598D-B7F1-41BB-555E92672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CD1E1-61B1-2BAE-E37C-2D1E4E1C1462}"/>
              </a:ext>
            </a:extLst>
          </p:cNvPr>
          <p:cNvSpPr>
            <a:spLocks noGrp="1"/>
          </p:cNvSpPr>
          <p:nvPr>
            <p:ph type="title"/>
          </p:nvPr>
        </p:nvSpPr>
        <p:spPr>
          <a:xfrm>
            <a:off x="838200" y="365126"/>
            <a:ext cx="10515600" cy="769992"/>
          </a:xfrm>
        </p:spPr>
        <p:txBody>
          <a:bodyPr>
            <a:normAutofit fontScale="90000"/>
          </a:bodyPr>
          <a:lstStyle/>
          <a:p>
            <a:r>
              <a:rPr lang="en-US" sz="6000" b="1" u="sng" dirty="0" err="1">
                <a:latin typeface="Times New Roman" panose="02020603050405020304" pitchFamily="18" charset="0"/>
                <a:cs typeface="Times New Roman" panose="02020603050405020304" pitchFamily="18" charset="0"/>
              </a:rPr>
              <a:t>FurrFect’s</a:t>
            </a:r>
            <a:r>
              <a:rPr lang="en-US" sz="6000" b="1" u="sng" dirty="0">
                <a:latin typeface="Times New Roman" panose="02020603050405020304" pitchFamily="18" charset="0"/>
                <a:cs typeface="Times New Roman" panose="02020603050405020304" pitchFamily="18" charset="0"/>
              </a:rPr>
              <a:t> Constraints</a:t>
            </a:r>
          </a:p>
        </p:txBody>
      </p:sp>
      <p:pic>
        <p:nvPicPr>
          <p:cNvPr id="4" name="Picture 3" descr="A screenshot of a black and white screen&#10;&#10;Description automatically generated">
            <a:extLst>
              <a:ext uri="{FF2B5EF4-FFF2-40B4-BE49-F238E27FC236}">
                <a16:creationId xmlns:a16="http://schemas.microsoft.com/office/drawing/2014/main" id="{52869047-8D36-C458-8858-84FBBF5EEF33}"/>
              </a:ext>
            </a:extLst>
          </p:cNvPr>
          <p:cNvPicPr>
            <a:picLocks noChangeAspect="1"/>
          </p:cNvPicPr>
          <p:nvPr/>
        </p:nvPicPr>
        <p:blipFill>
          <a:blip r:embed="rId2"/>
          <a:stretch>
            <a:fillRect/>
          </a:stretch>
        </p:blipFill>
        <p:spPr>
          <a:xfrm>
            <a:off x="1346886" y="1281869"/>
            <a:ext cx="9391136" cy="5366066"/>
          </a:xfrm>
          <a:prstGeom prst="rect">
            <a:avLst/>
          </a:prstGeom>
        </p:spPr>
      </p:pic>
    </p:spTree>
    <p:extLst>
      <p:ext uri="{BB962C8B-B14F-4D97-AF65-F5344CB8AC3E}">
        <p14:creationId xmlns:p14="http://schemas.microsoft.com/office/powerpoint/2010/main" val="3755546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1078</Words>
  <Application>Microsoft Macintosh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Times New Roman</vt:lpstr>
      <vt:lpstr>Wingdings</vt:lpstr>
      <vt:lpstr>Office Theme</vt:lpstr>
      <vt:lpstr>FurrFect</vt:lpstr>
      <vt:lpstr>Overview</vt:lpstr>
      <vt:lpstr>Team Members</vt:lpstr>
      <vt:lpstr>FurrFect’s Abstract</vt:lpstr>
      <vt:lpstr>User Stories</vt:lpstr>
      <vt:lpstr>Design Diagram(s)</vt:lpstr>
      <vt:lpstr>PowerPoint Presentation</vt:lpstr>
      <vt:lpstr>PowerPoint Presentation</vt:lpstr>
      <vt:lpstr>FurrFect’s Constraints</vt:lpstr>
      <vt:lpstr>FurrFect’s Progress</vt:lpstr>
      <vt:lpstr>FurrFect’s Accomplishments (Fall 2024)</vt:lpstr>
      <vt:lpstr>FurrFect’s Work Distribution (Nishit Grover)</vt:lpstr>
      <vt:lpstr>FurrFect’s Work Distribution (Anay A. Joshi)</vt:lpstr>
      <vt:lpstr>FurrFect’s Demo (Expo)</vt:lpstr>
      <vt:lpstr>Thank You for Exploring FurrFect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Joshi, Anay (joshi2an)</dc:creator>
  <cp:lastModifiedBy>Joshi, Anay (joshi2an)</cp:lastModifiedBy>
  <cp:revision>21</cp:revision>
  <dcterms:created xsi:type="dcterms:W3CDTF">2024-10-26T21:02:37Z</dcterms:created>
  <dcterms:modified xsi:type="dcterms:W3CDTF">2024-10-26T22:48:06Z</dcterms:modified>
</cp:coreProperties>
</file>