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8" r:id="rId2"/>
    <p:sldId id="257" r:id="rId3"/>
    <p:sldId id="267" r:id="rId4"/>
    <p:sldId id="259" r:id="rId5"/>
    <p:sldId id="260" r:id="rId6"/>
    <p:sldId id="268" r:id="rId7"/>
    <p:sldId id="261" r:id="rId8"/>
    <p:sldId id="262" r:id="rId9"/>
    <p:sldId id="263" r:id="rId10"/>
    <p:sldId id="264" r:id="rId11"/>
    <p:sldId id="269" r:id="rId12"/>
    <p:sldId id="270"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9" d="100"/>
          <a:sy n="59" d="100"/>
        </p:scale>
        <p:origin x="94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27AD45-A028-49C7-B57B-C54F681915A1}" type="datetimeFigureOut">
              <a:rPr lang="en-GB" smtClean="0"/>
              <a:t>04/01/2022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43BA7-05EE-4BC9-B4CF-FB1A80C3F7F7}" type="slidenum">
              <a:rPr lang="en-GB" smtClean="0"/>
              <a:t>‹#›</a:t>
            </a:fld>
            <a:endParaRPr lang="en-GB"/>
          </a:p>
        </p:txBody>
      </p:sp>
    </p:spTree>
    <p:extLst>
      <p:ext uri="{BB962C8B-B14F-4D97-AF65-F5344CB8AC3E}">
        <p14:creationId xmlns:p14="http://schemas.microsoft.com/office/powerpoint/2010/main" val="235253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043BA7-05EE-4BC9-B4CF-FB1A80C3F7F7}" type="slidenum">
              <a:rPr lang="en-GB" smtClean="0"/>
              <a:t>2</a:t>
            </a:fld>
            <a:endParaRPr lang="en-GB"/>
          </a:p>
        </p:txBody>
      </p:sp>
    </p:spTree>
    <p:extLst>
      <p:ext uri="{BB962C8B-B14F-4D97-AF65-F5344CB8AC3E}">
        <p14:creationId xmlns:p14="http://schemas.microsoft.com/office/powerpoint/2010/main" val="103602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FF5598-BE3E-46CE-B69F-EE2F161969AB}" type="datetimeFigureOut">
              <a:rPr lang="en-GB" smtClean="0"/>
              <a:t>04/01/2022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DA2F63-622E-4991-BCBF-2539688EBB5F}" type="slidenum">
              <a:rPr lang="en-GB" smtClean="0"/>
              <a:t>‹#›</a:t>
            </a:fld>
            <a:endParaRPr lang="en-GB"/>
          </a:p>
        </p:txBody>
      </p:sp>
    </p:spTree>
    <p:extLst>
      <p:ext uri="{BB962C8B-B14F-4D97-AF65-F5344CB8AC3E}">
        <p14:creationId xmlns:p14="http://schemas.microsoft.com/office/powerpoint/2010/main" val="1883967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F5598-BE3E-46CE-B69F-EE2F161969AB}" type="datetimeFigureOut">
              <a:rPr lang="en-GB" smtClean="0"/>
              <a:t>04/01/2022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DA2F63-622E-4991-BCBF-2539688EBB5F}" type="slidenum">
              <a:rPr lang="en-GB" smtClean="0"/>
              <a:t>‹#›</a:t>
            </a:fld>
            <a:endParaRPr lang="en-GB"/>
          </a:p>
        </p:txBody>
      </p:sp>
    </p:spTree>
    <p:extLst>
      <p:ext uri="{BB962C8B-B14F-4D97-AF65-F5344CB8AC3E}">
        <p14:creationId xmlns:p14="http://schemas.microsoft.com/office/powerpoint/2010/main" val="1554675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F5598-BE3E-46CE-B69F-EE2F161969AB}" type="datetimeFigureOut">
              <a:rPr lang="en-GB" smtClean="0"/>
              <a:t>04/01/2022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DA2F63-622E-4991-BCBF-2539688EBB5F}" type="slidenum">
              <a:rPr lang="en-GB" smtClean="0"/>
              <a:t>‹#›</a:t>
            </a:fld>
            <a:endParaRPr lang="en-GB"/>
          </a:p>
        </p:txBody>
      </p:sp>
    </p:spTree>
    <p:extLst>
      <p:ext uri="{BB962C8B-B14F-4D97-AF65-F5344CB8AC3E}">
        <p14:creationId xmlns:p14="http://schemas.microsoft.com/office/powerpoint/2010/main" val="6216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F5598-BE3E-46CE-B69F-EE2F161969AB}" type="datetimeFigureOut">
              <a:rPr lang="en-GB" smtClean="0"/>
              <a:t>04/01/2022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DA2F63-622E-4991-BCBF-2539688EBB5F}" type="slidenum">
              <a:rPr lang="en-GB" smtClean="0"/>
              <a:t>‹#›</a:t>
            </a:fld>
            <a:endParaRPr lang="en-GB"/>
          </a:p>
        </p:txBody>
      </p:sp>
    </p:spTree>
    <p:extLst>
      <p:ext uri="{BB962C8B-B14F-4D97-AF65-F5344CB8AC3E}">
        <p14:creationId xmlns:p14="http://schemas.microsoft.com/office/powerpoint/2010/main" val="3269402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FF5598-BE3E-46CE-B69F-EE2F161969AB}" type="datetimeFigureOut">
              <a:rPr lang="en-GB" smtClean="0"/>
              <a:t>04/01/2022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DA2F63-622E-4991-BCBF-2539688EBB5F}" type="slidenum">
              <a:rPr lang="en-GB" smtClean="0"/>
              <a:t>‹#›</a:t>
            </a:fld>
            <a:endParaRPr lang="en-GB"/>
          </a:p>
        </p:txBody>
      </p:sp>
    </p:spTree>
    <p:extLst>
      <p:ext uri="{BB962C8B-B14F-4D97-AF65-F5344CB8AC3E}">
        <p14:creationId xmlns:p14="http://schemas.microsoft.com/office/powerpoint/2010/main" val="39591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FF5598-BE3E-46CE-B69F-EE2F161969AB}" type="datetimeFigureOut">
              <a:rPr lang="en-GB" smtClean="0"/>
              <a:t>04/01/2022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DA2F63-622E-4991-BCBF-2539688EBB5F}" type="slidenum">
              <a:rPr lang="en-GB" smtClean="0"/>
              <a:t>‹#›</a:t>
            </a:fld>
            <a:endParaRPr lang="en-GB"/>
          </a:p>
        </p:txBody>
      </p:sp>
    </p:spTree>
    <p:extLst>
      <p:ext uri="{BB962C8B-B14F-4D97-AF65-F5344CB8AC3E}">
        <p14:creationId xmlns:p14="http://schemas.microsoft.com/office/powerpoint/2010/main" val="376663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FF5598-BE3E-46CE-B69F-EE2F161969AB}" type="datetimeFigureOut">
              <a:rPr lang="en-GB" smtClean="0"/>
              <a:t>04/01/2022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BDA2F63-622E-4991-BCBF-2539688EBB5F}" type="slidenum">
              <a:rPr lang="en-GB" smtClean="0"/>
              <a:t>‹#›</a:t>
            </a:fld>
            <a:endParaRPr lang="en-GB"/>
          </a:p>
        </p:txBody>
      </p:sp>
    </p:spTree>
    <p:extLst>
      <p:ext uri="{BB962C8B-B14F-4D97-AF65-F5344CB8AC3E}">
        <p14:creationId xmlns:p14="http://schemas.microsoft.com/office/powerpoint/2010/main" val="127041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FF5598-BE3E-46CE-B69F-EE2F161969AB}" type="datetimeFigureOut">
              <a:rPr lang="en-GB" smtClean="0"/>
              <a:t>04/01/2022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BDA2F63-622E-4991-BCBF-2539688EBB5F}" type="slidenum">
              <a:rPr lang="en-GB" smtClean="0"/>
              <a:t>‹#›</a:t>
            </a:fld>
            <a:endParaRPr lang="en-GB"/>
          </a:p>
        </p:txBody>
      </p:sp>
    </p:spTree>
    <p:extLst>
      <p:ext uri="{BB962C8B-B14F-4D97-AF65-F5344CB8AC3E}">
        <p14:creationId xmlns:p14="http://schemas.microsoft.com/office/powerpoint/2010/main" val="227024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FF5598-BE3E-46CE-B69F-EE2F161969AB}" type="datetimeFigureOut">
              <a:rPr lang="en-GB" smtClean="0"/>
              <a:t>04/01/2022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BDA2F63-622E-4991-BCBF-2539688EBB5F}" type="slidenum">
              <a:rPr lang="en-GB" smtClean="0"/>
              <a:t>‹#›</a:t>
            </a:fld>
            <a:endParaRPr lang="en-GB"/>
          </a:p>
        </p:txBody>
      </p:sp>
    </p:spTree>
    <p:extLst>
      <p:ext uri="{BB962C8B-B14F-4D97-AF65-F5344CB8AC3E}">
        <p14:creationId xmlns:p14="http://schemas.microsoft.com/office/powerpoint/2010/main" val="129837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FF5598-BE3E-46CE-B69F-EE2F161969AB}" type="datetimeFigureOut">
              <a:rPr lang="en-GB" smtClean="0"/>
              <a:t>04/01/2022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DA2F63-622E-4991-BCBF-2539688EBB5F}" type="slidenum">
              <a:rPr lang="en-GB" smtClean="0"/>
              <a:t>‹#›</a:t>
            </a:fld>
            <a:endParaRPr lang="en-GB"/>
          </a:p>
        </p:txBody>
      </p:sp>
    </p:spTree>
    <p:extLst>
      <p:ext uri="{BB962C8B-B14F-4D97-AF65-F5344CB8AC3E}">
        <p14:creationId xmlns:p14="http://schemas.microsoft.com/office/powerpoint/2010/main" val="19909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FF5598-BE3E-46CE-B69F-EE2F161969AB}" type="datetimeFigureOut">
              <a:rPr lang="en-GB" smtClean="0"/>
              <a:t>04/01/2022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DA2F63-622E-4991-BCBF-2539688EBB5F}" type="slidenum">
              <a:rPr lang="en-GB" smtClean="0"/>
              <a:t>‹#›</a:t>
            </a:fld>
            <a:endParaRPr lang="en-GB"/>
          </a:p>
        </p:txBody>
      </p:sp>
    </p:spTree>
    <p:extLst>
      <p:ext uri="{BB962C8B-B14F-4D97-AF65-F5344CB8AC3E}">
        <p14:creationId xmlns:p14="http://schemas.microsoft.com/office/powerpoint/2010/main" val="3688951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FF5598-BE3E-46CE-B69F-EE2F161969AB}" type="datetimeFigureOut">
              <a:rPr lang="en-GB" smtClean="0"/>
              <a:t>04/01/2022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A2F63-622E-4991-BCBF-2539688EBB5F}" type="slidenum">
              <a:rPr lang="en-GB" smtClean="0"/>
              <a:t>‹#›</a:t>
            </a:fld>
            <a:endParaRPr lang="en-GB"/>
          </a:p>
        </p:txBody>
      </p:sp>
    </p:spTree>
    <p:extLst>
      <p:ext uri="{BB962C8B-B14F-4D97-AF65-F5344CB8AC3E}">
        <p14:creationId xmlns:p14="http://schemas.microsoft.com/office/powerpoint/2010/main" val="2580367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A54DCC-6805-469C-9711-BE05975A61E7}"/>
              </a:ext>
            </a:extLst>
          </p:cNvPr>
          <p:cNvPicPr>
            <a:picLocks noChangeAspect="1"/>
          </p:cNvPicPr>
          <p:nvPr/>
        </p:nvPicPr>
        <p:blipFill>
          <a:blip r:embed="rId2"/>
          <a:stretch>
            <a:fillRect/>
          </a:stretch>
        </p:blipFill>
        <p:spPr>
          <a:xfrm>
            <a:off x="1532372" y="1370217"/>
            <a:ext cx="9127256" cy="2783812"/>
          </a:xfrm>
          <a:prstGeom prst="rect">
            <a:avLst/>
          </a:prstGeom>
          <a:ln>
            <a:noFill/>
          </a:ln>
        </p:spPr>
      </p:pic>
      <p:sp>
        <p:nvSpPr>
          <p:cNvPr id="5" name="TextBox 4">
            <a:extLst>
              <a:ext uri="{FF2B5EF4-FFF2-40B4-BE49-F238E27FC236}">
                <a16:creationId xmlns:a16="http://schemas.microsoft.com/office/drawing/2014/main" id="{C90A924A-EF2F-4B4D-B9C7-435B48977D74}"/>
              </a:ext>
            </a:extLst>
          </p:cNvPr>
          <p:cNvSpPr txBox="1"/>
          <p:nvPr/>
        </p:nvSpPr>
        <p:spPr>
          <a:xfrm>
            <a:off x="8198777" y="4887618"/>
            <a:ext cx="5239820" cy="1200329"/>
          </a:xfrm>
          <a:prstGeom prst="rect">
            <a:avLst/>
          </a:prstGeom>
          <a:noFill/>
        </p:spPr>
        <p:txBody>
          <a:bodyPr wrap="square" rtlCol="0">
            <a:spAutoFit/>
          </a:bodyPr>
          <a:lstStyle/>
          <a:p>
            <a:r>
              <a:rPr lang="en-US" sz="2400" dirty="0"/>
              <a:t>By:</a:t>
            </a:r>
          </a:p>
          <a:p>
            <a:pPr marL="285750" indent="-285750">
              <a:buFont typeface="Arial" panose="020B0604020202020204" pitchFamily="34" charset="0"/>
              <a:buChar char="•"/>
            </a:pPr>
            <a:r>
              <a:rPr lang="en-US" sz="2400" dirty="0"/>
              <a:t>Nishita K Murthy</a:t>
            </a:r>
          </a:p>
          <a:p>
            <a:pPr marL="285750" indent="-285750">
              <a:buFont typeface="Arial" panose="020B0604020202020204" pitchFamily="34" charset="0"/>
              <a:buChar char="•"/>
            </a:pPr>
            <a:r>
              <a:rPr lang="en-US" sz="2400" dirty="0"/>
              <a:t>Hemja Singhal </a:t>
            </a:r>
            <a:endParaRPr lang="en-GB" sz="2400" dirty="0"/>
          </a:p>
        </p:txBody>
      </p:sp>
    </p:spTree>
    <p:extLst>
      <p:ext uri="{BB962C8B-B14F-4D97-AF65-F5344CB8AC3E}">
        <p14:creationId xmlns:p14="http://schemas.microsoft.com/office/powerpoint/2010/main" val="1606935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4BD52-5C13-476A-95F2-05877603423D}"/>
              </a:ext>
            </a:extLst>
          </p:cNvPr>
          <p:cNvSpPr>
            <a:spLocks noGrp="1"/>
          </p:cNvSpPr>
          <p:nvPr>
            <p:ph type="title"/>
          </p:nvPr>
        </p:nvSpPr>
        <p:spPr/>
        <p:txBody>
          <a:bodyPr>
            <a:normAutofit/>
          </a:bodyPr>
          <a:lstStyle/>
          <a:p>
            <a:pPr algn="ctr"/>
            <a:r>
              <a:rPr lang="en-US" sz="5000" b="1" dirty="0"/>
              <a:t>Bivariate Analysis Graphs (cont..)</a:t>
            </a:r>
            <a:endParaRPr lang="en-GB" sz="5000" dirty="0"/>
          </a:p>
        </p:txBody>
      </p:sp>
      <p:pic>
        <p:nvPicPr>
          <p:cNvPr id="5" name="Content Placeholder 4">
            <a:extLst>
              <a:ext uri="{FF2B5EF4-FFF2-40B4-BE49-F238E27FC236}">
                <a16:creationId xmlns:a16="http://schemas.microsoft.com/office/drawing/2014/main" id="{42A562F4-5438-438D-BFC4-1C4670BE9E61}"/>
              </a:ext>
            </a:extLst>
          </p:cNvPr>
          <p:cNvPicPr>
            <a:picLocks noGrp="1" noChangeAspect="1"/>
          </p:cNvPicPr>
          <p:nvPr>
            <p:ph idx="1"/>
          </p:nvPr>
        </p:nvPicPr>
        <p:blipFill>
          <a:blip r:embed="rId2"/>
          <a:stretch>
            <a:fillRect/>
          </a:stretch>
        </p:blipFill>
        <p:spPr>
          <a:xfrm>
            <a:off x="581346" y="1772586"/>
            <a:ext cx="5262582" cy="3590524"/>
          </a:xfrm>
        </p:spPr>
      </p:pic>
      <p:pic>
        <p:nvPicPr>
          <p:cNvPr id="7" name="Picture 6">
            <a:extLst>
              <a:ext uri="{FF2B5EF4-FFF2-40B4-BE49-F238E27FC236}">
                <a16:creationId xmlns:a16="http://schemas.microsoft.com/office/drawing/2014/main" id="{B0D08457-1691-4D59-B601-A4F8AD3F87BC}"/>
              </a:ext>
            </a:extLst>
          </p:cNvPr>
          <p:cNvPicPr>
            <a:picLocks noChangeAspect="1"/>
          </p:cNvPicPr>
          <p:nvPr/>
        </p:nvPicPr>
        <p:blipFill>
          <a:blip r:embed="rId3"/>
          <a:stretch>
            <a:fillRect/>
          </a:stretch>
        </p:blipFill>
        <p:spPr>
          <a:xfrm>
            <a:off x="6189002" y="1772586"/>
            <a:ext cx="5421652" cy="3605829"/>
          </a:xfrm>
          <a:prstGeom prst="rect">
            <a:avLst/>
          </a:prstGeom>
        </p:spPr>
      </p:pic>
      <p:sp>
        <p:nvSpPr>
          <p:cNvPr id="8" name="TextBox 7">
            <a:extLst>
              <a:ext uri="{FF2B5EF4-FFF2-40B4-BE49-F238E27FC236}">
                <a16:creationId xmlns:a16="http://schemas.microsoft.com/office/drawing/2014/main" id="{78D131C8-BA96-47D2-BA98-F36E3CF61C32}"/>
              </a:ext>
            </a:extLst>
          </p:cNvPr>
          <p:cNvSpPr txBox="1"/>
          <p:nvPr/>
        </p:nvSpPr>
        <p:spPr>
          <a:xfrm>
            <a:off x="9413525" y="5578867"/>
            <a:ext cx="1940275" cy="369332"/>
          </a:xfrm>
          <a:prstGeom prst="rect">
            <a:avLst/>
          </a:prstGeom>
          <a:noFill/>
        </p:spPr>
        <p:txBody>
          <a:bodyPr wrap="none" rtlCol="0">
            <a:spAutoFit/>
          </a:bodyPr>
          <a:lstStyle/>
          <a:p>
            <a:r>
              <a:rPr lang="en-US" dirty="0"/>
              <a:t>Page 1 of 3 (cont..)</a:t>
            </a:r>
            <a:endParaRPr lang="en-GB" dirty="0"/>
          </a:p>
        </p:txBody>
      </p:sp>
    </p:spTree>
    <p:extLst>
      <p:ext uri="{BB962C8B-B14F-4D97-AF65-F5344CB8AC3E}">
        <p14:creationId xmlns:p14="http://schemas.microsoft.com/office/powerpoint/2010/main" val="3432090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FA455-D1E9-4083-A3F4-D18D3E316BBF}"/>
              </a:ext>
            </a:extLst>
          </p:cNvPr>
          <p:cNvSpPr>
            <a:spLocks noGrp="1"/>
          </p:cNvSpPr>
          <p:nvPr>
            <p:ph type="title"/>
          </p:nvPr>
        </p:nvSpPr>
        <p:spPr/>
        <p:txBody>
          <a:bodyPr/>
          <a:lstStyle/>
          <a:p>
            <a:pPr algn="ctr"/>
            <a:r>
              <a:rPr lang="en-US" sz="4400" b="1" dirty="0"/>
              <a:t>Bivariate </a:t>
            </a:r>
            <a:r>
              <a:rPr lang="en-US" sz="5000" b="1" dirty="0"/>
              <a:t>Analysis</a:t>
            </a:r>
            <a:r>
              <a:rPr lang="en-US" sz="4400" b="1" dirty="0"/>
              <a:t> Graphs (cont..)</a:t>
            </a:r>
            <a:endParaRPr lang="en-GB" dirty="0"/>
          </a:p>
        </p:txBody>
      </p:sp>
      <p:pic>
        <p:nvPicPr>
          <p:cNvPr id="5" name="Content Placeholder 4">
            <a:extLst>
              <a:ext uri="{FF2B5EF4-FFF2-40B4-BE49-F238E27FC236}">
                <a16:creationId xmlns:a16="http://schemas.microsoft.com/office/drawing/2014/main" id="{79650B42-5FDE-4791-96CA-2C5871439B02}"/>
              </a:ext>
            </a:extLst>
          </p:cNvPr>
          <p:cNvPicPr>
            <a:picLocks noGrp="1" noChangeAspect="1"/>
          </p:cNvPicPr>
          <p:nvPr>
            <p:ph idx="1"/>
          </p:nvPr>
        </p:nvPicPr>
        <p:blipFill>
          <a:blip r:embed="rId2"/>
          <a:stretch>
            <a:fillRect/>
          </a:stretch>
        </p:blipFill>
        <p:spPr>
          <a:xfrm>
            <a:off x="396410" y="1690685"/>
            <a:ext cx="4589301" cy="4351338"/>
          </a:xfrm>
        </p:spPr>
      </p:pic>
      <p:pic>
        <p:nvPicPr>
          <p:cNvPr id="7" name="Picture 6">
            <a:extLst>
              <a:ext uri="{FF2B5EF4-FFF2-40B4-BE49-F238E27FC236}">
                <a16:creationId xmlns:a16="http://schemas.microsoft.com/office/drawing/2014/main" id="{4B5A0757-2504-45E7-8C04-8797AE382CAB}"/>
              </a:ext>
            </a:extLst>
          </p:cNvPr>
          <p:cNvPicPr>
            <a:picLocks noChangeAspect="1"/>
          </p:cNvPicPr>
          <p:nvPr/>
        </p:nvPicPr>
        <p:blipFill>
          <a:blip r:embed="rId3"/>
          <a:stretch>
            <a:fillRect/>
          </a:stretch>
        </p:blipFill>
        <p:spPr>
          <a:xfrm>
            <a:off x="5355120" y="1690685"/>
            <a:ext cx="6559478" cy="4351337"/>
          </a:xfrm>
          <a:prstGeom prst="rect">
            <a:avLst/>
          </a:prstGeom>
        </p:spPr>
      </p:pic>
      <p:sp>
        <p:nvSpPr>
          <p:cNvPr id="9" name="TextBox 8">
            <a:extLst>
              <a:ext uri="{FF2B5EF4-FFF2-40B4-BE49-F238E27FC236}">
                <a16:creationId xmlns:a16="http://schemas.microsoft.com/office/drawing/2014/main" id="{475E36AC-75BB-4E82-BD44-8B0C79E4A427}"/>
              </a:ext>
            </a:extLst>
          </p:cNvPr>
          <p:cNvSpPr txBox="1"/>
          <p:nvPr/>
        </p:nvSpPr>
        <p:spPr>
          <a:xfrm>
            <a:off x="3048856" y="3246902"/>
            <a:ext cx="6097712" cy="369332"/>
          </a:xfrm>
          <a:prstGeom prst="rect">
            <a:avLst/>
          </a:prstGeom>
          <a:noFill/>
        </p:spPr>
        <p:txBody>
          <a:bodyPr wrap="square">
            <a:spAutoFit/>
          </a:bodyPr>
          <a:lstStyle/>
          <a:p>
            <a:r>
              <a:rPr lang="en-US" dirty="0"/>
              <a:t>Page 1 of 2 (cont..)</a:t>
            </a:r>
            <a:endParaRPr lang="en-GB" dirty="0"/>
          </a:p>
        </p:txBody>
      </p:sp>
      <p:sp>
        <p:nvSpPr>
          <p:cNvPr id="11" name="TextBox 10">
            <a:extLst>
              <a:ext uri="{FF2B5EF4-FFF2-40B4-BE49-F238E27FC236}">
                <a16:creationId xmlns:a16="http://schemas.microsoft.com/office/drawing/2014/main" id="{3A0F0A0F-3CFD-44DD-A8E1-3535F291C37B}"/>
              </a:ext>
            </a:extLst>
          </p:cNvPr>
          <p:cNvSpPr txBox="1"/>
          <p:nvPr/>
        </p:nvSpPr>
        <p:spPr>
          <a:xfrm>
            <a:off x="9662337" y="6123543"/>
            <a:ext cx="6097772" cy="369332"/>
          </a:xfrm>
          <a:prstGeom prst="rect">
            <a:avLst/>
          </a:prstGeom>
          <a:noFill/>
        </p:spPr>
        <p:txBody>
          <a:bodyPr wrap="square">
            <a:spAutoFit/>
          </a:bodyPr>
          <a:lstStyle/>
          <a:p>
            <a:r>
              <a:rPr lang="en-US" dirty="0"/>
              <a:t>Page 2 of 3 (cont..)</a:t>
            </a:r>
            <a:endParaRPr lang="en-GB" dirty="0"/>
          </a:p>
        </p:txBody>
      </p:sp>
    </p:spTree>
    <p:extLst>
      <p:ext uri="{BB962C8B-B14F-4D97-AF65-F5344CB8AC3E}">
        <p14:creationId xmlns:p14="http://schemas.microsoft.com/office/powerpoint/2010/main" val="254127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3E8B-2144-4BF8-B089-3EB86FF65FAE}"/>
              </a:ext>
            </a:extLst>
          </p:cNvPr>
          <p:cNvSpPr>
            <a:spLocks noGrp="1"/>
          </p:cNvSpPr>
          <p:nvPr>
            <p:ph type="title"/>
          </p:nvPr>
        </p:nvSpPr>
        <p:spPr>
          <a:xfrm>
            <a:off x="838200" y="-260200"/>
            <a:ext cx="10515600" cy="1325563"/>
          </a:xfrm>
        </p:spPr>
        <p:txBody>
          <a:bodyPr>
            <a:normAutofit/>
          </a:bodyPr>
          <a:lstStyle/>
          <a:p>
            <a:pPr algn="ctr"/>
            <a:r>
              <a:rPr lang="en-US" b="1" dirty="0"/>
              <a:t>Bivariate Analysis Graphs (cont..)</a:t>
            </a:r>
            <a:endParaRPr lang="en-GB" dirty="0"/>
          </a:p>
        </p:txBody>
      </p:sp>
      <p:pic>
        <p:nvPicPr>
          <p:cNvPr id="5" name="Content Placeholder 4">
            <a:extLst>
              <a:ext uri="{FF2B5EF4-FFF2-40B4-BE49-F238E27FC236}">
                <a16:creationId xmlns:a16="http://schemas.microsoft.com/office/drawing/2014/main" id="{CD632165-9449-4BE2-9306-7F1833F31AE0}"/>
              </a:ext>
            </a:extLst>
          </p:cNvPr>
          <p:cNvPicPr>
            <a:picLocks noGrp="1" noChangeAspect="1"/>
          </p:cNvPicPr>
          <p:nvPr>
            <p:ph idx="1"/>
          </p:nvPr>
        </p:nvPicPr>
        <p:blipFill>
          <a:blip r:embed="rId2"/>
          <a:stretch>
            <a:fillRect/>
          </a:stretch>
        </p:blipFill>
        <p:spPr>
          <a:xfrm>
            <a:off x="838200" y="819122"/>
            <a:ext cx="10515600" cy="2789564"/>
          </a:xfrm>
        </p:spPr>
      </p:pic>
      <p:pic>
        <p:nvPicPr>
          <p:cNvPr id="7" name="Picture 6">
            <a:extLst>
              <a:ext uri="{FF2B5EF4-FFF2-40B4-BE49-F238E27FC236}">
                <a16:creationId xmlns:a16="http://schemas.microsoft.com/office/drawing/2014/main" id="{C7AE534F-46E9-48FE-A433-2209EC800877}"/>
              </a:ext>
            </a:extLst>
          </p:cNvPr>
          <p:cNvPicPr>
            <a:picLocks noChangeAspect="1"/>
          </p:cNvPicPr>
          <p:nvPr/>
        </p:nvPicPr>
        <p:blipFill>
          <a:blip r:embed="rId3"/>
          <a:stretch>
            <a:fillRect/>
          </a:stretch>
        </p:blipFill>
        <p:spPr>
          <a:xfrm>
            <a:off x="838200" y="3763969"/>
            <a:ext cx="10515600" cy="2832774"/>
          </a:xfrm>
          <a:prstGeom prst="rect">
            <a:avLst/>
          </a:prstGeom>
        </p:spPr>
      </p:pic>
    </p:spTree>
    <p:extLst>
      <p:ext uri="{BB962C8B-B14F-4D97-AF65-F5344CB8AC3E}">
        <p14:creationId xmlns:p14="http://schemas.microsoft.com/office/powerpoint/2010/main" val="1798989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6EFF-C63C-4FFE-B39A-EF433F35028F}"/>
              </a:ext>
            </a:extLst>
          </p:cNvPr>
          <p:cNvSpPr>
            <a:spLocks noGrp="1"/>
          </p:cNvSpPr>
          <p:nvPr>
            <p:ph type="title"/>
          </p:nvPr>
        </p:nvSpPr>
        <p:spPr/>
        <p:txBody>
          <a:bodyPr>
            <a:normAutofit/>
          </a:bodyPr>
          <a:lstStyle/>
          <a:p>
            <a:pPr algn="ctr"/>
            <a:r>
              <a:rPr lang="en-US" sz="5000" b="1" dirty="0"/>
              <a:t>Recommendations</a:t>
            </a:r>
            <a:endParaRPr lang="en-GB" sz="5000" b="1" dirty="0"/>
          </a:p>
        </p:txBody>
      </p:sp>
      <p:sp>
        <p:nvSpPr>
          <p:cNvPr id="3" name="Content Placeholder 2">
            <a:extLst>
              <a:ext uri="{FF2B5EF4-FFF2-40B4-BE49-F238E27FC236}">
                <a16:creationId xmlns:a16="http://schemas.microsoft.com/office/drawing/2014/main" id="{9901AB56-E21F-4327-ACD7-25B0A752CAAF}"/>
              </a:ext>
            </a:extLst>
          </p:cNvPr>
          <p:cNvSpPr>
            <a:spLocks noGrp="1"/>
          </p:cNvSpPr>
          <p:nvPr>
            <p:ph idx="1"/>
          </p:nvPr>
        </p:nvSpPr>
        <p:spPr/>
        <p:txBody>
          <a:bodyPr>
            <a:normAutofit/>
          </a:bodyPr>
          <a:lstStyle/>
          <a:p>
            <a:pPr marL="0" indent="0" algn="just">
              <a:buNone/>
            </a:pPr>
            <a:r>
              <a:rPr lang="en-US" dirty="0"/>
              <a:t>From the analysis, below are the recommendations for the club:</a:t>
            </a:r>
          </a:p>
          <a:p>
            <a:pPr algn="just"/>
            <a:r>
              <a:rPr lang="en-US" dirty="0"/>
              <a:t>Verification and background check for large loan applications is of prime importance as verified loans (large loans are more likely to default)</a:t>
            </a:r>
          </a:p>
          <a:p>
            <a:pPr algn="just"/>
            <a:r>
              <a:rPr lang="en-US" dirty="0"/>
              <a:t>Need to check other sources of income, pervious or ongoing debts with other parties, or assets for applicants with low annual income.</a:t>
            </a:r>
          </a:p>
          <a:p>
            <a:pPr algn="just"/>
            <a:r>
              <a:rPr lang="en-US" dirty="0"/>
              <a:t>Check why certain states have a high default rate when compared to others.</a:t>
            </a:r>
            <a:endParaRPr lang="en-GB" dirty="0"/>
          </a:p>
        </p:txBody>
      </p:sp>
    </p:spTree>
    <p:extLst>
      <p:ext uri="{BB962C8B-B14F-4D97-AF65-F5344CB8AC3E}">
        <p14:creationId xmlns:p14="http://schemas.microsoft.com/office/powerpoint/2010/main" val="2659351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CD215-5BB1-4D74-8215-F8ADC7CD1799}"/>
              </a:ext>
            </a:extLst>
          </p:cNvPr>
          <p:cNvSpPr>
            <a:spLocks noGrp="1"/>
          </p:cNvSpPr>
          <p:nvPr>
            <p:ph type="title"/>
          </p:nvPr>
        </p:nvSpPr>
        <p:spPr>
          <a:xfrm>
            <a:off x="3570146" y="2766218"/>
            <a:ext cx="10515600" cy="1325563"/>
          </a:xfrm>
        </p:spPr>
        <p:txBody>
          <a:bodyPr>
            <a:normAutofit/>
          </a:bodyPr>
          <a:lstStyle/>
          <a:p>
            <a:r>
              <a:rPr lang="en-US" sz="7000" b="1" dirty="0"/>
              <a:t>THANK YOU</a:t>
            </a:r>
            <a:endParaRPr lang="en-GB" sz="7000" b="1" dirty="0"/>
          </a:p>
        </p:txBody>
      </p:sp>
    </p:spTree>
    <p:extLst>
      <p:ext uri="{BB962C8B-B14F-4D97-AF65-F5344CB8AC3E}">
        <p14:creationId xmlns:p14="http://schemas.microsoft.com/office/powerpoint/2010/main" val="329395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C21C0-72B4-4E20-B569-AD03F52FE4BE}"/>
              </a:ext>
            </a:extLst>
          </p:cNvPr>
          <p:cNvSpPr>
            <a:spLocks noGrp="1"/>
          </p:cNvSpPr>
          <p:nvPr>
            <p:ph type="ctrTitle"/>
          </p:nvPr>
        </p:nvSpPr>
        <p:spPr>
          <a:xfrm>
            <a:off x="1524000" y="-1193800"/>
            <a:ext cx="8924818" cy="2387600"/>
          </a:xfrm>
        </p:spPr>
        <p:txBody>
          <a:bodyPr>
            <a:normAutofit/>
          </a:bodyPr>
          <a:lstStyle/>
          <a:p>
            <a:r>
              <a:rPr lang="en-US" sz="5000" b="1" dirty="0"/>
              <a:t>Problem Definition</a:t>
            </a:r>
            <a:endParaRPr lang="en-GB" sz="5000" b="1" dirty="0"/>
          </a:p>
        </p:txBody>
      </p:sp>
      <p:sp>
        <p:nvSpPr>
          <p:cNvPr id="3" name="Subtitle 2">
            <a:extLst>
              <a:ext uri="{FF2B5EF4-FFF2-40B4-BE49-F238E27FC236}">
                <a16:creationId xmlns:a16="http://schemas.microsoft.com/office/drawing/2014/main" id="{CBE49DC5-7AB0-4743-B066-B5858D7003C5}"/>
              </a:ext>
            </a:extLst>
          </p:cNvPr>
          <p:cNvSpPr>
            <a:spLocks noGrp="1"/>
          </p:cNvSpPr>
          <p:nvPr>
            <p:ph type="subTitle" idx="1"/>
          </p:nvPr>
        </p:nvSpPr>
        <p:spPr>
          <a:xfrm>
            <a:off x="373294" y="1927742"/>
            <a:ext cx="5143928" cy="4613096"/>
          </a:xfrm>
        </p:spPr>
        <p:txBody>
          <a:bodyPr>
            <a:normAutofit/>
          </a:bodyPr>
          <a:lstStyle/>
          <a:p>
            <a:pPr algn="just"/>
            <a:r>
              <a:rPr lang="en-US" sz="2000" dirty="0"/>
              <a:t>The aim is to identify patterns which indicate if a person is likely to default (quits repaying the loan borrowed), which may be used for taking actions such as denying the loan, reducing the amount of loan, lending (to risky applicants) at a higher interest rate, etc.</a:t>
            </a:r>
          </a:p>
          <a:p>
            <a:pPr algn="just"/>
            <a:r>
              <a:rPr lang="en-US" sz="2000" dirty="0"/>
              <a:t>To achieve this goal, we will be using EDA (Exploratory Data Analysis) which would involve understanding the dataset, collecting and cleaning of data, analyzing the data with multiple graphs/plots and finally providing a few observations and recommendations to the club.</a:t>
            </a:r>
          </a:p>
          <a:p>
            <a:pPr algn="just"/>
            <a:endParaRPr lang="en-GB" sz="2000" dirty="0"/>
          </a:p>
        </p:txBody>
      </p:sp>
      <p:sp>
        <p:nvSpPr>
          <p:cNvPr id="9" name="TextBox 8">
            <a:extLst>
              <a:ext uri="{FF2B5EF4-FFF2-40B4-BE49-F238E27FC236}">
                <a16:creationId xmlns:a16="http://schemas.microsoft.com/office/drawing/2014/main" id="{5904C1B1-57ED-4B9F-AECB-8EBA6D44ED48}"/>
              </a:ext>
            </a:extLst>
          </p:cNvPr>
          <p:cNvSpPr txBox="1"/>
          <p:nvPr/>
        </p:nvSpPr>
        <p:spPr>
          <a:xfrm>
            <a:off x="5720994" y="1290744"/>
            <a:ext cx="6097712" cy="5586145"/>
          </a:xfrm>
          <a:prstGeom prst="rect">
            <a:avLst/>
          </a:prstGeom>
          <a:noFill/>
        </p:spPr>
        <p:txBody>
          <a:bodyPr wrap="square">
            <a:spAutoFit/>
          </a:bodyPr>
          <a:lstStyle/>
          <a:p>
            <a:r>
              <a:rPr lang="en-US" sz="1700" dirty="0"/>
              <a:t>When a person applies for a loan, there are two types of decisions that could be taken by the company:</a:t>
            </a:r>
          </a:p>
          <a:p>
            <a:endParaRPr lang="en-US" sz="1700" dirty="0"/>
          </a:p>
          <a:p>
            <a:pPr marL="285750" indent="-285750">
              <a:buFont typeface="Arial" panose="020B0604020202020204" pitchFamily="34" charset="0"/>
              <a:buChar char="•"/>
            </a:pPr>
            <a:r>
              <a:rPr lang="en-US" sz="1700" b="1" dirty="0"/>
              <a:t>Loan accepted</a:t>
            </a:r>
            <a:r>
              <a:rPr lang="en-US" sz="1700" dirty="0"/>
              <a:t>: If the company approves the loan, there are 3 possible scenarios described below:</a:t>
            </a:r>
          </a:p>
          <a:p>
            <a:endParaRPr lang="en-US" sz="1700" dirty="0"/>
          </a:p>
          <a:p>
            <a:pPr marL="285750" indent="-285750">
              <a:buFont typeface="Arial" panose="020B0604020202020204" pitchFamily="34" charset="0"/>
              <a:buChar char="•"/>
            </a:pPr>
            <a:r>
              <a:rPr lang="en-US" sz="1700" b="1" dirty="0"/>
              <a:t>Fully paid</a:t>
            </a:r>
            <a:r>
              <a:rPr lang="en-US" sz="1700" dirty="0"/>
              <a:t>: Applicant has fully paid the loan (the principal and the interest rate)</a:t>
            </a:r>
          </a:p>
          <a:p>
            <a:endParaRPr lang="en-US" sz="1700" dirty="0"/>
          </a:p>
          <a:p>
            <a:pPr marL="285750" indent="-285750">
              <a:buFont typeface="Arial" panose="020B0604020202020204" pitchFamily="34" charset="0"/>
              <a:buChar char="•"/>
            </a:pPr>
            <a:r>
              <a:rPr lang="en-US" sz="1700" b="1" dirty="0"/>
              <a:t>Current</a:t>
            </a:r>
            <a:r>
              <a:rPr lang="en-US" sz="1700" dirty="0"/>
              <a:t>: Applicant is in the process of paying the instalments, i.e. the tenure of the loan is not yet completed. These candidates are not labelled as 'defaulted'.</a:t>
            </a:r>
          </a:p>
          <a:p>
            <a:endParaRPr lang="en-US" sz="1700" dirty="0"/>
          </a:p>
          <a:p>
            <a:pPr marL="285750" indent="-285750">
              <a:buFont typeface="Arial" panose="020B0604020202020204" pitchFamily="34" charset="0"/>
              <a:buChar char="•"/>
            </a:pPr>
            <a:r>
              <a:rPr lang="en-US" sz="1700" b="1" dirty="0"/>
              <a:t>Charged-off</a:t>
            </a:r>
            <a:r>
              <a:rPr lang="en-US" sz="1700" dirty="0"/>
              <a:t>: Applicant has not paid the instalments in due time for a long period of time, i.e. he/she has defaulted on the loan </a:t>
            </a:r>
          </a:p>
          <a:p>
            <a:endParaRPr lang="en-US" sz="1700" dirty="0"/>
          </a:p>
          <a:p>
            <a:r>
              <a:rPr lang="en-US" sz="1700" b="1" dirty="0"/>
              <a:t>Loan rejected</a:t>
            </a:r>
            <a:r>
              <a:rPr lang="en-US" sz="1700" dirty="0"/>
              <a:t>: The company had rejected the loan (because the candidate does not meet their requirements etc.). Since the loan was rejected, there is no transactional history of those applicants with the company and so this data is not available with the company (and thus in this dataset)</a:t>
            </a:r>
            <a:endParaRPr lang="en-GB" sz="1700" dirty="0"/>
          </a:p>
        </p:txBody>
      </p:sp>
    </p:spTree>
    <p:extLst>
      <p:ext uri="{BB962C8B-B14F-4D97-AF65-F5344CB8AC3E}">
        <p14:creationId xmlns:p14="http://schemas.microsoft.com/office/powerpoint/2010/main" val="4268925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9C56-D197-44DC-9ACA-32C0493AD133}"/>
              </a:ext>
            </a:extLst>
          </p:cNvPr>
          <p:cNvSpPr>
            <a:spLocks noGrp="1"/>
          </p:cNvSpPr>
          <p:nvPr>
            <p:ph type="title"/>
          </p:nvPr>
        </p:nvSpPr>
        <p:spPr/>
        <p:txBody>
          <a:bodyPr>
            <a:normAutofit/>
          </a:bodyPr>
          <a:lstStyle/>
          <a:p>
            <a:pPr algn="ctr"/>
            <a:r>
              <a:rPr lang="en-US" sz="5000" b="1" dirty="0"/>
              <a:t>Cleaning and standardize data</a:t>
            </a:r>
            <a:endParaRPr lang="en-GB" sz="5000" b="1" dirty="0"/>
          </a:p>
        </p:txBody>
      </p:sp>
      <p:sp>
        <p:nvSpPr>
          <p:cNvPr id="3" name="Content Placeholder 2">
            <a:extLst>
              <a:ext uri="{FF2B5EF4-FFF2-40B4-BE49-F238E27FC236}">
                <a16:creationId xmlns:a16="http://schemas.microsoft.com/office/drawing/2014/main" id="{A0089155-6DE2-4C95-8449-CA5F4B7649A7}"/>
              </a:ext>
            </a:extLst>
          </p:cNvPr>
          <p:cNvSpPr>
            <a:spLocks noGrp="1"/>
          </p:cNvSpPr>
          <p:nvPr>
            <p:ph idx="1"/>
          </p:nvPr>
        </p:nvSpPr>
        <p:spPr/>
        <p:txBody>
          <a:bodyPr/>
          <a:lstStyle/>
          <a:p>
            <a:pPr marL="0" indent="0">
              <a:buNone/>
            </a:pPr>
            <a:r>
              <a:rPr lang="en-US" u="sng" dirty="0"/>
              <a:t>CLEANING</a:t>
            </a:r>
            <a:r>
              <a:rPr lang="en-US" dirty="0"/>
              <a:t>: </a:t>
            </a:r>
          </a:p>
          <a:p>
            <a:pPr lvl="1"/>
            <a:r>
              <a:rPr lang="en-US" dirty="0"/>
              <a:t>Removed multiple missing value columns</a:t>
            </a:r>
          </a:p>
          <a:p>
            <a:pPr lvl="1"/>
            <a:r>
              <a:rPr lang="en-US" dirty="0"/>
              <a:t>Eliminating columns with more than 90% null values</a:t>
            </a:r>
          </a:p>
          <a:p>
            <a:pPr lvl="1"/>
            <a:r>
              <a:rPr lang="en-US" dirty="0"/>
              <a:t>Check for rows with missing values. Since not many rows have too many missing values, we have not eliminated any.</a:t>
            </a:r>
          </a:p>
          <a:p>
            <a:pPr marL="457200" lvl="1" indent="0">
              <a:buNone/>
            </a:pPr>
            <a:endParaRPr lang="en-US" dirty="0"/>
          </a:p>
          <a:p>
            <a:pPr marL="0" indent="0">
              <a:buNone/>
            </a:pPr>
            <a:r>
              <a:rPr lang="en-GB" u="sng" dirty="0"/>
              <a:t>STANDARDIZE</a:t>
            </a:r>
            <a:r>
              <a:rPr lang="en-GB" dirty="0"/>
              <a:t>:</a:t>
            </a:r>
          </a:p>
          <a:p>
            <a:pPr lvl="1"/>
            <a:r>
              <a:rPr lang="en-GB" dirty="0"/>
              <a:t>Type casting the </a:t>
            </a:r>
            <a:r>
              <a:rPr lang="en-GB" dirty="0" err="1"/>
              <a:t>int_rate</a:t>
            </a:r>
            <a:r>
              <a:rPr lang="en-GB" dirty="0"/>
              <a:t> column from string to type float to get rid of the ‘%’ character.</a:t>
            </a:r>
          </a:p>
          <a:p>
            <a:pPr lvl="1"/>
            <a:r>
              <a:rPr lang="en-GB" dirty="0"/>
              <a:t>Filtering rows: eliminating the rows with ‘current’ as its </a:t>
            </a:r>
            <a:r>
              <a:rPr lang="en-GB" dirty="0" err="1"/>
              <a:t>loan_status</a:t>
            </a:r>
            <a:r>
              <a:rPr lang="en-GB" dirty="0"/>
              <a:t> value.</a:t>
            </a:r>
          </a:p>
          <a:p>
            <a:pPr lvl="1"/>
            <a:endParaRPr lang="en-GB" dirty="0"/>
          </a:p>
          <a:p>
            <a:pPr lvl="1"/>
            <a:endParaRPr lang="en-GB" dirty="0"/>
          </a:p>
        </p:txBody>
      </p:sp>
    </p:spTree>
    <p:extLst>
      <p:ext uri="{BB962C8B-B14F-4D97-AF65-F5344CB8AC3E}">
        <p14:creationId xmlns:p14="http://schemas.microsoft.com/office/powerpoint/2010/main" val="7761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15A52-3687-4E20-90CE-FB69D6E56520}"/>
              </a:ext>
            </a:extLst>
          </p:cNvPr>
          <p:cNvSpPr>
            <a:spLocks noGrp="1"/>
          </p:cNvSpPr>
          <p:nvPr>
            <p:ph type="title"/>
          </p:nvPr>
        </p:nvSpPr>
        <p:spPr/>
        <p:txBody>
          <a:bodyPr>
            <a:normAutofit/>
          </a:bodyPr>
          <a:lstStyle/>
          <a:p>
            <a:pPr algn="ctr"/>
            <a:r>
              <a:rPr lang="en-US" sz="5000" b="1" dirty="0"/>
              <a:t>Univariate Analysis</a:t>
            </a:r>
            <a:endParaRPr lang="en-GB" sz="5000" b="1" dirty="0"/>
          </a:p>
        </p:txBody>
      </p:sp>
      <p:sp>
        <p:nvSpPr>
          <p:cNvPr id="3" name="Content Placeholder 2">
            <a:extLst>
              <a:ext uri="{FF2B5EF4-FFF2-40B4-BE49-F238E27FC236}">
                <a16:creationId xmlns:a16="http://schemas.microsoft.com/office/drawing/2014/main" id="{A8EC8D14-7289-4D34-84C7-208AB737AD50}"/>
              </a:ext>
            </a:extLst>
          </p:cNvPr>
          <p:cNvSpPr>
            <a:spLocks noGrp="1"/>
          </p:cNvSpPr>
          <p:nvPr>
            <p:ph idx="1"/>
          </p:nvPr>
        </p:nvSpPr>
        <p:spPr/>
        <p:txBody>
          <a:bodyPr/>
          <a:lstStyle/>
          <a:p>
            <a:pPr marL="0" indent="0">
              <a:buNone/>
            </a:pPr>
            <a:r>
              <a:rPr lang="en-US" dirty="0"/>
              <a:t>Below are the metrics used to perform the univariate analysis</a:t>
            </a:r>
          </a:p>
          <a:p>
            <a:r>
              <a:rPr lang="en-GB" dirty="0"/>
              <a:t>Grade vs </a:t>
            </a:r>
            <a:r>
              <a:rPr lang="en-GB" dirty="0" err="1"/>
              <a:t>loan_status</a:t>
            </a:r>
            <a:endParaRPr lang="en-GB" dirty="0"/>
          </a:p>
          <a:p>
            <a:r>
              <a:rPr lang="en-GB" dirty="0"/>
              <a:t>Term vs </a:t>
            </a:r>
            <a:r>
              <a:rPr lang="en-GB" dirty="0" err="1"/>
              <a:t>loan_status</a:t>
            </a:r>
            <a:endParaRPr lang="en-GB" dirty="0"/>
          </a:p>
          <a:p>
            <a:r>
              <a:rPr lang="en-GB" dirty="0"/>
              <a:t>Purpose vs % of defaulting applicants</a:t>
            </a:r>
          </a:p>
          <a:p>
            <a:r>
              <a:rPr lang="en-GB" dirty="0"/>
              <a:t>Interest rate vs % of defaulting applicants</a:t>
            </a:r>
          </a:p>
          <a:p>
            <a:r>
              <a:rPr lang="en-GB" dirty="0"/>
              <a:t>Verification status vs grade</a:t>
            </a:r>
          </a:p>
          <a:p>
            <a:r>
              <a:rPr lang="en-GB" dirty="0"/>
              <a:t>Home ownership vs % of defaulting applicants</a:t>
            </a:r>
          </a:p>
        </p:txBody>
      </p:sp>
    </p:spTree>
    <p:extLst>
      <p:ext uri="{BB962C8B-B14F-4D97-AF65-F5344CB8AC3E}">
        <p14:creationId xmlns:p14="http://schemas.microsoft.com/office/powerpoint/2010/main" val="108802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693B-0F7F-4AD6-B3CC-BE7E983403C9}"/>
              </a:ext>
            </a:extLst>
          </p:cNvPr>
          <p:cNvSpPr>
            <a:spLocks noGrp="1"/>
          </p:cNvSpPr>
          <p:nvPr>
            <p:ph type="title"/>
          </p:nvPr>
        </p:nvSpPr>
        <p:spPr>
          <a:xfrm>
            <a:off x="838200" y="77448"/>
            <a:ext cx="10515600" cy="1325563"/>
          </a:xfrm>
        </p:spPr>
        <p:txBody>
          <a:bodyPr>
            <a:noAutofit/>
          </a:bodyPr>
          <a:lstStyle/>
          <a:p>
            <a:pPr algn="ctr"/>
            <a:r>
              <a:rPr lang="en-US" sz="4500" b="1" dirty="0"/>
              <a:t>Univariate analysis corresponding graphs (cont..)</a:t>
            </a:r>
            <a:endParaRPr lang="en-GB" sz="4500" b="1" dirty="0"/>
          </a:p>
        </p:txBody>
      </p:sp>
      <p:pic>
        <p:nvPicPr>
          <p:cNvPr id="5" name="Content Placeholder 4">
            <a:extLst>
              <a:ext uri="{FF2B5EF4-FFF2-40B4-BE49-F238E27FC236}">
                <a16:creationId xmlns:a16="http://schemas.microsoft.com/office/drawing/2014/main" id="{7741C0EA-E6E3-4111-A6AE-15E4E7C0BBE1}"/>
              </a:ext>
            </a:extLst>
          </p:cNvPr>
          <p:cNvPicPr>
            <a:picLocks noGrp="1" noChangeAspect="1"/>
          </p:cNvPicPr>
          <p:nvPr>
            <p:ph idx="1"/>
          </p:nvPr>
        </p:nvPicPr>
        <p:blipFill>
          <a:blip r:embed="rId2"/>
          <a:stretch>
            <a:fillRect/>
          </a:stretch>
        </p:blipFill>
        <p:spPr>
          <a:xfrm>
            <a:off x="1660133" y="1378983"/>
            <a:ext cx="3631058" cy="2370595"/>
          </a:xfrm>
        </p:spPr>
      </p:pic>
      <p:pic>
        <p:nvPicPr>
          <p:cNvPr id="7" name="Picture 6">
            <a:extLst>
              <a:ext uri="{FF2B5EF4-FFF2-40B4-BE49-F238E27FC236}">
                <a16:creationId xmlns:a16="http://schemas.microsoft.com/office/drawing/2014/main" id="{0A2350DF-64D1-4BB2-8F6E-D4489DBC5DDB}"/>
              </a:ext>
            </a:extLst>
          </p:cNvPr>
          <p:cNvPicPr>
            <a:picLocks noChangeAspect="1"/>
          </p:cNvPicPr>
          <p:nvPr/>
        </p:nvPicPr>
        <p:blipFill>
          <a:blip r:embed="rId3"/>
          <a:stretch>
            <a:fillRect/>
          </a:stretch>
        </p:blipFill>
        <p:spPr>
          <a:xfrm>
            <a:off x="6900811" y="1366969"/>
            <a:ext cx="3539714" cy="2382609"/>
          </a:xfrm>
          <a:prstGeom prst="rect">
            <a:avLst/>
          </a:prstGeom>
        </p:spPr>
      </p:pic>
      <p:pic>
        <p:nvPicPr>
          <p:cNvPr id="9" name="Picture 8">
            <a:extLst>
              <a:ext uri="{FF2B5EF4-FFF2-40B4-BE49-F238E27FC236}">
                <a16:creationId xmlns:a16="http://schemas.microsoft.com/office/drawing/2014/main" id="{58E91FDA-0CBA-4DCF-80B4-CCFBDC4D4303}"/>
              </a:ext>
            </a:extLst>
          </p:cNvPr>
          <p:cNvPicPr>
            <a:picLocks noChangeAspect="1"/>
          </p:cNvPicPr>
          <p:nvPr/>
        </p:nvPicPr>
        <p:blipFill>
          <a:blip r:embed="rId4"/>
          <a:stretch>
            <a:fillRect/>
          </a:stretch>
        </p:blipFill>
        <p:spPr>
          <a:xfrm>
            <a:off x="4249039" y="4195841"/>
            <a:ext cx="3693922" cy="2382609"/>
          </a:xfrm>
          <a:prstGeom prst="rect">
            <a:avLst/>
          </a:prstGeom>
        </p:spPr>
      </p:pic>
      <p:sp>
        <p:nvSpPr>
          <p:cNvPr id="10" name="TextBox 9">
            <a:extLst>
              <a:ext uri="{FF2B5EF4-FFF2-40B4-BE49-F238E27FC236}">
                <a16:creationId xmlns:a16="http://schemas.microsoft.com/office/drawing/2014/main" id="{38696830-F812-45A1-A790-CAEB2C08843A}"/>
              </a:ext>
            </a:extLst>
          </p:cNvPr>
          <p:cNvSpPr txBox="1"/>
          <p:nvPr/>
        </p:nvSpPr>
        <p:spPr>
          <a:xfrm>
            <a:off x="9750175" y="6209118"/>
            <a:ext cx="1940275" cy="369332"/>
          </a:xfrm>
          <a:prstGeom prst="rect">
            <a:avLst/>
          </a:prstGeom>
          <a:noFill/>
        </p:spPr>
        <p:txBody>
          <a:bodyPr wrap="none" rtlCol="0">
            <a:spAutoFit/>
          </a:bodyPr>
          <a:lstStyle/>
          <a:p>
            <a:r>
              <a:rPr lang="en-US" dirty="0"/>
              <a:t>Page 1 of 2 (cont..)</a:t>
            </a:r>
            <a:endParaRPr lang="en-GB" dirty="0"/>
          </a:p>
        </p:txBody>
      </p:sp>
    </p:spTree>
    <p:extLst>
      <p:ext uri="{BB962C8B-B14F-4D97-AF65-F5344CB8AC3E}">
        <p14:creationId xmlns:p14="http://schemas.microsoft.com/office/powerpoint/2010/main" val="479362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DEC9-CB13-4FDE-BC75-0FCBC3EF82C4}"/>
              </a:ext>
            </a:extLst>
          </p:cNvPr>
          <p:cNvSpPr>
            <a:spLocks noGrp="1"/>
          </p:cNvSpPr>
          <p:nvPr>
            <p:ph type="title"/>
          </p:nvPr>
        </p:nvSpPr>
        <p:spPr>
          <a:xfrm>
            <a:off x="838200" y="18255"/>
            <a:ext cx="10515600" cy="1325563"/>
          </a:xfrm>
        </p:spPr>
        <p:txBody>
          <a:bodyPr/>
          <a:lstStyle/>
          <a:p>
            <a:pPr algn="ctr"/>
            <a:r>
              <a:rPr lang="en-US" sz="4400" b="1" dirty="0"/>
              <a:t>Univariate analysis corresponding graphs </a:t>
            </a:r>
            <a:endParaRPr lang="en-GB" dirty="0"/>
          </a:p>
        </p:txBody>
      </p:sp>
      <p:pic>
        <p:nvPicPr>
          <p:cNvPr id="5" name="Content Placeholder 4">
            <a:extLst>
              <a:ext uri="{FF2B5EF4-FFF2-40B4-BE49-F238E27FC236}">
                <a16:creationId xmlns:a16="http://schemas.microsoft.com/office/drawing/2014/main" id="{7689FA06-46FC-43D6-A3F4-214A5989E108}"/>
              </a:ext>
            </a:extLst>
          </p:cNvPr>
          <p:cNvPicPr>
            <a:picLocks noGrp="1" noChangeAspect="1"/>
          </p:cNvPicPr>
          <p:nvPr>
            <p:ph idx="1"/>
          </p:nvPr>
        </p:nvPicPr>
        <p:blipFill>
          <a:blip r:embed="rId2"/>
          <a:stretch>
            <a:fillRect/>
          </a:stretch>
        </p:blipFill>
        <p:spPr>
          <a:xfrm>
            <a:off x="1296164" y="1022751"/>
            <a:ext cx="9599671" cy="2899408"/>
          </a:xfrm>
        </p:spPr>
      </p:pic>
      <p:pic>
        <p:nvPicPr>
          <p:cNvPr id="7" name="Picture 6">
            <a:extLst>
              <a:ext uri="{FF2B5EF4-FFF2-40B4-BE49-F238E27FC236}">
                <a16:creationId xmlns:a16="http://schemas.microsoft.com/office/drawing/2014/main" id="{A953FC3D-596A-4D62-9E9B-993DF89136CD}"/>
              </a:ext>
            </a:extLst>
          </p:cNvPr>
          <p:cNvPicPr>
            <a:picLocks noChangeAspect="1"/>
          </p:cNvPicPr>
          <p:nvPr/>
        </p:nvPicPr>
        <p:blipFill>
          <a:blip r:embed="rId3"/>
          <a:stretch>
            <a:fillRect/>
          </a:stretch>
        </p:blipFill>
        <p:spPr>
          <a:xfrm>
            <a:off x="1695961" y="4083341"/>
            <a:ext cx="3966347" cy="2540313"/>
          </a:xfrm>
          <a:prstGeom prst="rect">
            <a:avLst/>
          </a:prstGeom>
        </p:spPr>
      </p:pic>
      <p:pic>
        <p:nvPicPr>
          <p:cNvPr id="9" name="Picture 8">
            <a:extLst>
              <a:ext uri="{FF2B5EF4-FFF2-40B4-BE49-F238E27FC236}">
                <a16:creationId xmlns:a16="http://schemas.microsoft.com/office/drawing/2014/main" id="{5AB014B2-A7AF-4E69-A80F-DF2DB78D510E}"/>
              </a:ext>
            </a:extLst>
          </p:cNvPr>
          <p:cNvPicPr>
            <a:picLocks noChangeAspect="1"/>
          </p:cNvPicPr>
          <p:nvPr/>
        </p:nvPicPr>
        <p:blipFill>
          <a:blip r:embed="rId4"/>
          <a:stretch>
            <a:fillRect/>
          </a:stretch>
        </p:blipFill>
        <p:spPr>
          <a:xfrm>
            <a:off x="6621824" y="4036888"/>
            <a:ext cx="3874215" cy="2586766"/>
          </a:xfrm>
          <a:prstGeom prst="rect">
            <a:avLst/>
          </a:prstGeom>
        </p:spPr>
      </p:pic>
      <p:sp>
        <p:nvSpPr>
          <p:cNvPr id="13" name="TextBox 12">
            <a:extLst>
              <a:ext uri="{FF2B5EF4-FFF2-40B4-BE49-F238E27FC236}">
                <a16:creationId xmlns:a16="http://schemas.microsoft.com/office/drawing/2014/main" id="{5B6A975D-7F08-46D3-ACA4-023049A64436}"/>
              </a:ext>
            </a:extLst>
          </p:cNvPr>
          <p:cNvSpPr txBox="1"/>
          <p:nvPr/>
        </p:nvSpPr>
        <p:spPr>
          <a:xfrm>
            <a:off x="10895835" y="6377309"/>
            <a:ext cx="1296165" cy="369332"/>
          </a:xfrm>
          <a:prstGeom prst="rect">
            <a:avLst/>
          </a:prstGeom>
          <a:noFill/>
        </p:spPr>
        <p:txBody>
          <a:bodyPr wrap="square">
            <a:spAutoFit/>
          </a:bodyPr>
          <a:lstStyle/>
          <a:p>
            <a:r>
              <a:rPr lang="en-US" dirty="0"/>
              <a:t>Page 2 of 2</a:t>
            </a:r>
            <a:endParaRPr lang="en-GB" dirty="0"/>
          </a:p>
        </p:txBody>
      </p:sp>
    </p:spTree>
    <p:extLst>
      <p:ext uri="{BB962C8B-B14F-4D97-AF65-F5344CB8AC3E}">
        <p14:creationId xmlns:p14="http://schemas.microsoft.com/office/powerpoint/2010/main" val="386563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FAE7-3F7C-4ED3-962A-501322D30EC8}"/>
              </a:ext>
            </a:extLst>
          </p:cNvPr>
          <p:cNvSpPr>
            <a:spLocks noGrp="1"/>
          </p:cNvSpPr>
          <p:nvPr>
            <p:ph type="title"/>
          </p:nvPr>
        </p:nvSpPr>
        <p:spPr>
          <a:xfrm>
            <a:off x="838200" y="-116682"/>
            <a:ext cx="10515600" cy="1325563"/>
          </a:xfrm>
        </p:spPr>
        <p:txBody>
          <a:bodyPr>
            <a:normAutofit/>
          </a:bodyPr>
          <a:lstStyle/>
          <a:p>
            <a:pPr algn="ctr"/>
            <a:r>
              <a:rPr lang="en-US" sz="5000" b="1" dirty="0"/>
              <a:t>Segmented Univariate Analysis</a:t>
            </a:r>
            <a:endParaRPr lang="en-GB" sz="5000" b="1" dirty="0"/>
          </a:p>
        </p:txBody>
      </p:sp>
      <p:sp>
        <p:nvSpPr>
          <p:cNvPr id="3" name="Content Placeholder 2">
            <a:extLst>
              <a:ext uri="{FF2B5EF4-FFF2-40B4-BE49-F238E27FC236}">
                <a16:creationId xmlns:a16="http://schemas.microsoft.com/office/drawing/2014/main" id="{C11FA4BE-8853-48B1-B210-A063D66DEC8E}"/>
              </a:ext>
            </a:extLst>
          </p:cNvPr>
          <p:cNvSpPr>
            <a:spLocks noGrp="1"/>
          </p:cNvSpPr>
          <p:nvPr>
            <p:ph idx="1"/>
          </p:nvPr>
        </p:nvSpPr>
        <p:spPr>
          <a:xfrm>
            <a:off x="1118570" y="1075781"/>
            <a:ext cx="10515600" cy="4351338"/>
          </a:xfrm>
        </p:spPr>
        <p:txBody>
          <a:bodyPr/>
          <a:lstStyle/>
          <a:p>
            <a:r>
              <a:rPr lang="en-US" dirty="0"/>
              <a:t>Using the set of values under the purpose column against multiple variables was performed to understand various default rate reasons.</a:t>
            </a:r>
          </a:p>
          <a:p>
            <a:r>
              <a:rPr lang="en-US" dirty="0"/>
              <a:t>Fig. 2 is the chosen segment of the purpose column (consisting of: </a:t>
            </a:r>
            <a:r>
              <a:rPr lang="en-US" dirty="0" err="1"/>
              <a:t>debt_consolidation</a:t>
            </a:r>
            <a:r>
              <a:rPr lang="en-US" dirty="0"/>
              <a:t>, </a:t>
            </a:r>
            <a:r>
              <a:rPr lang="en-US" dirty="0" err="1"/>
              <a:t>credit_card</a:t>
            </a:r>
            <a:r>
              <a:rPr lang="en-US" dirty="0"/>
              <a:t>, other, </a:t>
            </a:r>
            <a:r>
              <a:rPr lang="en-US" dirty="0" err="1"/>
              <a:t>home_improvement</a:t>
            </a:r>
            <a:r>
              <a:rPr lang="en-US" dirty="0"/>
              <a:t> and </a:t>
            </a:r>
            <a:r>
              <a:rPr lang="en-US" dirty="0" err="1"/>
              <a:t>major_purchase</a:t>
            </a:r>
            <a:r>
              <a:rPr lang="en-US" dirty="0"/>
              <a:t>)</a:t>
            </a:r>
            <a:endParaRPr lang="en-GB" dirty="0"/>
          </a:p>
        </p:txBody>
      </p:sp>
      <p:pic>
        <p:nvPicPr>
          <p:cNvPr id="5" name="Picture 4">
            <a:extLst>
              <a:ext uri="{FF2B5EF4-FFF2-40B4-BE49-F238E27FC236}">
                <a16:creationId xmlns:a16="http://schemas.microsoft.com/office/drawing/2014/main" id="{24F3D852-64BA-4E11-9FF7-9FD14F1CEB55}"/>
              </a:ext>
            </a:extLst>
          </p:cNvPr>
          <p:cNvPicPr>
            <a:picLocks noChangeAspect="1"/>
          </p:cNvPicPr>
          <p:nvPr/>
        </p:nvPicPr>
        <p:blipFill>
          <a:blip r:embed="rId2"/>
          <a:stretch>
            <a:fillRect/>
          </a:stretch>
        </p:blipFill>
        <p:spPr>
          <a:xfrm>
            <a:off x="7291342" y="3282361"/>
            <a:ext cx="3965228" cy="3029539"/>
          </a:xfrm>
          <a:prstGeom prst="rect">
            <a:avLst/>
          </a:prstGeom>
        </p:spPr>
      </p:pic>
      <p:pic>
        <p:nvPicPr>
          <p:cNvPr id="7" name="Picture 6">
            <a:extLst>
              <a:ext uri="{FF2B5EF4-FFF2-40B4-BE49-F238E27FC236}">
                <a16:creationId xmlns:a16="http://schemas.microsoft.com/office/drawing/2014/main" id="{F80C70B0-6416-4843-8BB7-C25DCDE66D26}"/>
              </a:ext>
            </a:extLst>
          </p:cNvPr>
          <p:cNvPicPr>
            <a:picLocks noChangeAspect="1"/>
          </p:cNvPicPr>
          <p:nvPr/>
        </p:nvPicPr>
        <p:blipFill>
          <a:blip r:embed="rId3"/>
          <a:stretch>
            <a:fillRect/>
          </a:stretch>
        </p:blipFill>
        <p:spPr>
          <a:xfrm>
            <a:off x="935430" y="3251450"/>
            <a:ext cx="5795173" cy="3060450"/>
          </a:xfrm>
          <a:prstGeom prst="rect">
            <a:avLst/>
          </a:prstGeom>
        </p:spPr>
      </p:pic>
    </p:spTree>
    <p:extLst>
      <p:ext uri="{BB962C8B-B14F-4D97-AF65-F5344CB8AC3E}">
        <p14:creationId xmlns:p14="http://schemas.microsoft.com/office/powerpoint/2010/main" val="205789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7C96-F78E-42A5-949B-79DA0DDA6941}"/>
              </a:ext>
            </a:extLst>
          </p:cNvPr>
          <p:cNvSpPr>
            <a:spLocks noGrp="1"/>
          </p:cNvSpPr>
          <p:nvPr>
            <p:ph type="title"/>
          </p:nvPr>
        </p:nvSpPr>
        <p:spPr>
          <a:xfrm>
            <a:off x="838200" y="128819"/>
            <a:ext cx="10515600" cy="1325563"/>
          </a:xfrm>
        </p:spPr>
        <p:txBody>
          <a:bodyPr/>
          <a:lstStyle/>
          <a:p>
            <a:pPr algn="ctr"/>
            <a:r>
              <a:rPr lang="en-US" sz="4400" b="1" dirty="0"/>
              <a:t>Segmented Univariate Analysis Graphs</a:t>
            </a:r>
            <a:endParaRPr lang="en-GB" dirty="0"/>
          </a:p>
        </p:txBody>
      </p:sp>
      <p:pic>
        <p:nvPicPr>
          <p:cNvPr id="5" name="Content Placeholder 4">
            <a:extLst>
              <a:ext uri="{FF2B5EF4-FFF2-40B4-BE49-F238E27FC236}">
                <a16:creationId xmlns:a16="http://schemas.microsoft.com/office/drawing/2014/main" id="{5BE43FBD-6A85-415D-8F8F-6C01A1D413A7}"/>
              </a:ext>
            </a:extLst>
          </p:cNvPr>
          <p:cNvPicPr>
            <a:picLocks noGrp="1" noChangeAspect="1"/>
          </p:cNvPicPr>
          <p:nvPr>
            <p:ph idx="1"/>
          </p:nvPr>
        </p:nvPicPr>
        <p:blipFill>
          <a:blip r:embed="rId2"/>
          <a:stretch>
            <a:fillRect/>
          </a:stretch>
        </p:blipFill>
        <p:spPr>
          <a:xfrm>
            <a:off x="129118" y="1454382"/>
            <a:ext cx="5610388" cy="5038885"/>
          </a:xfrm>
        </p:spPr>
      </p:pic>
      <p:pic>
        <p:nvPicPr>
          <p:cNvPr id="7" name="Picture 6">
            <a:extLst>
              <a:ext uri="{FF2B5EF4-FFF2-40B4-BE49-F238E27FC236}">
                <a16:creationId xmlns:a16="http://schemas.microsoft.com/office/drawing/2014/main" id="{B846B8DC-A2EB-458D-91C3-8420E8E82B11}"/>
              </a:ext>
            </a:extLst>
          </p:cNvPr>
          <p:cNvPicPr>
            <a:picLocks noChangeAspect="1"/>
          </p:cNvPicPr>
          <p:nvPr/>
        </p:nvPicPr>
        <p:blipFill>
          <a:blip r:embed="rId3"/>
          <a:stretch>
            <a:fillRect/>
          </a:stretch>
        </p:blipFill>
        <p:spPr>
          <a:xfrm>
            <a:off x="5870046" y="1454382"/>
            <a:ext cx="6321954" cy="5038885"/>
          </a:xfrm>
          <a:prstGeom prst="rect">
            <a:avLst/>
          </a:prstGeom>
        </p:spPr>
      </p:pic>
    </p:spTree>
    <p:extLst>
      <p:ext uri="{BB962C8B-B14F-4D97-AF65-F5344CB8AC3E}">
        <p14:creationId xmlns:p14="http://schemas.microsoft.com/office/powerpoint/2010/main" val="260222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DC1E-769A-493C-AAC1-B379837A73B1}"/>
              </a:ext>
            </a:extLst>
          </p:cNvPr>
          <p:cNvSpPr>
            <a:spLocks noGrp="1"/>
          </p:cNvSpPr>
          <p:nvPr>
            <p:ph type="title"/>
          </p:nvPr>
        </p:nvSpPr>
        <p:spPr>
          <a:xfrm>
            <a:off x="838200" y="385673"/>
            <a:ext cx="10515600" cy="1325563"/>
          </a:xfrm>
        </p:spPr>
        <p:txBody>
          <a:bodyPr>
            <a:normAutofit/>
          </a:bodyPr>
          <a:lstStyle/>
          <a:p>
            <a:pPr algn="ctr"/>
            <a:r>
              <a:rPr lang="en-US" sz="5000" b="1" dirty="0"/>
              <a:t>Bivariate Analysis</a:t>
            </a:r>
            <a:endParaRPr lang="en-GB" sz="5000" b="1" dirty="0"/>
          </a:p>
        </p:txBody>
      </p:sp>
      <p:sp>
        <p:nvSpPr>
          <p:cNvPr id="3" name="Content Placeholder 2">
            <a:extLst>
              <a:ext uri="{FF2B5EF4-FFF2-40B4-BE49-F238E27FC236}">
                <a16:creationId xmlns:a16="http://schemas.microsoft.com/office/drawing/2014/main" id="{72993A65-266D-4778-8BA8-F8925764E8F9}"/>
              </a:ext>
            </a:extLst>
          </p:cNvPr>
          <p:cNvSpPr>
            <a:spLocks noGrp="1"/>
          </p:cNvSpPr>
          <p:nvPr>
            <p:ph idx="1"/>
          </p:nvPr>
        </p:nvSpPr>
        <p:spPr>
          <a:xfrm>
            <a:off x="838200" y="1794802"/>
            <a:ext cx="10515600" cy="4351338"/>
          </a:xfrm>
        </p:spPr>
        <p:txBody>
          <a:bodyPr/>
          <a:lstStyle/>
          <a:p>
            <a:pPr marL="0" indent="0">
              <a:buNone/>
            </a:pPr>
            <a:r>
              <a:rPr lang="en-US" dirty="0"/>
              <a:t>Below are the metrics used to perform bivariate analysis</a:t>
            </a:r>
          </a:p>
          <a:p>
            <a:r>
              <a:rPr lang="en-GB" dirty="0"/>
              <a:t>Debt vs annual income ratio</a:t>
            </a:r>
          </a:p>
          <a:p>
            <a:r>
              <a:rPr lang="en-GB" dirty="0"/>
              <a:t>Requested amount vs funded amount</a:t>
            </a:r>
          </a:p>
          <a:p>
            <a:r>
              <a:rPr lang="en-GB" dirty="0"/>
              <a:t>Annual income vs loan amount</a:t>
            </a:r>
          </a:p>
          <a:p>
            <a:r>
              <a:rPr lang="en-GB" dirty="0"/>
              <a:t>Loan status vs verification </a:t>
            </a:r>
            <a:r>
              <a:rPr lang="en-US" dirty="0"/>
              <a:t>status vs loan amount</a:t>
            </a:r>
          </a:p>
          <a:p>
            <a:r>
              <a:rPr lang="en-US" dirty="0"/>
              <a:t>Loan amount vs state vs loan amount</a:t>
            </a:r>
          </a:p>
          <a:p>
            <a:r>
              <a:rPr lang="en-US" dirty="0"/>
              <a:t>Interest rate vs delinquent in 2 years vs loan status</a:t>
            </a:r>
            <a:endParaRPr lang="en-GB" dirty="0"/>
          </a:p>
        </p:txBody>
      </p:sp>
    </p:spTree>
    <p:extLst>
      <p:ext uri="{BB962C8B-B14F-4D97-AF65-F5344CB8AC3E}">
        <p14:creationId xmlns:p14="http://schemas.microsoft.com/office/powerpoint/2010/main" val="3080404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480</TotalTime>
  <Words>667</Words>
  <Application>Microsoft Office PowerPoint</Application>
  <PresentationFormat>Widescreen</PresentationFormat>
  <Paragraphs>63</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Problem Definition</vt:lpstr>
      <vt:lpstr>Cleaning and standardize data</vt:lpstr>
      <vt:lpstr>Univariate Analysis</vt:lpstr>
      <vt:lpstr>Univariate analysis corresponding graphs (cont..)</vt:lpstr>
      <vt:lpstr>Univariate analysis corresponding graphs </vt:lpstr>
      <vt:lpstr>Segmented Univariate Analysis</vt:lpstr>
      <vt:lpstr>Segmented Univariate Analysis Graphs</vt:lpstr>
      <vt:lpstr>Bivariate Analysis</vt:lpstr>
      <vt:lpstr>Bivariate Analysis Graphs (cont..)</vt:lpstr>
      <vt:lpstr>Bivariate Analysis Graphs (cont..)</vt:lpstr>
      <vt:lpstr>Bivariate Analysis Graphs (cont..)</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MURTHY, NISHITA</dc:creator>
  <cp:lastModifiedBy>K MURTHY, NISHITA</cp:lastModifiedBy>
  <cp:revision>11</cp:revision>
  <dcterms:created xsi:type="dcterms:W3CDTF">2022-01-04T08:33:07Z</dcterms:created>
  <dcterms:modified xsi:type="dcterms:W3CDTF">2022-01-04T17:35:28Z</dcterms:modified>
</cp:coreProperties>
</file>