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latsi" charset="1" panose="00000500000000000000"/>
      <p:regular r:id="rId17"/>
    </p:embeddedFont>
    <p:embeddedFont>
      <p:font typeface="Open Sans Bold" charset="1" panose="020B0806030504020204"/>
      <p:regular r:id="rId18"/>
    </p:embeddedFont>
    <p:embeddedFont>
      <p:font typeface="Agrandir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4.gif" Type="http://schemas.openxmlformats.org/officeDocument/2006/relationships/image"/><Relationship Id="rId4" Target="../media/image5.gif" Type="http://schemas.openxmlformats.org/officeDocument/2006/relationships/image"/><Relationship Id="rId5" Target="../media/image6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6241693" y="2357584"/>
            <a:ext cx="8534002" cy="211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8"/>
              </a:lnSpc>
            </a:pPr>
            <a:r>
              <a:rPr lang="en-US" sz="84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CREDIT CARD FRAUD DETECTION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987881" y="8107686"/>
            <a:ext cx="6882108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By: Nishita Bankapur(1RVU22BSC063)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67640" y="5196410"/>
            <a:ext cx="688210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RV</a:t>
            </a:r>
            <a:r>
              <a:rPr lang="en-US" sz="5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98242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3918199" y="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82861" y="780921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1998" y="2658494"/>
            <a:ext cx="17388856" cy="6941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3"/>
              </a:lnSpc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Summary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High Model Accuracy: Achieved over 99% accuracy across models (Logistic Regression, Random Forest, and Gradient Boosting), demonstrating reliable fraud detection.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Most Effective Model: Random Forest emerged as the best model with an accuracy of 99.51%, suitable for deployment in fraud detection systems.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Actionable Insights: Key features like transaction amount and demographics were identified as significant, offering valuable data points for real-time fraud prevention.</a:t>
            </a:r>
          </a:p>
          <a:p>
            <a:pPr algn="l">
              <a:lnSpc>
                <a:spcPts val="3283"/>
              </a:lnSpc>
            </a:pPr>
          </a:p>
          <a:p>
            <a:pPr algn="l">
              <a:lnSpc>
                <a:spcPts val="3283"/>
              </a:lnSpc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Future Work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Addressing Class Imbalance: Explore techniques like SMOTE (Synthetic Minority Over-sampling Technique) to better handle the imbalance in fraud vs. non-fraud cases.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Continuous Model Optimization: Regularly update and retrain models with new transaction data to adapt to evolving fraud patterns.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Expanding Features: Incorporate additional data sources (e.g., device information or behavioral analytics) to further improve fraud detection accuracy.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Real-Time Deployment: Integrate with financial transaction systems to detect and alert fraudulent activity in real time.</a:t>
            </a:r>
          </a:p>
          <a:p>
            <a:pPr algn="l">
              <a:lnSpc>
                <a:spcPts val="328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397001" y="458854"/>
            <a:ext cx="11149241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 AND FUTURE WORK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1662681" y="-6438340"/>
            <a:ext cx="13761077" cy="1415359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11263" y="4028678"/>
            <a:ext cx="846547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Thank you!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95350"/>
            <a:ext cx="13180039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1986" y="3314995"/>
            <a:ext cx="522240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1986" y="4418330"/>
            <a:ext cx="448096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1986" y="5521665"/>
            <a:ext cx="562267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27665" y="3314995"/>
            <a:ext cx="568696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MODELING APPROACH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50397" y="5488645"/>
            <a:ext cx="7150868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3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FINDINGS AND INTERPRETATIONS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1986" y="6654074"/>
            <a:ext cx="4480960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EDA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3078040" y="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601700" y="724823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650397" y="4418330"/>
            <a:ext cx="595130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MODEL PERFORMANCE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50397" y="6662329"/>
            <a:ext cx="715086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 AND FUTURE WORK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5842" y="58737"/>
            <a:ext cx="15994619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82861" y="74982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046684"/>
            <a:ext cx="16613458" cy="711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3"/>
              </a:lnSpc>
            </a:pPr>
            <a:r>
              <a:rPr lang="en-US" sz="238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Project Background</a:t>
            </a:r>
          </a:p>
          <a:p>
            <a:pPr algn="l">
              <a:lnSpc>
                <a:spcPts val="3343"/>
              </a:lnSpc>
            </a:pPr>
            <a:r>
              <a:rPr lang="en-US" sz="238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Context: Credit card fraud is a major issue in the financial industry, leading to billions of dollars in losses each year. As online and card-not-present transactions increase, so does the potential for fraud, making it critical to identify fraudulent transactions quickly and accurately.</a:t>
            </a:r>
          </a:p>
          <a:p>
            <a:pPr algn="l">
              <a:lnSpc>
                <a:spcPts val="3343"/>
              </a:lnSpc>
            </a:pPr>
          </a:p>
          <a:p>
            <a:pPr algn="l">
              <a:lnSpc>
                <a:spcPts val="3343"/>
              </a:lnSpc>
            </a:pPr>
            <a:r>
              <a:rPr lang="en-US" sz="238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Motivation: Machine learning models can enhance fraud detection systems by analyzing large volumes of transaction data and spotting unusual patterns that might indicate fraud.</a:t>
            </a:r>
          </a:p>
          <a:p>
            <a:pPr algn="l">
              <a:lnSpc>
                <a:spcPts val="3343"/>
              </a:lnSpc>
            </a:pPr>
          </a:p>
          <a:p>
            <a:pPr algn="l">
              <a:lnSpc>
                <a:spcPts val="3343"/>
              </a:lnSpc>
            </a:pPr>
            <a:r>
              <a:rPr lang="en-US" sz="238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Objective</a:t>
            </a:r>
          </a:p>
          <a:p>
            <a:pPr algn="l">
              <a:lnSpc>
                <a:spcPts val="3343"/>
              </a:lnSpc>
            </a:pPr>
            <a:r>
              <a:rPr lang="en-US" sz="238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Goal: To develop a predictive model that can classify transactions as either "Fraudulent" or "Not Fraudulent" with high accuracy.</a:t>
            </a:r>
          </a:p>
          <a:p>
            <a:pPr algn="l">
              <a:lnSpc>
                <a:spcPts val="3343"/>
              </a:lnSpc>
            </a:pPr>
            <a:r>
              <a:rPr lang="en-US" sz="238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Specific Aim: Reduce false positives and negatives, minimizing both missed fraud cases and wrongly flagged legitimate transactions.</a:t>
            </a:r>
          </a:p>
          <a:p>
            <a:pPr algn="l">
              <a:lnSpc>
                <a:spcPts val="3343"/>
              </a:lnSpc>
            </a:pPr>
          </a:p>
          <a:p>
            <a:pPr algn="l">
              <a:lnSpc>
                <a:spcPts val="3343"/>
              </a:lnSpc>
            </a:pPr>
            <a:r>
              <a:rPr lang="en-US" sz="238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Approach: Experiment with three machine learning models—Logistic Regression, Random Forest, and Gradient Boosting—to find the most effective approach.</a:t>
            </a:r>
          </a:p>
          <a:p>
            <a:pPr algn="l">
              <a:lnSpc>
                <a:spcPts val="334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95350"/>
            <a:ext cx="13180039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82861" y="794850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76990" y="2219967"/>
            <a:ext cx="15734020" cy="759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Dataset Summary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Source: Dataset sourced from Kaggle containing transactional data.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Total Observations: 186,931 transactions in the training set, and 186,930 in the test set.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Features: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Transaction Details: Amount, date, merchant, category.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Cardholder Information: Gender, location, job, etc.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Fraud Indicator: is_fraud (0: Not Fraud, 1: Fraud).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Data Sample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Display a table or snippet showing a few rows and columns, such as: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Transaction Amount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Merchant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Location (Latitude, Longitude)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Fraud Indicator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3. Target Variable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is_fraud: The target variable indicating whether a transaction is fraudulent. This variable helps the models learn to differentiate between fraud and legitimate transactions.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2645" y="250825"/>
            <a:ext cx="1446271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PREPROCESSING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4647875" y="-35212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82861" y="61384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278524"/>
            <a:ext cx="16163442" cy="743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Data Cleaning Steps</a:t>
            </a:r>
          </a:p>
          <a:p>
            <a:pPr algn="l" marL="539541" indent="-269770" lvl="1">
              <a:lnSpc>
                <a:spcPts val="3498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Handling Missing Values: Identified and removed rows with missing values to ensure data integrity.</a:t>
            </a:r>
          </a:p>
          <a:p>
            <a:pPr algn="l" marL="539541" indent="-269770" lvl="1">
              <a:lnSpc>
                <a:spcPts val="3498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Duplicate Removal: Dropped duplicate transactions to avoid data redundancy.</a:t>
            </a:r>
          </a:p>
          <a:p>
            <a:pPr algn="l">
              <a:lnSpc>
                <a:spcPts val="3498"/>
              </a:lnSpc>
            </a:pPr>
          </a:p>
          <a:p>
            <a:pPr algn="l">
              <a:lnSpc>
                <a:spcPts val="3498"/>
              </a:lnSpc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Feature Engineering and Selection</a:t>
            </a:r>
          </a:p>
          <a:p>
            <a:pPr algn="l" marL="539541" indent="-269770" lvl="1">
              <a:lnSpc>
                <a:spcPts val="3498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 Selection:</a:t>
            </a:r>
          </a:p>
          <a:p>
            <a:pPr algn="l" marL="1079081" indent="-359694" lvl="2">
              <a:lnSpc>
                <a:spcPts val="3498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Removed unnecessary columns, including Unnamed: 0, cc_num, merchant, first, last, trans_num, street, dob, and other features unrelated to fraud prediction.</a:t>
            </a:r>
          </a:p>
          <a:p>
            <a:pPr algn="l" marL="1079081" indent="-359694" lvl="2">
              <a:lnSpc>
                <a:spcPts val="3498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Selected features relevant to fraud detection, such as transaction amount, category, location, and gender.</a:t>
            </a:r>
          </a:p>
          <a:p>
            <a:pPr algn="l" marL="539541" indent="-269770" lvl="1">
              <a:lnSpc>
                <a:spcPts val="3498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 Transformation:</a:t>
            </a:r>
          </a:p>
          <a:p>
            <a:pPr algn="l" marL="1079081" indent="-359694" lvl="2">
              <a:lnSpc>
                <a:spcPts val="3498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Converted gender from categorical to numeric (1 for Male, 0 for Female) to ensure compatibility with the machine learning models.</a:t>
            </a:r>
          </a:p>
          <a:p>
            <a:pPr algn="l" marL="1079081" indent="-359694" lvl="2">
              <a:lnSpc>
                <a:spcPts val="3498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Standardized numerical features using StandardScaler to improve model performance and convergence.</a:t>
            </a:r>
          </a:p>
          <a:p>
            <a:pPr algn="l">
              <a:lnSpc>
                <a:spcPts val="3498"/>
              </a:lnSpc>
            </a:pPr>
          </a:p>
          <a:p>
            <a:pPr algn="l">
              <a:lnSpc>
                <a:spcPts val="3498"/>
              </a:lnSpc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3. Final Dataset Shape</a:t>
            </a:r>
          </a:p>
          <a:p>
            <a:pPr algn="l" marL="539541" indent="-269770" lvl="1">
              <a:lnSpc>
                <a:spcPts val="3498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Shape: Reduced to essential features with 186,930 rows and 5 key columns after preprocessing.</a:t>
            </a:r>
          </a:p>
          <a:p>
            <a:pPr algn="l">
              <a:lnSpc>
                <a:spcPts val="349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24972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3657600" y="-22737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01700" y="837516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41712" y="2202786"/>
            <a:ext cx="15804577" cy="7530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6"/>
              </a:lnSpc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Key Visualizations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Distribution:</a:t>
            </a:r>
          </a:p>
          <a:p>
            <a:pPr algn="l" marL="1032003" indent="-344001" lvl="2">
              <a:lnSpc>
                <a:spcPts val="3346"/>
              </a:lnSpc>
              <a:buFont typeface="Arial"/>
              <a:buChar char="⚬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Fraud vs. Non-Fraud Transactions: Bar chart showing the count of fraudulent and non-fraudulent transactions, highlighting the class imbalance.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Transaction Amount Analysis:</a:t>
            </a:r>
          </a:p>
          <a:p>
            <a:pPr algn="l" marL="1032003" indent="-344001" lvl="2">
              <a:lnSpc>
                <a:spcPts val="3346"/>
              </a:lnSpc>
              <a:buFont typeface="Arial"/>
              <a:buChar char="⚬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Histogram of transaction amounts to show distribution and detect any unusually high-value transactions potentially indicating fraud.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Correlation Heatmap:</a:t>
            </a:r>
          </a:p>
          <a:p>
            <a:pPr algn="l" marL="1032003" indent="-344001" lvl="2">
              <a:lnSpc>
                <a:spcPts val="3346"/>
              </a:lnSpc>
              <a:buFont typeface="Arial"/>
              <a:buChar char="⚬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Correlation matrix to illustrate relationships between features, identifying any highly correlated features that might impact the model.</a:t>
            </a:r>
          </a:p>
          <a:p>
            <a:pPr algn="l">
              <a:lnSpc>
                <a:spcPts val="3346"/>
              </a:lnSpc>
            </a:pPr>
          </a:p>
          <a:p>
            <a:pPr algn="l">
              <a:lnSpc>
                <a:spcPts val="3346"/>
              </a:lnSpc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Insights from EDA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Class Imbalance: The data has a significantly higher number of non-fraudulent transactions, impacting model training and necessitating balance-aware techniques.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High-Value Transactions: Observed outliers in transaction amounts, often linked with fraudulent transactions.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 Relationships: Certain features like transaction amount and location showed correlation patterns useful for identifying fraud.</a:t>
            </a:r>
          </a:p>
          <a:p>
            <a:pPr algn="l">
              <a:lnSpc>
                <a:spcPts val="334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09892"/>
            <a:ext cx="15308414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EXPLORATORY  DATA  ANALYSIS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2645" y="250825"/>
            <a:ext cx="1446271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MODELING APPROACH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4647875" y="-35212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8701" y="2078038"/>
            <a:ext cx="17470598" cy="711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Model Selection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Logistic Regression: Chosen for simplicity and efficiency with binary classification tasks.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Random Forest: Selected for its ability to handle large datasets with high accuracy by combining multiple decision trees.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Gradient Boosting: Applied for its strength in capturing complex patterns and boosting performance through iterative learning.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Training and Validation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Split: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Used an 80-20 train-test split to ensure a balanced evaluation of model performance.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Validation Technique: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Employed cross-validation to assess model consistency and prevent overfitting, especially given the class imbalance in fraud cases.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3. Hyperparameter Tuning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Parameter Tuning (if applicable):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Random Forest and Gradient Boosting models were optimized by tuning parameters like n_estimators and max_depth.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Used grid search for identifying the best combination, improving accuracy and recall.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982861" y="61384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9897" y="-63282"/>
            <a:ext cx="1446271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MODEL PERFORMANCE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946407" y="-314107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4560623" y="-66622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8266" y="1504241"/>
            <a:ext cx="17491467" cy="794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Evaluation Metrics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Accuracy: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Logistic Regression: 99.44%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Random Forest: 99.51%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Gradient Boosting: 99.50%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Additional Metrics: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Precision and Recall: Evaluated to ensure model reliability, especially due to class imbalance.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F1 Score: Used to balance precision and recall for better fraud detection sensitivity.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Visualizations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Confusion Matrix: Showcases True Positives, False Positives, True Negatives, and False Negatives for each model.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ROC Curve: Plot comparing the models’ performance in terms of True Positive Rate vs. False Positive Rate.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Precision-Recall Curve: Illustrates each model's handling of fraud detection, focusing on trade-offs between precision and recall.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3. Model Comparison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Highest Accuracy: Random Forest (99.51%)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Consistent Performance: All models showed high accuracy, with Random Forest slightly outperforming others.</a:t>
            </a:r>
          </a:p>
          <a:p>
            <a:pPr algn="l" marL="516002" indent="-258001" lvl="1">
              <a:lnSpc>
                <a:spcPts val="3346"/>
              </a:lnSpc>
              <a:buFont typeface="Arial"/>
              <a:buChar char="•"/>
            </a:pPr>
            <a:r>
              <a:rPr lang="en-US" sz="239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Best for Fraud Detection: Random Forest selected as the final model based on balanced performance across accuracy, precision, and recall.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070113" y="582435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98242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3918199" y="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82861" y="780921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8434" y="2316999"/>
            <a:ext cx="17591133" cy="6941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3"/>
              </a:lnSpc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Main Results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High Detection Accuracy: All models (Logistic Regression, Random Forest, and Gradient Boosting) achieved over 99% accuracy, indicating strong performance in identifying fraud.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Best Model for Fraud Detection: Random Forest had the highest accuracy (99.51%), with a well-balanced precision and recall, making it the most effective choice for this application.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 Significance: Transaction amount and user demographics emerged as important predictors in identifying fraudulent behavior.</a:t>
            </a:r>
          </a:p>
          <a:p>
            <a:pPr algn="l">
              <a:lnSpc>
                <a:spcPts val="3283"/>
              </a:lnSpc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Practical Implications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Fraud Detection Efficiency: This model can help financial institutions quickly and accurately identify potentially fraudulent transactions, reducing financial losses.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Resource Allocation: By accurately flagging high-risk transactions, resources can be better allocated to investigate legitimate fraud cases, optimizing operational efficiency.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Customer Trust: Improved fraud detection builds customer confidence in financial services by reducing unauthorized transactions.</a:t>
            </a:r>
          </a:p>
          <a:p>
            <a:pPr algn="l">
              <a:lnSpc>
                <a:spcPts val="3283"/>
              </a:lnSpc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3. Limitations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Class Imbalance: Fraud cases are rare in the dataset, which could affect model sensitivity despite balanced performance.</a:t>
            </a:r>
          </a:p>
          <a:p>
            <a:pPr algn="l" marL="506380" indent="-253190" lvl="1">
              <a:lnSpc>
                <a:spcPts val="3283"/>
              </a:lnSpc>
              <a:buFont typeface="Arial"/>
              <a:buChar char="•"/>
            </a:pPr>
            <a:r>
              <a:rPr lang="en-US" sz="234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Generalizability: The model may need fine-tuning for different datasets or changing fraud patterns over time.</a:t>
            </a:r>
          </a:p>
          <a:p>
            <a:pPr algn="l">
              <a:lnSpc>
                <a:spcPts val="328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273001" y="345243"/>
            <a:ext cx="11149241" cy="1996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7"/>
              </a:lnSpc>
            </a:pPr>
            <a:r>
              <a:rPr lang="en-US" sz="575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FINDINGS AND INTERPRETATION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DAGN4F5mRHc</dc:identifier>
  <dcterms:modified xsi:type="dcterms:W3CDTF">2011-08-01T06:04:30Z</dcterms:modified>
  <cp:revision>1</cp:revision>
  <dc:title>Deep Learning </dc:title>
</cp:coreProperties>
</file>