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338" r:id="rId3"/>
    <p:sldId id="337" r:id="rId4"/>
    <p:sldId id="345" r:id="rId5"/>
    <p:sldId id="331" r:id="rId6"/>
    <p:sldId id="347" r:id="rId7"/>
    <p:sldId id="346" r:id="rId8"/>
    <p:sldId id="359" r:id="rId9"/>
    <p:sldId id="360" r:id="rId10"/>
    <p:sldId id="361" r:id="rId11"/>
    <p:sldId id="362" r:id="rId12"/>
    <p:sldId id="355" r:id="rId13"/>
    <p:sldId id="352" r:id="rId14"/>
    <p:sldId id="353" r:id="rId15"/>
    <p:sldId id="354" r:id="rId16"/>
    <p:sldId id="358" r:id="rId17"/>
    <p:sldId id="348" r:id="rId18"/>
    <p:sldId id="349" r:id="rId19"/>
    <p:sldId id="356" r:id="rId20"/>
    <p:sldId id="350" r:id="rId21"/>
    <p:sldId id="323" r:id="rId22"/>
    <p:sldId id="340" r:id="rId23"/>
    <p:sldId id="341" r:id="rId24"/>
  </p:sldIdLst>
  <p:sldSz cx="12192000" cy="6858000"/>
  <p:notesSz cx="6858000" cy="9144000"/>
  <p:embeddedFontLst>
    <p:embeddedFont>
      <p:font typeface="Cantarell"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8B9A2CC-AE45-4D25-B663-09408544CE33}">
          <p14:sldIdLst>
            <p14:sldId id="256"/>
            <p14:sldId id="338"/>
            <p14:sldId id="337"/>
            <p14:sldId id="345"/>
            <p14:sldId id="331"/>
            <p14:sldId id="347"/>
            <p14:sldId id="346"/>
            <p14:sldId id="359"/>
            <p14:sldId id="360"/>
            <p14:sldId id="361"/>
            <p14:sldId id="362"/>
            <p14:sldId id="355"/>
            <p14:sldId id="352"/>
            <p14:sldId id="353"/>
            <p14:sldId id="354"/>
            <p14:sldId id="358"/>
            <p14:sldId id="348"/>
            <p14:sldId id="349"/>
            <p14:sldId id="356"/>
            <p14:sldId id="350"/>
            <p14:sldId id="323"/>
            <p14:sldId id="340"/>
            <p14:sldId id="341"/>
          </p14:sldIdLst>
        </p14:section>
      </p14:sectionLst>
    </p:ex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gbeGB+WIFLc05v/g0c7ysBQITX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27675D-7A79-463B-A4F0-EC5F2C93540B}">
  <a:tblStyle styleId="{5827675D-7A79-463B-A4F0-EC5F2C93540B}"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69"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2DE26104-9A77-070A-8220-181A345EFB01}"/>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49D35148-B27A-5159-479D-80F1C8B915A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a:extLst>
              <a:ext uri="{FF2B5EF4-FFF2-40B4-BE49-F238E27FC236}">
                <a16:creationId xmlns:a16="http://schemas.microsoft.com/office/drawing/2014/main" id="{FFCDBA81-2685-E214-51E1-A52F6CDE7E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659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3567F1C1-4052-6196-7E2C-8D0ED1F7CCE3}"/>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F27A71A6-D70A-1244-14CF-3D5FDD7D097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a:extLst>
              <a:ext uri="{FF2B5EF4-FFF2-40B4-BE49-F238E27FC236}">
                <a16:creationId xmlns:a16="http://schemas.microsoft.com/office/drawing/2014/main" id="{0822871D-BD10-0A7B-5E28-82BFFFF7B2F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16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918CA4CB-1CDC-7AF2-A881-F515C7D31897}"/>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3CD9AB7B-E872-3C43-E1C7-CE2981AD653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EC58527C-CB8A-5866-C39E-6FB3CDD54B8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4405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366FE374-3372-0396-FDE9-02512F476928}"/>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1B1D1635-64C2-5F8D-68BD-33D65F46441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066ECF93-51AD-BF05-764F-1D60EC663B1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790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042DEFA4-851D-5CBE-77AF-B01379C2E8B7}"/>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C06ECC7D-F853-4EC8-AD6B-F2E8EDE127F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62F445CD-E7B5-2645-EABB-34D0D58CC2D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852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410F1232-BD00-1543-1680-2A96721EA76D}"/>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4B66243F-7543-A185-6251-3279260FF0E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411EAD8C-1DBC-28A4-34BF-72F313FF70A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274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3D993838-9346-7F98-8005-14BDD3BD2CF2}"/>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CC98E4C7-F144-0292-3823-AD980B83FC2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4EEF85A7-EB55-D8C0-4ABF-9DC16E695C7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5882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011DE9AE-0853-8655-D845-123016902426}"/>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2BF0856B-0EA9-4AF9-C88B-B006B6263FD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9CFD8FE7-4FF2-EF96-F84B-F8A40C7F21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7757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5B9D7539-5417-89D6-82B6-352118E4CD4E}"/>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A655EBE0-6D13-04DF-4BCB-52206F249D6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356F5000-7FEF-59E5-C0AA-20C1990214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6069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FF7FC9FD-DCE2-ECE7-1632-B40B7FE4029B}"/>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501A0568-FEDE-8B8B-9F56-2930F24C927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F4D48622-0C0E-1CCE-88C2-C76CFBC1A42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597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2AB52E20-E487-89C4-8F31-6F39F4A423A7}"/>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6702EFE5-0C2A-0A73-1EE8-E1456077F35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a:extLst>
              <a:ext uri="{FF2B5EF4-FFF2-40B4-BE49-F238E27FC236}">
                <a16:creationId xmlns:a16="http://schemas.microsoft.com/office/drawing/2014/main" id="{3F794710-A04F-2515-8126-D27F7E9D394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197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08A7CC87-2993-31F5-22F2-1208017BF51A}"/>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ECF8677C-9966-F58F-E81B-1174E2B7B6F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69FFEB2F-4E04-77E8-DCCA-A1D6AE0836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3827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6EFC69C3-5592-4998-08DA-849E7AD009C9}"/>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48FFEFBE-A62E-8842-AFB4-0E43CE8020B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FE4302CA-BEE9-BC72-2AF8-A4999DF5D84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366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20B21C2F-DC06-05C9-366D-05B5F36528F9}"/>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4AB56164-264A-7CDA-A2BA-5CF99A8EA06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a:extLst>
              <a:ext uri="{FF2B5EF4-FFF2-40B4-BE49-F238E27FC236}">
                <a16:creationId xmlns:a16="http://schemas.microsoft.com/office/drawing/2014/main" id="{CE6D9C65-EE57-C277-D1BB-D82DD8D9145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767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3838139D-3AB5-25F6-8CD9-7D51C5AAB249}"/>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EB47BCC5-CF62-DDCF-ACCC-8E2473A01E5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a:extLst>
              <a:ext uri="{FF2B5EF4-FFF2-40B4-BE49-F238E27FC236}">
                <a16:creationId xmlns:a16="http://schemas.microsoft.com/office/drawing/2014/main" id="{14CE8155-3BE6-A2EC-E1DF-FAE20C210BA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03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5CBF6502-D52D-E0F7-CB39-077A2BAFF5A9}"/>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DF9DBC5A-B403-4B55-F419-3A15F96E2A9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a:extLst>
              <a:ext uri="{FF2B5EF4-FFF2-40B4-BE49-F238E27FC236}">
                <a16:creationId xmlns:a16="http://schemas.microsoft.com/office/drawing/2014/main" id="{1461D1C7-74ED-6163-3306-7B9BF693F8D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472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282B1242-F42F-1926-F8FF-92B44A9EADD2}"/>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2D00B0A0-8C92-033C-D6C5-F4ED8797CA1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a:extLst>
              <a:ext uri="{FF2B5EF4-FFF2-40B4-BE49-F238E27FC236}">
                <a16:creationId xmlns:a16="http://schemas.microsoft.com/office/drawing/2014/main" id="{7519D176-4BB9-36A3-65D2-6E08D173EBF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3380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BC013D1A-8B95-55C1-87E1-4654FAB1A4D1}"/>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6D381393-DAB0-F22E-A991-38A4C65449B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a:extLst>
              <a:ext uri="{FF2B5EF4-FFF2-40B4-BE49-F238E27FC236}">
                <a16:creationId xmlns:a16="http://schemas.microsoft.com/office/drawing/2014/main" id="{8E644CCE-60E6-C026-4DF5-B33BE5DF1B2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707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42A90D4C-595C-202F-5ABC-092C25BB512F}"/>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1422933D-B2F6-AA6C-0AC3-ABF06423602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3:notes">
            <a:extLst>
              <a:ext uri="{FF2B5EF4-FFF2-40B4-BE49-F238E27FC236}">
                <a16:creationId xmlns:a16="http://schemas.microsoft.com/office/drawing/2014/main" id="{9728E52F-E72E-64EC-01BB-46AABF72AF3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8027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A3E927FF-31A6-E3E1-E172-88AF53F52DC0}"/>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F0BFDAAE-5532-54F3-8984-C0ADA9C0B37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a:extLst>
              <a:ext uri="{FF2B5EF4-FFF2-40B4-BE49-F238E27FC236}">
                <a16:creationId xmlns:a16="http://schemas.microsoft.com/office/drawing/2014/main" id="{C6846548-B5EC-0CA6-5AFC-416B9A28944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4155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8AAEE3CD-31DC-90B2-A36C-79FFD89DF4A9}"/>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8B037B1D-A58F-7A8F-B177-C7AC9921D12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a:extLst>
              <a:ext uri="{FF2B5EF4-FFF2-40B4-BE49-F238E27FC236}">
                <a16:creationId xmlns:a16="http://schemas.microsoft.com/office/drawing/2014/main" id="{B1D838EB-C8B7-6FBC-FE6C-8CB9ABE58B0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7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298A16C2-5985-78BC-979E-7BABD2D1965C}"/>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2E5CD518-97AC-7BC2-50F8-D09BA9CB207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a:extLst>
              <a:ext uri="{FF2B5EF4-FFF2-40B4-BE49-F238E27FC236}">
                <a16:creationId xmlns:a16="http://schemas.microsoft.com/office/drawing/2014/main" id="{7D69C087-4F34-BC4F-D82A-955C0BE7C0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8366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5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5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 name="Google Shape;13;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Interdisciplinary Project, SoCSE, RV University</a:t>
            </a:r>
            <a:endParaRPr/>
          </a:p>
        </p:txBody>
      </p:sp>
      <p:sp>
        <p:nvSpPr>
          <p:cNvPr id="14" name="Google Shape;14;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6" name="Google Shape;16;p52"/>
          <p:cNvSpPr/>
          <p:nvPr/>
        </p:nvSpPr>
        <p:spPr>
          <a:xfrm>
            <a:off x="0" y="0"/>
            <a:ext cx="12192000" cy="6858000"/>
          </a:xfrm>
          <a:prstGeom prst="rect">
            <a:avLst/>
          </a:prstGeom>
          <a:solidFill>
            <a:srgbClr val="D7AC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6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3" name="Google Shape;7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Interdisciplinary Project, SoCSE, RV University</a:t>
            </a:r>
            <a:endParaRPr/>
          </a:p>
        </p:txBody>
      </p:sp>
      <p:sp>
        <p:nvSpPr>
          <p:cNvPr id="74" name="Google Shape;7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6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6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Google Shape;79;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Interdisciplinary Project, SoCSE, RV University</a:t>
            </a:r>
            <a:endParaRPr/>
          </a:p>
        </p:txBody>
      </p:sp>
      <p:sp>
        <p:nvSpPr>
          <p:cNvPr id="80" name="Google Shape;80;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pic>
        <p:nvPicPr>
          <p:cNvPr id="18" name="Google Shape;18;p53" descr="A white and gold rectangles&#10;&#10;Description automatically generated with low confidence"/>
          <p:cNvPicPr preferRelativeResize="0"/>
          <p:nvPr/>
        </p:nvPicPr>
        <p:blipFill rotWithShape="1">
          <a:blip r:embed="rId2">
            <a:alphaModFix amt="20000"/>
          </a:blip>
          <a:srcRect/>
          <a:stretch/>
        </p:blipFill>
        <p:spPr>
          <a:xfrm>
            <a:off x="0" y="15766"/>
            <a:ext cx="12192000" cy="6858000"/>
          </a:xfrm>
          <a:prstGeom prst="rect">
            <a:avLst/>
          </a:prstGeom>
          <a:noFill/>
          <a:ln>
            <a:noFill/>
          </a:ln>
        </p:spPr>
      </p:pic>
      <p:pic>
        <p:nvPicPr>
          <p:cNvPr id="19" name="Google Shape;19;p53" descr="A picture containing text, logo, font, graphics&#10;&#10;Description automatically generated"/>
          <p:cNvPicPr preferRelativeResize="0"/>
          <p:nvPr/>
        </p:nvPicPr>
        <p:blipFill rotWithShape="1">
          <a:blip r:embed="rId3">
            <a:alphaModFix/>
          </a:blip>
          <a:srcRect/>
          <a:stretch/>
        </p:blipFill>
        <p:spPr>
          <a:xfrm>
            <a:off x="9503376" y="1"/>
            <a:ext cx="2688624" cy="1511300"/>
          </a:xfrm>
          <a:prstGeom prst="rect">
            <a:avLst/>
          </a:prstGeom>
          <a:noFill/>
          <a:ln>
            <a:noFill/>
          </a:ln>
        </p:spPr>
      </p:pic>
      <p:sp>
        <p:nvSpPr>
          <p:cNvPr id="20" name="Google Shape;20;p53"/>
          <p:cNvSpPr/>
          <p:nvPr/>
        </p:nvSpPr>
        <p:spPr>
          <a:xfrm>
            <a:off x="0" y="6235701"/>
            <a:ext cx="12192000" cy="622299"/>
          </a:xfrm>
          <a:prstGeom prst="round2SameRect">
            <a:avLst>
              <a:gd name="adj1" fmla="val 50000"/>
              <a:gd name="adj2" fmla="val 0"/>
            </a:avLst>
          </a:prstGeom>
          <a:solidFill>
            <a:srgbClr val="2330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53"/>
          <p:cNvSpPr/>
          <p:nvPr/>
        </p:nvSpPr>
        <p:spPr>
          <a:xfrm>
            <a:off x="0" y="6812280"/>
            <a:ext cx="12192000" cy="45719"/>
          </a:xfrm>
          <a:prstGeom prst="round2SameRect">
            <a:avLst>
              <a:gd name="adj1" fmla="val 0"/>
              <a:gd name="adj2" fmla="val 0"/>
            </a:avLst>
          </a:prstGeom>
          <a:solidFill>
            <a:srgbClr val="D7AC5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Interdisciplinary Project, SoCSE, RV University</a:t>
            </a:r>
            <a:endParaRPr/>
          </a:p>
        </p:txBody>
      </p:sp>
      <p:sp>
        <p:nvSpPr>
          <p:cNvPr id="23" name="Google Shape;23;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a:solidFill>
                  <a:schemeClr val="lt1"/>
                </a:solidFill>
                <a:latin typeface="Calibri"/>
                <a:ea typeface="Calibri"/>
                <a:cs typeface="Calibri"/>
                <a:sym typeface="Calibri"/>
              </a:defRPr>
            </a:lvl1pPr>
            <a:lvl2pPr marL="0" marR="0" lvl="1" indent="0" algn="r" rtl="0">
              <a:spcBef>
                <a:spcPts val="0"/>
              </a:spcBef>
              <a:buNone/>
              <a:defRPr sz="1800">
                <a:solidFill>
                  <a:schemeClr val="lt1"/>
                </a:solidFill>
                <a:latin typeface="Calibri"/>
                <a:ea typeface="Calibri"/>
                <a:cs typeface="Calibri"/>
                <a:sym typeface="Calibri"/>
              </a:defRPr>
            </a:lvl2pPr>
            <a:lvl3pPr marL="0" marR="0" lvl="2" indent="0" algn="r" rtl="0">
              <a:spcBef>
                <a:spcPts val="0"/>
              </a:spcBef>
              <a:buNone/>
              <a:defRPr sz="1800">
                <a:solidFill>
                  <a:schemeClr val="lt1"/>
                </a:solidFill>
                <a:latin typeface="Calibri"/>
                <a:ea typeface="Calibri"/>
                <a:cs typeface="Calibri"/>
                <a:sym typeface="Calibri"/>
              </a:defRPr>
            </a:lvl3pPr>
            <a:lvl4pPr marL="0" marR="0" lvl="3" indent="0" algn="r" rtl="0">
              <a:spcBef>
                <a:spcPts val="0"/>
              </a:spcBef>
              <a:buNone/>
              <a:defRPr sz="1800">
                <a:solidFill>
                  <a:schemeClr val="lt1"/>
                </a:solidFill>
                <a:latin typeface="Calibri"/>
                <a:ea typeface="Calibri"/>
                <a:cs typeface="Calibri"/>
                <a:sym typeface="Calibri"/>
              </a:defRPr>
            </a:lvl4pPr>
            <a:lvl5pPr marL="0" marR="0" lvl="4" indent="0" algn="r" rtl="0">
              <a:spcBef>
                <a:spcPts val="0"/>
              </a:spcBef>
              <a:buNone/>
              <a:defRPr sz="1800">
                <a:solidFill>
                  <a:schemeClr val="lt1"/>
                </a:solidFill>
                <a:latin typeface="Calibri"/>
                <a:ea typeface="Calibri"/>
                <a:cs typeface="Calibri"/>
                <a:sym typeface="Calibri"/>
              </a:defRPr>
            </a:lvl5pPr>
            <a:lvl6pPr marL="0" marR="0" lvl="5" indent="0" algn="r" rtl="0">
              <a:spcBef>
                <a:spcPts val="0"/>
              </a:spcBef>
              <a:buNone/>
              <a:defRPr sz="1800">
                <a:solidFill>
                  <a:schemeClr val="lt1"/>
                </a:solidFill>
                <a:latin typeface="Calibri"/>
                <a:ea typeface="Calibri"/>
                <a:cs typeface="Calibri"/>
                <a:sym typeface="Calibri"/>
              </a:defRPr>
            </a:lvl6pPr>
            <a:lvl7pPr marL="0" marR="0" lvl="6" indent="0" algn="r" rtl="0">
              <a:spcBef>
                <a:spcPts val="0"/>
              </a:spcBef>
              <a:buNone/>
              <a:defRPr sz="1800">
                <a:solidFill>
                  <a:schemeClr val="lt1"/>
                </a:solidFill>
                <a:latin typeface="Calibri"/>
                <a:ea typeface="Calibri"/>
                <a:cs typeface="Calibri"/>
                <a:sym typeface="Calibri"/>
              </a:defRPr>
            </a:lvl7pPr>
            <a:lvl8pPr marL="0" marR="0" lvl="7" indent="0" algn="r" rtl="0">
              <a:spcBef>
                <a:spcPts val="0"/>
              </a:spcBef>
              <a:buNone/>
              <a:defRPr sz="1800">
                <a:solidFill>
                  <a:schemeClr val="lt1"/>
                </a:solidFill>
                <a:latin typeface="Calibri"/>
                <a:ea typeface="Calibri"/>
                <a:cs typeface="Calibri"/>
                <a:sym typeface="Calibri"/>
              </a:defRPr>
            </a:lvl8pPr>
            <a:lvl9pPr marL="0" marR="0" lvl="8" indent="0" algn="r" rtl="0">
              <a:spcBef>
                <a:spcPts val="0"/>
              </a:spcBef>
              <a:buNone/>
              <a:defRPr sz="18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53"/>
          <p:cNvSpPr txBox="1">
            <a:spLocks noGrp="1"/>
          </p:cNvSpPr>
          <p:nvPr>
            <p:ph type="body" idx="1"/>
          </p:nvPr>
        </p:nvSpPr>
        <p:spPr>
          <a:xfrm>
            <a:off x="189186" y="1825625"/>
            <a:ext cx="11887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5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5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8" name="Google Shape;2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Interdisciplinary Project, SoCSE, RV University</a:t>
            </a:r>
            <a:endParaRPr/>
          </a:p>
        </p:txBody>
      </p:sp>
      <p:sp>
        <p:nvSpPr>
          <p:cNvPr id="29" name="Google Shape;2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5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5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Interdisciplinary Project, SoCSE, RV University</a:t>
            </a:r>
            <a:endParaRPr/>
          </a:p>
        </p:txBody>
      </p:sp>
      <p:sp>
        <p:nvSpPr>
          <p:cNvPr id="36" name="Google Shape;3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5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5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5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5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5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Interdisciplinary Project, SoCSE, RV University</a:t>
            </a:r>
            <a:endParaRPr/>
          </a:p>
        </p:txBody>
      </p:sp>
      <p:sp>
        <p:nvSpPr>
          <p:cNvPr id="45" name="Google Shape;45;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Interdisciplinary Project, SoCSE, RV University</a:t>
            </a:r>
            <a:endParaRPr/>
          </a:p>
        </p:txBody>
      </p:sp>
      <p:sp>
        <p:nvSpPr>
          <p:cNvPr id="50" name="Google Shape;50;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Interdisciplinary Project, SoCSE, RV University</a:t>
            </a:r>
            <a:endParaRPr/>
          </a:p>
        </p:txBody>
      </p:sp>
      <p:sp>
        <p:nvSpPr>
          <p:cNvPr id="54" name="Google Shape;54;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5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5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 name="Google Shape;59;p5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0" name="Google Shape;60;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Interdisciplinary Project, SoCSE, RV University</a:t>
            </a:r>
            <a:endParaRPr/>
          </a:p>
        </p:txBody>
      </p:sp>
      <p:sp>
        <p:nvSpPr>
          <p:cNvPr id="61" name="Google Shape;61;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60"/>
          <p:cNvSpPr>
            <a:spLocks noGrp="1"/>
          </p:cNvSpPr>
          <p:nvPr>
            <p:ph type="pic" idx="2"/>
          </p:nvPr>
        </p:nvSpPr>
        <p:spPr>
          <a:xfrm>
            <a:off x="5183188" y="987425"/>
            <a:ext cx="6172200" cy="4873625"/>
          </a:xfrm>
          <a:prstGeom prst="rect">
            <a:avLst/>
          </a:prstGeom>
          <a:noFill/>
          <a:ln>
            <a:noFill/>
          </a:ln>
        </p:spPr>
      </p:sp>
      <p:sp>
        <p:nvSpPr>
          <p:cNvPr id="66" name="Google Shape;66;p6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7" name="Google Shape;67;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Interdisciplinary Project, SoCSE, RV University</a:t>
            </a:r>
            <a:endParaRPr/>
          </a:p>
        </p:txBody>
      </p:sp>
      <p:sp>
        <p:nvSpPr>
          <p:cNvPr id="68" name="Google Shape;68;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 descr="A group of people walking in front of a building&#10;&#10;Description automatically generated"/>
          <p:cNvPicPr preferRelativeResize="0"/>
          <p:nvPr/>
        </p:nvPicPr>
        <p:blipFill rotWithShape="1">
          <a:blip r:embed="rId3">
            <a:alphaModFix amt="35000"/>
          </a:blip>
          <a:srcRect t="20312"/>
          <a:stretch/>
        </p:blipFill>
        <p:spPr>
          <a:xfrm>
            <a:off x="0" y="-18662"/>
            <a:ext cx="12192000" cy="6858000"/>
          </a:xfrm>
          <a:prstGeom prst="rect">
            <a:avLst/>
          </a:prstGeom>
          <a:noFill/>
          <a:ln w="76200" cap="flat" cmpd="sng">
            <a:solidFill>
              <a:srgbClr val="233039"/>
            </a:solidFill>
            <a:prstDash val="solid"/>
            <a:round/>
            <a:headEnd type="none" w="sm" len="sm"/>
            <a:tailEnd type="none" w="sm" len="sm"/>
          </a:ln>
        </p:spPr>
      </p:pic>
      <p:pic>
        <p:nvPicPr>
          <p:cNvPr id="87" name="Google Shape;87;p1" descr="A picture containing text, logo, font, graphics&#10;&#10;Description automatically generated"/>
          <p:cNvPicPr preferRelativeResize="0"/>
          <p:nvPr/>
        </p:nvPicPr>
        <p:blipFill rotWithShape="1">
          <a:blip r:embed="rId4">
            <a:alphaModFix/>
          </a:blip>
          <a:srcRect/>
          <a:stretch/>
        </p:blipFill>
        <p:spPr>
          <a:xfrm>
            <a:off x="9326562" y="0"/>
            <a:ext cx="2865438" cy="1610689"/>
          </a:xfrm>
          <a:prstGeom prst="rect">
            <a:avLst/>
          </a:prstGeom>
          <a:noFill/>
          <a:ln>
            <a:noFill/>
          </a:ln>
        </p:spPr>
      </p:pic>
      <p:sp>
        <p:nvSpPr>
          <p:cNvPr id="88" name="Google Shape;88;p1"/>
          <p:cNvSpPr/>
          <p:nvPr/>
        </p:nvSpPr>
        <p:spPr>
          <a:xfrm>
            <a:off x="0" y="6388100"/>
            <a:ext cx="12192000" cy="127000"/>
          </a:xfrm>
          <a:prstGeom prst="rect">
            <a:avLst/>
          </a:prstGeom>
          <a:solidFill>
            <a:srgbClr val="2330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 name="Google Shape;89;p1"/>
          <p:cNvSpPr/>
          <p:nvPr/>
        </p:nvSpPr>
        <p:spPr>
          <a:xfrm rot="10800000" flipH="1">
            <a:off x="0" y="6573518"/>
            <a:ext cx="12192000" cy="45719"/>
          </a:xfrm>
          <a:prstGeom prst="rect">
            <a:avLst/>
          </a:prstGeom>
          <a:solidFill>
            <a:srgbClr val="2330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429208" y="531190"/>
            <a:ext cx="8759112" cy="1006389"/>
          </a:xfrm>
          <a:prstGeom prst="rect">
            <a:avLst/>
          </a:prstGeom>
          <a:solidFill>
            <a:schemeClr val="accent4">
              <a:lumMod val="75000"/>
            </a:schemeClr>
          </a:solidFill>
          <a:ln>
            <a:noFill/>
          </a:ln>
        </p:spPr>
        <p:txBody>
          <a:bodyPr spcFirstLastPara="1" wrap="square" lIns="91425" tIns="45700" rIns="91425" bIns="45700" anchor="b" anchorCtr="0">
            <a:spAutoFit/>
          </a:bodyPr>
          <a:lstStyle/>
          <a:p>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School of Computer Science and Engineering</a:t>
            </a:r>
            <a:b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Interdisciplinary Project Presentation</a:t>
            </a:r>
            <a:br>
              <a:rPr lang="en-IN"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IN" sz="1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2024-25</a:t>
            </a:r>
            <a:endParaRPr sz="2400" dirty="0">
              <a:ln w="0"/>
              <a:solidFill>
                <a:schemeClr val="tx1"/>
              </a:solidFill>
              <a:effectLst>
                <a:outerShdw blurRad="38100" dist="19050" dir="2700000" algn="tl" rotWithShape="0">
                  <a:schemeClr val="dk1">
                    <a:alpha val="40000"/>
                  </a:schemeClr>
                </a:outerShdw>
              </a:effectLst>
            </a:endParaRPr>
          </a:p>
        </p:txBody>
      </p:sp>
      <p:sp>
        <p:nvSpPr>
          <p:cNvPr id="91" name="Google Shape;91;p1"/>
          <p:cNvSpPr txBox="1">
            <a:spLocks noGrp="1"/>
          </p:cNvSpPr>
          <p:nvPr>
            <p:ph type="subTitle" idx="1"/>
          </p:nvPr>
        </p:nvSpPr>
        <p:spPr>
          <a:xfrm>
            <a:off x="429208" y="2407719"/>
            <a:ext cx="11333584" cy="1165599"/>
          </a:xfrm>
          <a:prstGeom prst="rect">
            <a:avLst/>
          </a:prstGeom>
          <a:noFill/>
          <a:ln>
            <a:noFill/>
          </a:ln>
        </p:spPr>
        <p:txBody>
          <a:bodyPr spcFirstLastPara="1" wrap="square" lIns="91425" tIns="45700" rIns="91425" bIns="45700" anchor="t" anchorCtr="0">
            <a:noAutofit/>
          </a:bodyPr>
          <a:lstStyle/>
          <a:p>
            <a:r>
              <a:rPr lang="en-IN" b="1" dirty="0">
                <a:solidFill>
                  <a:schemeClr val="tx1"/>
                </a:solidFill>
                <a:latin typeface="Times New Roman" panose="02020603050405020304" pitchFamily="18" charset="0"/>
                <a:cs typeface="Times New Roman" panose="02020603050405020304" pitchFamily="18" charset="0"/>
              </a:rPr>
              <a:t>PROJECT TITLE: </a:t>
            </a:r>
            <a:r>
              <a:rPr lang="en-IN" b="1" i="0" dirty="0">
                <a:solidFill>
                  <a:srgbClr val="000000"/>
                </a:solidFill>
                <a:effectLst/>
                <a:latin typeface="Times New Roman" panose="02020603050405020304" pitchFamily="18" charset="0"/>
                <a:cs typeface="Times New Roman" panose="02020603050405020304" pitchFamily="18" charset="0"/>
              </a:rPr>
              <a:t>SURVEILLANCE AND OBSTACLE DETECTION ROBOT USING ESP32-CAM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326D4CC-DEDB-3E99-139D-489CB493DAEB}"/>
              </a:ext>
            </a:extLst>
          </p:cNvPr>
          <p:cNvSpPr txBox="1"/>
          <p:nvPr/>
        </p:nvSpPr>
        <p:spPr>
          <a:xfrm>
            <a:off x="429208" y="3298440"/>
            <a:ext cx="8759112" cy="369332"/>
          </a:xfrm>
          <a:prstGeom prst="rect">
            <a:avLst/>
          </a:prstGeom>
          <a:noFill/>
        </p:spPr>
        <p:txBody>
          <a:bodyPr wrap="square">
            <a:spAutoFit/>
          </a:bodyPr>
          <a:lstStyle/>
          <a:p>
            <a:r>
              <a:rPr lang="en-IN" sz="1800" b="1" dirty="0">
                <a:solidFill>
                  <a:schemeClr val="tx1"/>
                </a:solidFill>
                <a:latin typeface="Times New Roman" panose="02020603050405020304" pitchFamily="18" charset="0"/>
                <a:cs typeface="Times New Roman" panose="02020603050405020304" pitchFamily="18" charset="0"/>
              </a:rPr>
              <a:t>PROJECT TEAM NO: 19</a:t>
            </a:r>
          </a:p>
        </p:txBody>
      </p:sp>
      <p:sp>
        <p:nvSpPr>
          <p:cNvPr id="5" name="TextBox 4">
            <a:extLst>
              <a:ext uri="{FF2B5EF4-FFF2-40B4-BE49-F238E27FC236}">
                <a16:creationId xmlns:a16="http://schemas.microsoft.com/office/drawing/2014/main" id="{9A4F4923-C10C-A209-2EA2-73E5B5A96CE7}"/>
              </a:ext>
            </a:extLst>
          </p:cNvPr>
          <p:cNvSpPr txBox="1"/>
          <p:nvPr/>
        </p:nvSpPr>
        <p:spPr>
          <a:xfrm>
            <a:off x="429208" y="3901328"/>
            <a:ext cx="9269963" cy="1754326"/>
          </a:xfrm>
          <a:prstGeom prst="rect">
            <a:avLst/>
          </a:prstGeom>
          <a:noFill/>
        </p:spPr>
        <p:txBody>
          <a:bodyPr wrap="square">
            <a:spAutoFit/>
          </a:bodyPr>
          <a:lstStyle/>
          <a:p>
            <a:r>
              <a:rPr lang="en-IN" sz="1800" b="1" dirty="0">
                <a:solidFill>
                  <a:schemeClr val="tx1"/>
                </a:solidFill>
                <a:latin typeface="Times New Roman" panose="02020603050405020304" pitchFamily="18" charset="0"/>
                <a:cs typeface="Times New Roman" panose="02020603050405020304" pitchFamily="18" charset="0"/>
              </a:rPr>
              <a:t>Presentation By:</a:t>
            </a:r>
          </a:p>
          <a:p>
            <a:r>
              <a:rPr lang="en-IN" sz="1800" b="1" dirty="0">
                <a:solidFill>
                  <a:schemeClr val="tx1"/>
                </a:solidFill>
                <a:latin typeface="Times New Roman" panose="02020603050405020304" pitchFamily="18" charset="0"/>
                <a:cs typeface="Times New Roman" panose="02020603050405020304" pitchFamily="18" charset="0"/>
              </a:rPr>
              <a:t>Name1: Sumedha </a:t>
            </a:r>
            <a:r>
              <a:rPr lang="en-IN" sz="1800" b="1" dirty="0" err="1">
                <a:solidFill>
                  <a:schemeClr val="tx1"/>
                </a:solidFill>
                <a:latin typeface="Times New Roman" panose="02020603050405020304" pitchFamily="18" charset="0"/>
                <a:cs typeface="Times New Roman" panose="02020603050405020304" pitchFamily="18" charset="0"/>
              </a:rPr>
              <a:t>Vijayaram</a:t>
            </a:r>
            <a:r>
              <a:rPr lang="en-IN" sz="1800" b="1" dirty="0">
                <a:solidFill>
                  <a:schemeClr val="tx1"/>
                </a:solidFill>
                <a:latin typeface="Times New Roman" panose="02020603050405020304" pitchFamily="18" charset="0"/>
                <a:cs typeface="Times New Roman" panose="02020603050405020304" pitchFamily="18" charset="0"/>
              </a:rPr>
              <a:t> Kumar                   		USN1: 1RVU22BSC101</a:t>
            </a:r>
          </a:p>
          <a:p>
            <a:r>
              <a:rPr lang="en-IN" sz="1800" b="1" dirty="0">
                <a:solidFill>
                  <a:schemeClr val="tx1"/>
                </a:solidFill>
                <a:latin typeface="Times New Roman" panose="02020603050405020304" pitchFamily="18" charset="0"/>
                <a:cs typeface="Times New Roman" panose="02020603050405020304" pitchFamily="18" charset="0"/>
              </a:rPr>
              <a:t>Name2: K Akanksha Raju                  				USN2: 1RVU22BSC039</a:t>
            </a:r>
          </a:p>
          <a:p>
            <a:r>
              <a:rPr lang="en-IN" sz="1800" b="1" dirty="0">
                <a:solidFill>
                  <a:schemeClr val="tx1"/>
                </a:solidFill>
                <a:latin typeface="Times New Roman" panose="02020603050405020304" pitchFamily="18" charset="0"/>
                <a:cs typeface="Times New Roman" panose="02020603050405020304" pitchFamily="18" charset="0"/>
              </a:rPr>
              <a:t>Name3: Priyanka CM                 				USN3: 1RVU22BSC075</a:t>
            </a:r>
          </a:p>
          <a:p>
            <a:r>
              <a:rPr lang="en-IN" sz="1800" b="1" dirty="0">
                <a:solidFill>
                  <a:schemeClr val="tx1"/>
                </a:solidFill>
                <a:latin typeface="Times New Roman" panose="02020603050405020304" pitchFamily="18" charset="0"/>
                <a:cs typeface="Times New Roman" panose="02020603050405020304" pitchFamily="18" charset="0"/>
              </a:rPr>
              <a:t>Name4: Nishita Bankapur                				USN4: 1RVU22BSC063</a:t>
            </a:r>
          </a:p>
          <a:p>
            <a:r>
              <a:rPr lang="en-IN" sz="1800" b="1" dirty="0">
                <a:solidFill>
                  <a:schemeClr val="tx1"/>
                </a:solidFill>
                <a:latin typeface="Times New Roman" panose="02020603050405020304" pitchFamily="18" charset="0"/>
                <a:cs typeface="Times New Roman" panose="02020603050405020304" pitchFamily="18" charset="0"/>
              </a:rPr>
              <a:t>Name5: Janak R                				                USN5: 1RVU22BSC037</a:t>
            </a:r>
          </a:p>
        </p:txBody>
      </p:sp>
      <p:sp>
        <p:nvSpPr>
          <p:cNvPr id="7" name="TextBox 6">
            <a:extLst>
              <a:ext uri="{FF2B5EF4-FFF2-40B4-BE49-F238E27FC236}">
                <a16:creationId xmlns:a16="http://schemas.microsoft.com/office/drawing/2014/main" id="{9BFE0323-E36A-3F69-8311-9E4E3E399738}"/>
              </a:ext>
            </a:extLst>
          </p:cNvPr>
          <p:cNvSpPr txBox="1"/>
          <p:nvPr/>
        </p:nvSpPr>
        <p:spPr>
          <a:xfrm>
            <a:off x="429208" y="5655654"/>
            <a:ext cx="4544423" cy="646331"/>
          </a:xfrm>
          <a:prstGeom prst="rect">
            <a:avLst/>
          </a:prstGeom>
          <a:noFill/>
        </p:spPr>
        <p:txBody>
          <a:bodyPr wrap="square">
            <a:spAutoFit/>
          </a:bodyPr>
          <a:lstStyle/>
          <a:p>
            <a:r>
              <a:rPr lang="en-IN" sz="1800" b="1" dirty="0">
                <a:solidFill>
                  <a:schemeClr val="tx1"/>
                </a:solidFill>
                <a:latin typeface="Times New Roman" panose="02020603050405020304" pitchFamily="18" charset="0"/>
                <a:cs typeface="Times New Roman" panose="02020603050405020304" pitchFamily="18" charset="0"/>
              </a:rPr>
              <a:t>Guided By:</a:t>
            </a:r>
          </a:p>
          <a:p>
            <a:r>
              <a:rPr lang="en-IN" sz="1800" b="1" dirty="0">
                <a:solidFill>
                  <a:schemeClr val="tx1"/>
                </a:solidFill>
                <a:latin typeface="Times New Roman" panose="02020603050405020304" pitchFamily="18" charset="0"/>
                <a:cs typeface="Times New Roman" panose="02020603050405020304" pitchFamily="18" charset="0"/>
              </a:rPr>
              <a:t>Dr. K Sailaja Kumar and Prof. Harish KR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8808D0E6-9A23-B266-B630-70413467AA35}"/>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1CE74D2C-F5B7-5C76-58F5-3D8E9B6404BA}"/>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rgbClr val="D7AC54"/>
                </a:solidFill>
                <a:latin typeface="Cantarell"/>
                <a:ea typeface="Cantarell"/>
                <a:cs typeface="Cantarell"/>
                <a:sym typeface="Cantarell"/>
              </a:rPr>
              <a:t>LITERATURE SURVEY</a:t>
            </a:r>
            <a:endParaRPr lang="en-US" sz="4000" dirty="0"/>
          </a:p>
        </p:txBody>
      </p:sp>
      <p:sp>
        <p:nvSpPr>
          <p:cNvPr id="104" name="Google Shape;104;p3">
            <a:extLst>
              <a:ext uri="{FF2B5EF4-FFF2-40B4-BE49-F238E27FC236}">
                <a16:creationId xmlns:a16="http://schemas.microsoft.com/office/drawing/2014/main" id="{FB54E5DB-D2F7-CC95-9783-40525C552EB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105" name="Google Shape;105;p3">
            <a:extLst>
              <a:ext uri="{FF2B5EF4-FFF2-40B4-BE49-F238E27FC236}">
                <a16:creationId xmlns:a16="http://schemas.microsoft.com/office/drawing/2014/main" id="{484528A1-BFD8-429E-6883-5F948E5EA445}"/>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44C50706-26CB-5807-E043-7D3FAD5D6630}"/>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3959F579-3712-56C1-F6FE-DC01223B4ED7}"/>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9BC4C236-D414-CB35-3939-3C27E02A85E2}"/>
              </a:ext>
            </a:extLst>
          </p:cNvPr>
          <p:cNvGraphicFramePr>
            <a:graphicFrameLocks noGrp="1"/>
          </p:cNvGraphicFramePr>
          <p:nvPr/>
        </p:nvGraphicFramePr>
        <p:xfrm>
          <a:off x="0" y="1184366"/>
          <a:ext cx="12138734" cy="5061248"/>
        </p:xfrm>
        <a:graphic>
          <a:graphicData uri="http://schemas.openxmlformats.org/drawingml/2006/table">
            <a:tbl>
              <a:tblPr bandRow="1">
                <a:tableStyleId>{69C7853C-536D-4A76-A0AE-DD22124D55A5}</a:tableStyleId>
              </a:tblPr>
              <a:tblGrid>
                <a:gridCol w="2496424">
                  <a:extLst>
                    <a:ext uri="{9D8B030D-6E8A-4147-A177-3AD203B41FA5}">
                      <a16:colId xmlns:a16="http://schemas.microsoft.com/office/drawing/2014/main" val="889258153"/>
                    </a:ext>
                  </a:extLst>
                </a:gridCol>
                <a:gridCol w="1390333">
                  <a:extLst>
                    <a:ext uri="{9D8B030D-6E8A-4147-A177-3AD203B41FA5}">
                      <a16:colId xmlns:a16="http://schemas.microsoft.com/office/drawing/2014/main" val="3529531527"/>
                    </a:ext>
                  </a:extLst>
                </a:gridCol>
                <a:gridCol w="2640633">
                  <a:extLst>
                    <a:ext uri="{9D8B030D-6E8A-4147-A177-3AD203B41FA5}">
                      <a16:colId xmlns:a16="http://schemas.microsoft.com/office/drawing/2014/main" val="888640390"/>
                    </a:ext>
                  </a:extLst>
                </a:gridCol>
                <a:gridCol w="2268017">
                  <a:extLst>
                    <a:ext uri="{9D8B030D-6E8A-4147-A177-3AD203B41FA5}">
                      <a16:colId xmlns:a16="http://schemas.microsoft.com/office/drawing/2014/main" val="1550524491"/>
                    </a:ext>
                  </a:extLst>
                </a:gridCol>
                <a:gridCol w="2198852">
                  <a:extLst>
                    <a:ext uri="{9D8B030D-6E8A-4147-A177-3AD203B41FA5}">
                      <a16:colId xmlns:a16="http://schemas.microsoft.com/office/drawing/2014/main" val="3332577080"/>
                    </a:ext>
                  </a:extLst>
                </a:gridCol>
                <a:gridCol w="1144475">
                  <a:extLst>
                    <a:ext uri="{9D8B030D-6E8A-4147-A177-3AD203B41FA5}">
                      <a16:colId xmlns:a16="http://schemas.microsoft.com/office/drawing/2014/main" val="1931253610"/>
                    </a:ext>
                  </a:extLst>
                </a:gridCol>
              </a:tblGrid>
              <a:tr h="786428">
                <a:tc>
                  <a:txBody>
                    <a:bodyPr/>
                    <a:lstStyle/>
                    <a:p>
                      <a:pPr algn="ctr"/>
                      <a:r>
                        <a:rPr lang="en-IN" sz="1050" b="1" dirty="0">
                          <a:latin typeface="Times New Roman" panose="02020603050405020304" pitchFamily="18" charset="0"/>
                          <a:cs typeface="Times New Roman" panose="02020603050405020304" pitchFamily="18" charset="0"/>
                        </a:rPr>
                        <a:t>Author Name(s)/ Paper Title</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Conference/ Journal Name and Year</a:t>
                      </a:r>
                    </a:p>
                  </a:txBody>
                  <a:tcPr anchor="ctr"/>
                </a:tc>
                <a:tc>
                  <a:txBody>
                    <a:bodyPr/>
                    <a:lstStyle/>
                    <a:p>
                      <a:pPr algn="ctr"/>
                      <a:r>
                        <a:rPr lang="en-IN" sz="1050" b="1">
                          <a:latin typeface="Times New Roman" panose="02020603050405020304" pitchFamily="18" charset="0"/>
                          <a:cs typeface="Times New Roman" panose="02020603050405020304" pitchFamily="18" charset="0"/>
                        </a:rPr>
                        <a:t>Technology/ Design</a:t>
                      </a:r>
                    </a:p>
                  </a:txBody>
                  <a:tcPr anchor="ctr"/>
                </a:tc>
                <a:tc>
                  <a:txBody>
                    <a:bodyPr/>
                    <a:lstStyle/>
                    <a:p>
                      <a:pPr algn="ctr"/>
                      <a:r>
                        <a:rPr lang="en-IN" sz="1050" b="1" dirty="0">
                          <a:latin typeface="Times New Roman" panose="02020603050405020304" pitchFamily="18" charset="0"/>
                          <a:cs typeface="Times New Roman" panose="02020603050405020304" pitchFamily="18" charset="0"/>
                        </a:rPr>
                        <a:t>Results shared by author</a:t>
                      </a:r>
                    </a:p>
                  </a:txBody>
                  <a:tcPr anchor="ctr"/>
                </a:tc>
                <a:tc>
                  <a:txBody>
                    <a:bodyPr/>
                    <a:lstStyle/>
                    <a:p>
                      <a:pPr algn="ctr"/>
                      <a:r>
                        <a:rPr lang="en-IN" sz="1050" b="1">
                          <a:latin typeface="Times New Roman" panose="02020603050405020304" pitchFamily="18" charset="0"/>
                          <a:cs typeface="Times New Roman" panose="02020603050405020304" pitchFamily="18" charset="0"/>
                        </a:rPr>
                        <a:t>Inference</a:t>
                      </a:r>
                    </a:p>
                  </a:txBody>
                  <a:tcPr anchor="ctr"/>
                </a:tc>
                <a:tc>
                  <a:txBody>
                    <a:bodyPr/>
                    <a:lstStyle/>
                    <a:p>
                      <a:pPr algn="ctr"/>
                      <a:r>
                        <a:rPr lang="en-IN" sz="1050" b="1">
                          <a:latin typeface="Times New Roman" panose="02020603050405020304" pitchFamily="18" charset="0"/>
                          <a:cs typeface="Times New Roman" panose="02020603050405020304" pitchFamily="18" charset="0"/>
                        </a:rPr>
                        <a:t>Link</a:t>
                      </a:r>
                    </a:p>
                  </a:txBody>
                  <a:tcPr anchor="ctr"/>
                </a:tc>
                <a:extLst>
                  <a:ext uri="{0D108BD9-81ED-4DB2-BD59-A6C34878D82A}">
                    <a16:rowId xmlns:a16="http://schemas.microsoft.com/office/drawing/2014/main" val="863044074"/>
                  </a:ext>
                </a:extLst>
              </a:tr>
              <a:tr h="1359822">
                <a:tc>
                  <a:txBody>
                    <a:bodyPr/>
                    <a:lstStyle/>
                    <a:p>
                      <a:r>
                        <a:rPr lang="en-US" sz="1050" dirty="0">
                          <a:latin typeface="Times New Roman" panose="02020603050405020304" pitchFamily="18" charset="0"/>
                          <a:cs typeface="Times New Roman" panose="02020603050405020304" pitchFamily="18" charset="0"/>
                        </a:rPr>
                        <a:t>Neural Network and ROS based Threat Detection and Patrolling Assistance</a:t>
                      </a:r>
                    </a:p>
                    <a:p>
                      <a:r>
                        <a:rPr lang="en-US" sz="1050" dirty="0">
                          <a:latin typeface="Times New Roman" panose="02020603050405020304" pitchFamily="18" charset="0"/>
                          <a:cs typeface="Times New Roman" panose="02020603050405020304" pitchFamily="18" charset="0"/>
                        </a:rPr>
                        <a:t>S. S. Maram, T. </a:t>
                      </a:r>
                      <a:r>
                        <a:rPr lang="en-US" sz="1050" dirty="0" err="1">
                          <a:latin typeface="Times New Roman" panose="02020603050405020304" pitchFamily="18" charset="0"/>
                          <a:cs typeface="Times New Roman" panose="02020603050405020304" pitchFamily="18" charset="0"/>
                        </a:rPr>
                        <a:t>Vishnoi</a:t>
                      </a:r>
                      <a:r>
                        <a:rPr lang="en-US" sz="1050" dirty="0">
                          <a:latin typeface="Times New Roman" panose="02020603050405020304" pitchFamily="18" charset="0"/>
                          <a:cs typeface="Times New Roman" panose="02020603050405020304" pitchFamily="18" charset="0"/>
                        </a:rPr>
                        <a:t> and S. Pandey</a:t>
                      </a:r>
                    </a:p>
                  </a:txBody>
                  <a:tcPr anchor="ctr"/>
                </a:tc>
                <a:tc>
                  <a:txBody>
                    <a:bodyPr/>
                    <a:lstStyle/>
                    <a:p>
                      <a:r>
                        <a:rPr lang="en-US" sz="1050" dirty="0">
                          <a:latin typeface="Times New Roman" panose="02020603050405020304" pitchFamily="18" charset="0"/>
                          <a:cs typeface="Times New Roman" panose="02020603050405020304" pitchFamily="18" charset="0"/>
                        </a:rPr>
                        <a:t>Neural Network and ROS based Threat Detection and Patrolling Assistance</a:t>
                      </a:r>
                    </a:p>
                    <a:p>
                      <a:r>
                        <a:rPr lang="en-US" sz="1050" dirty="0">
                          <a:latin typeface="Times New Roman" panose="02020603050405020304" pitchFamily="18" charset="0"/>
                          <a:cs typeface="Times New Roman" panose="02020603050405020304" pitchFamily="18" charset="0"/>
                        </a:rPr>
                        <a:t>2019</a:t>
                      </a:r>
                      <a:endParaRPr lang="en-IN" sz="1050" dirty="0">
                        <a:latin typeface="Times New Roman" panose="02020603050405020304" pitchFamily="18" charset="0"/>
                        <a:cs typeface="Times New Roman" panose="02020603050405020304" pitchFamily="18" charset="0"/>
                      </a:endParaRPr>
                    </a:p>
                  </a:txBody>
                  <a:tcPr anchor="ctr"/>
                </a:tc>
                <a:tc>
                  <a:txBody>
                    <a:bodyPr/>
                    <a:lstStyle/>
                    <a:p>
                      <a:r>
                        <a:rPr lang="en-US" sz="1050" dirty="0">
                          <a:latin typeface="Times New Roman" panose="02020603050405020304" pitchFamily="18" charset="0"/>
                          <a:cs typeface="Times New Roman" panose="02020603050405020304" pitchFamily="18" charset="0"/>
                        </a:rPr>
                        <a:t>Sensors: Kinect (RGB-D) + 2D LiDAR.</a:t>
                      </a:r>
                    </a:p>
                    <a:p>
                      <a:r>
                        <a:rPr lang="en-US" sz="1050" dirty="0">
                          <a:latin typeface="Times New Roman" panose="02020603050405020304" pitchFamily="18" charset="0"/>
                          <a:cs typeface="Times New Roman" panose="02020603050405020304" pitchFamily="18" charset="0"/>
                        </a:rPr>
                        <a:t>AI Model: YOLO for real-time object detection (weapons, explosives).</a:t>
                      </a:r>
                    </a:p>
                    <a:p>
                      <a:r>
                        <a:rPr lang="en-US" sz="1050" dirty="0">
                          <a:latin typeface="Times New Roman" panose="02020603050405020304" pitchFamily="18" charset="0"/>
                          <a:cs typeface="Times New Roman" panose="02020603050405020304" pitchFamily="18" charset="0"/>
                        </a:rPr>
                        <a:t>Navigation: ROS (</a:t>
                      </a:r>
                      <a:r>
                        <a:rPr lang="en-US" sz="1050" dirty="0" err="1">
                          <a:latin typeface="Times New Roman" panose="02020603050405020304" pitchFamily="18" charset="0"/>
                          <a:cs typeface="Times New Roman" panose="02020603050405020304" pitchFamily="18" charset="0"/>
                        </a:rPr>
                        <a:t>GMapping</a:t>
                      </a:r>
                      <a:r>
                        <a:rPr lang="en-US" sz="1050" dirty="0">
                          <a:latin typeface="Times New Roman" panose="02020603050405020304" pitchFamily="18" charset="0"/>
                          <a:cs typeface="Times New Roman" panose="02020603050405020304" pitchFamily="18" charset="0"/>
                        </a:rPr>
                        <a:t> + AMCL) + A/Dijkstra for path planning.</a:t>
                      </a:r>
                    </a:p>
                    <a:p>
                      <a:r>
                        <a:rPr lang="en-US" sz="1050" dirty="0">
                          <a:latin typeface="Times New Roman" panose="02020603050405020304" pitchFamily="18" charset="0"/>
                          <a:cs typeface="Times New Roman" panose="02020603050405020304" pitchFamily="18" charset="0"/>
                        </a:rPr>
                        <a:t>Hardware: TurtleBot/custom robot with NVIDIA Jetson/GPU for AI processing.</a:t>
                      </a:r>
                    </a:p>
                  </a:txBody>
                  <a:tcPr anchor="ctr"/>
                </a:tc>
                <a:tc>
                  <a:txBody>
                    <a:bodyPr/>
                    <a:lstStyle/>
                    <a:p>
                      <a:r>
                        <a:rPr lang="en-US" sz="1050" dirty="0">
                          <a:latin typeface="Times New Roman" panose="02020603050405020304" pitchFamily="18" charset="0"/>
                          <a:cs typeface="Times New Roman" panose="02020603050405020304" pitchFamily="18" charset="0"/>
                        </a:rPr>
                        <a:t>Achieved real-time threat detection (weapons, suspicious objects) with YOLO.</a:t>
                      </a:r>
                    </a:p>
                    <a:p>
                      <a:r>
                        <a:rPr lang="en-US" sz="1050" dirty="0">
                          <a:latin typeface="Times New Roman" panose="02020603050405020304" pitchFamily="18" charset="0"/>
                          <a:cs typeface="Times New Roman" panose="02020603050405020304" pitchFamily="18" charset="0"/>
                        </a:rPr>
                        <a:t>Accuracy: YOLO outperformed TensorFlow/Vision in speed (critical for patrols).</a:t>
                      </a:r>
                    </a:p>
                    <a:p>
                      <a:r>
                        <a:rPr lang="en-US" sz="1050" dirty="0">
                          <a:latin typeface="Times New Roman" panose="02020603050405020304" pitchFamily="18" charset="0"/>
                          <a:cs typeface="Times New Roman" panose="02020603050405020304" pitchFamily="18" charset="0"/>
                        </a:rPr>
                        <a:t>SLAM: Successfully mapped indoor/outdoor environments with LiDAR + Kinect fusion.</a:t>
                      </a:r>
                    </a:p>
                  </a:txBody>
                  <a:tcPr anchor="ctr"/>
                </a:tc>
                <a:tc>
                  <a:txBody>
                    <a:bodyPr/>
                    <a:lstStyle/>
                    <a:p>
                      <a:r>
                        <a:rPr lang="en-US" sz="1050" dirty="0">
                          <a:latin typeface="Times New Roman" panose="02020603050405020304" pitchFamily="18" charset="0"/>
                          <a:cs typeface="Times New Roman" panose="02020603050405020304" pitchFamily="18" charset="0"/>
                        </a:rPr>
                        <a:t>Highly relevant for your project’s object detection (YOLO) and ROS-based navigation.</a:t>
                      </a:r>
                    </a:p>
                    <a:p>
                      <a:r>
                        <a:rPr lang="en-US" sz="1050" dirty="0">
                          <a:latin typeface="Times New Roman" panose="02020603050405020304" pitchFamily="18" charset="0"/>
                          <a:cs typeface="Times New Roman" panose="02020603050405020304" pitchFamily="18" charset="0"/>
                        </a:rPr>
                        <a:t>Limitations: Kinect struggles outdoors (sunlight interference); your RGB camera may need augmentation.</a:t>
                      </a:r>
                    </a:p>
                  </a:txBody>
                  <a:tcPr anchor="ctr"/>
                </a:tc>
                <a:tc>
                  <a:txBody>
                    <a:bodyPr/>
                    <a:lstStyle/>
                    <a:p>
                      <a:r>
                        <a:rPr lang="en-IN" sz="1050" dirty="0">
                          <a:latin typeface="Times New Roman" panose="02020603050405020304" pitchFamily="18" charset="0"/>
                          <a:cs typeface="Times New Roman" panose="02020603050405020304" pitchFamily="18" charset="0"/>
                        </a:rPr>
                        <a:t>10.1109/ICACCP.2019.8883008</a:t>
                      </a:r>
                    </a:p>
                  </a:txBody>
                  <a:tcPr anchor="ctr"/>
                </a:tc>
                <a:extLst>
                  <a:ext uri="{0D108BD9-81ED-4DB2-BD59-A6C34878D82A}">
                    <a16:rowId xmlns:a16="http://schemas.microsoft.com/office/drawing/2014/main" val="915076804"/>
                  </a:ext>
                </a:extLst>
              </a:tr>
              <a:tr h="1297030">
                <a:tc>
                  <a:txBody>
                    <a:bodyPr/>
                    <a:lstStyle/>
                    <a:p>
                      <a:r>
                        <a:rPr lang="en-US" sz="1050" dirty="0">
                          <a:latin typeface="Times New Roman" panose="02020603050405020304" pitchFamily="18" charset="0"/>
                          <a:cs typeface="Times New Roman" panose="02020603050405020304" pitchFamily="18" charset="0"/>
                        </a:rPr>
                        <a:t>A Low-cost Environment-Interactive Patrol Inspection System with Navigation Based on Sensor-Fusion and Robotic Arm Contact Pose Feedback</a:t>
                      </a:r>
                    </a:p>
                    <a:p>
                      <a:r>
                        <a:rPr lang="en-US" sz="1050" dirty="0">
                          <a:latin typeface="Times New Roman" panose="02020603050405020304" pitchFamily="18" charset="0"/>
                          <a:cs typeface="Times New Roman" panose="02020603050405020304" pitchFamily="18" charset="0"/>
                        </a:rPr>
                        <a:t>Z. Zhang and L. Chen</a:t>
                      </a:r>
                    </a:p>
                  </a:txBody>
                  <a:tcPr anchor="ctr"/>
                </a:tc>
                <a:tc>
                  <a:txBody>
                    <a:bodyPr/>
                    <a:lstStyle/>
                    <a:p>
                      <a:r>
                        <a:rPr lang="en-IN" sz="1050" dirty="0">
                          <a:latin typeface="Times New Roman" panose="02020603050405020304" pitchFamily="18" charset="0"/>
                          <a:cs typeface="Times New Roman" panose="02020603050405020304" pitchFamily="18" charset="0"/>
                        </a:rPr>
                        <a:t>IEEE Access</a:t>
                      </a:r>
                    </a:p>
                    <a:p>
                      <a:r>
                        <a:rPr lang="en-IN" sz="1050" dirty="0">
                          <a:latin typeface="Times New Roman" panose="02020603050405020304" pitchFamily="18" charset="0"/>
                          <a:cs typeface="Times New Roman" panose="02020603050405020304" pitchFamily="18" charset="0"/>
                        </a:rPr>
                        <a:t>3/21/2025</a:t>
                      </a:r>
                    </a:p>
                  </a:txBody>
                  <a:tcPr anchor="ctr"/>
                </a:tc>
                <a:tc>
                  <a:txBody>
                    <a:bodyPr/>
                    <a:lstStyle/>
                    <a:p>
                      <a:r>
                        <a:rPr lang="en-US" sz="1050" dirty="0">
                          <a:latin typeface="Times New Roman" panose="02020603050405020304" pitchFamily="18" charset="0"/>
                          <a:cs typeface="Times New Roman" panose="02020603050405020304" pitchFamily="18" charset="0"/>
                        </a:rPr>
                        <a:t>Sensors: 2D LiDAR + Intel RealSense (RGB-D) + robotic arm feedback.</a:t>
                      </a:r>
                    </a:p>
                    <a:p>
                      <a:r>
                        <a:rPr lang="en-US" sz="1050" dirty="0">
                          <a:latin typeface="Times New Roman" panose="02020603050405020304" pitchFamily="18" charset="0"/>
                          <a:cs typeface="Times New Roman" panose="02020603050405020304" pitchFamily="18" charset="0"/>
                        </a:rPr>
                        <a:t>AI Model: YOLOv5n for button detection (lightweight for CPU).</a:t>
                      </a:r>
                    </a:p>
                    <a:p>
                      <a:r>
                        <a:rPr lang="en-US" sz="1050" dirty="0">
                          <a:latin typeface="Times New Roman" panose="02020603050405020304" pitchFamily="18" charset="0"/>
                          <a:cs typeface="Times New Roman" panose="02020603050405020304" pitchFamily="18" charset="0"/>
                        </a:rPr>
                        <a:t>Navigation: ROS (</a:t>
                      </a:r>
                      <a:r>
                        <a:rPr lang="en-US" sz="1050" dirty="0" err="1">
                          <a:latin typeface="Times New Roman" panose="02020603050405020304" pitchFamily="18" charset="0"/>
                          <a:cs typeface="Times New Roman" panose="02020603050405020304" pitchFamily="18" charset="0"/>
                        </a:rPr>
                        <a:t>GMapping</a:t>
                      </a:r>
                      <a:r>
                        <a:rPr lang="en-US" sz="1050" dirty="0">
                          <a:latin typeface="Times New Roman" panose="02020603050405020304" pitchFamily="18" charset="0"/>
                          <a:cs typeface="Times New Roman" panose="02020603050405020304" pitchFamily="18" charset="0"/>
                        </a:rPr>
                        <a:t> + AMCL) + arm-contact pose recalibration.</a:t>
                      </a:r>
                    </a:p>
                    <a:p>
                      <a:r>
                        <a:rPr lang="en-US" sz="1050" dirty="0">
                          <a:latin typeface="Times New Roman" panose="02020603050405020304" pitchFamily="18" charset="0"/>
                          <a:cs typeface="Times New Roman" panose="02020603050405020304" pitchFamily="18" charset="0"/>
                        </a:rPr>
                        <a:t>Hardware: Raspberry Pi + STM32 microcontroller (low-cost).</a:t>
                      </a:r>
                    </a:p>
                  </a:txBody>
                  <a:tcPr anchor="ctr"/>
                </a:tc>
                <a:tc>
                  <a:txBody>
                    <a:bodyPr/>
                    <a:lstStyle/>
                    <a:p>
                      <a:r>
                        <a:rPr lang="en-US" sz="1050" dirty="0">
                          <a:latin typeface="Times New Roman" panose="02020603050405020304" pitchFamily="18" charset="0"/>
                          <a:cs typeface="Times New Roman" panose="02020603050405020304" pitchFamily="18" charset="0"/>
                        </a:rPr>
                        <a:t>Pose accuracy: 24.35% improvement in position, 26.70% in orientation via arm feedback.</a:t>
                      </a:r>
                    </a:p>
                    <a:p>
                      <a:r>
                        <a:rPr lang="en-US" sz="1050" dirty="0">
                          <a:latin typeface="Times New Roman" panose="02020603050405020304" pitchFamily="18" charset="0"/>
                          <a:cs typeface="Times New Roman" panose="02020603050405020304" pitchFamily="18" charset="0"/>
                        </a:rPr>
                        <a:t>Obstacle avoidance: Fused LiDAR + depth data improved collision detection.</a:t>
                      </a:r>
                    </a:p>
                    <a:p>
                      <a:r>
                        <a:rPr lang="en-US" sz="1050" dirty="0">
                          <a:latin typeface="Times New Roman" panose="02020603050405020304" pitchFamily="18" charset="0"/>
                          <a:cs typeface="Times New Roman" panose="02020603050405020304" pitchFamily="18" charset="0"/>
                        </a:rPr>
                        <a:t>Cost: Avoided expensive 3D LiDAR with sensor fusion.</a:t>
                      </a:r>
                    </a:p>
                  </a:txBody>
                  <a:tcPr anchor="ctr"/>
                </a:tc>
                <a:tc>
                  <a:txBody>
                    <a:bodyPr/>
                    <a:lstStyle/>
                    <a:p>
                      <a:r>
                        <a:rPr lang="en-US" sz="1050" dirty="0">
                          <a:latin typeface="Times New Roman" panose="02020603050405020304" pitchFamily="18" charset="0"/>
                          <a:cs typeface="Times New Roman" panose="02020603050405020304" pitchFamily="18" charset="0"/>
                        </a:rPr>
                        <a:t>Relevant for low-cost sensor fusion (LiDAR + RGB-D) and drift correction (useful for long patrols).</a:t>
                      </a:r>
                    </a:p>
                    <a:p>
                      <a:r>
                        <a:rPr lang="en-US" sz="1050" dirty="0">
                          <a:latin typeface="Times New Roman" panose="02020603050405020304" pitchFamily="18" charset="0"/>
                          <a:cs typeface="Times New Roman" panose="02020603050405020304" pitchFamily="18" charset="0"/>
                        </a:rPr>
                        <a:t>Robotic arm feedback is innovative but may be overkill for your security bot.</a:t>
                      </a:r>
                    </a:p>
                  </a:txBody>
                  <a:tcPr anchor="ctr"/>
                </a:tc>
                <a:tc>
                  <a:txBody>
                    <a:bodyPr/>
                    <a:lstStyle/>
                    <a:p>
                      <a:r>
                        <a:rPr lang="en-IN" sz="1050" dirty="0">
                          <a:latin typeface="Times New Roman" panose="02020603050405020304" pitchFamily="18" charset="0"/>
                          <a:cs typeface="Times New Roman" panose="02020603050405020304" pitchFamily="18" charset="0"/>
                        </a:rPr>
                        <a:t>10.1109/ACCESS.2025.3553521</a:t>
                      </a:r>
                    </a:p>
                  </a:txBody>
                  <a:tcPr anchor="ctr"/>
                </a:tc>
                <a:extLst>
                  <a:ext uri="{0D108BD9-81ED-4DB2-BD59-A6C34878D82A}">
                    <a16:rowId xmlns:a16="http://schemas.microsoft.com/office/drawing/2014/main" val="3179477604"/>
                  </a:ext>
                </a:extLst>
              </a:tr>
              <a:tr h="1148294">
                <a:tc>
                  <a:txBody>
                    <a:bodyPr/>
                    <a:lstStyle/>
                    <a:p>
                      <a:r>
                        <a:rPr lang="en-IN" sz="1050" dirty="0" err="1">
                          <a:latin typeface="Times New Roman" panose="02020603050405020304" pitchFamily="18" charset="0"/>
                          <a:cs typeface="Times New Roman" panose="02020603050405020304" pitchFamily="18" charset="0"/>
                        </a:rPr>
                        <a:t>Wadoro</a:t>
                      </a:r>
                      <a:r>
                        <a:rPr lang="en-IN" sz="1050" dirty="0">
                          <a:latin typeface="Times New Roman" panose="02020603050405020304" pitchFamily="18" charset="0"/>
                          <a:cs typeface="Times New Roman" panose="02020603050405020304" pitchFamily="18" charset="0"/>
                        </a:rPr>
                        <a:t>: An autonomous mobile robot for surveillance</a:t>
                      </a:r>
                    </a:p>
                    <a:p>
                      <a:r>
                        <a:rPr lang="en-US" sz="1050" dirty="0">
                          <a:latin typeface="Times New Roman" panose="02020603050405020304" pitchFamily="18" charset="0"/>
                          <a:cs typeface="Times New Roman" panose="02020603050405020304" pitchFamily="18" charset="0"/>
                        </a:rPr>
                        <a:t>S. Mittal and J. K. Rai</a:t>
                      </a:r>
                      <a:endParaRPr lang="en-IN" sz="1050" dirty="0">
                        <a:latin typeface="Times New Roman" panose="02020603050405020304" pitchFamily="18" charset="0"/>
                        <a:cs typeface="Times New Roman" panose="02020603050405020304" pitchFamily="18" charset="0"/>
                      </a:endParaRPr>
                    </a:p>
                  </a:txBody>
                  <a:tcPr anchor="ctr"/>
                </a:tc>
                <a:tc>
                  <a:txBody>
                    <a:bodyPr/>
                    <a:lstStyle/>
                    <a:p>
                      <a:r>
                        <a:rPr lang="en-US" sz="1050" dirty="0">
                          <a:latin typeface="Times New Roman" panose="02020603050405020304" pitchFamily="18" charset="0"/>
                          <a:cs typeface="Times New Roman" panose="02020603050405020304" pitchFamily="18" charset="0"/>
                        </a:rPr>
                        <a:t>IEEE 1st International Conference on Power Electronics, Intelligent Control and Energy Systems (ICPEICES)</a:t>
                      </a:r>
                    </a:p>
                    <a:p>
                      <a:r>
                        <a:rPr lang="en-US" sz="1050" dirty="0">
                          <a:latin typeface="Times New Roman" panose="02020603050405020304" pitchFamily="18" charset="0"/>
                          <a:cs typeface="Times New Roman" panose="02020603050405020304" pitchFamily="18" charset="0"/>
                        </a:rPr>
                        <a:t>2016</a:t>
                      </a:r>
                      <a:endParaRPr lang="en-IN" sz="1050" dirty="0">
                        <a:latin typeface="Times New Roman" panose="02020603050405020304" pitchFamily="18" charset="0"/>
                        <a:cs typeface="Times New Roman" panose="02020603050405020304" pitchFamily="18" charset="0"/>
                      </a:endParaRPr>
                    </a:p>
                  </a:txBody>
                  <a:tcPr anchor="ctr"/>
                </a:tc>
                <a:tc>
                  <a:txBody>
                    <a:bodyPr/>
                    <a:lstStyle/>
                    <a:p>
                      <a:r>
                        <a:rPr lang="en-IN" sz="1050" dirty="0">
                          <a:latin typeface="Times New Roman" panose="02020603050405020304" pitchFamily="18" charset="0"/>
                          <a:cs typeface="Times New Roman" panose="02020603050405020304" pitchFamily="18" charset="0"/>
                        </a:rPr>
                        <a:t>Sensors: PIR motion sensors + Raspberry Pi </a:t>
                      </a:r>
                      <a:r>
                        <a:rPr lang="en-IN" sz="1050" dirty="0" err="1">
                          <a:latin typeface="Times New Roman" panose="02020603050405020304" pitchFamily="18" charset="0"/>
                          <a:cs typeface="Times New Roman" panose="02020603050405020304" pitchFamily="18" charset="0"/>
                        </a:rPr>
                        <a:t>NoIR</a:t>
                      </a:r>
                      <a:r>
                        <a:rPr lang="en-IN" sz="1050" dirty="0">
                          <a:latin typeface="Times New Roman" panose="02020603050405020304" pitchFamily="18" charset="0"/>
                          <a:cs typeface="Times New Roman" panose="02020603050405020304" pitchFamily="18" charset="0"/>
                        </a:rPr>
                        <a:t> camera (night vision).</a:t>
                      </a:r>
                    </a:p>
                    <a:p>
                      <a:r>
                        <a:rPr lang="en-IN" sz="1050" dirty="0">
                          <a:latin typeface="Times New Roman" panose="02020603050405020304" pitchFamily="18" charset="0"/>
                          <a:cs typeface="Times New Roman" panose="02020603050405020304" pitchFamily="18" charset="0"/>
                        </a:rPr>
                        <a:t>AI Model: Haar cascades (face detection) + LBPH (face recognition).</a:t>
                      </a:r>
                    </a:p>
                    <a:p>
                      <a:r>
                        <a:rPr lang="en-US" sz="1050" dirty="0">
                          <a:latin typeface="Times New Roman" panose="02020603050405020304" pitchFamily="18" charset="0"/>
                          <a:cs typeface="Times New Roman" panose="02020603050405020304" pitchFamily="18" charset="0"/>
                        </a:rPr>
                        <a:t>Navigation: Basic patrol/idle modes with ultrasonic obstacle avoidance.</a:t>
                      </a:r>
                    </a:p>
                    <a:p>
                      <a:r>
                        <a:rPr lang="en-IN" sz="1050" dirty="0">
                          <a:latin typeface="Times New Roman" panose="02020603050405020304" pitchFamily="18" charset="0"/>
                          <a:cs typeface="Times New Roman" panose="02020603050405020304" pitchFamily="18" charset="0"/>
                        </a:rPr>
                        <a:t>Hardware: Raspberry Pi + Arduino + GSM for alerts.</a:t>
                      </a:r>
                    </a:p>
                  </a:txBody>
                  <a:tcPr anchor="ctr"/>
                </a:tc>
                <a:tc>
                  <a:txBody>
                    <a:bodyPr/>
                    <a:lstStyle/>
                    <a:p>
                      <a:r>
                        <a:rPr lang="en-US" sz="1050" dirty="0">
                          <a:latin typeface="Times New Roman" panose="02020603050405020304" pitchFamily="18" charset="0"/>
                          <a:cs typeface="Times New Roman" panose="02020603050405020304" pitchFamily="18" charset="0"/>
                        </a:rPr>
                        <a:t>Human detection: 80-90% accuracy in shaded areas (PIR + camera).</a:t>
                      </a:r>
                    </a:p>
                    <a:p>
                      <a:r>
                        <a:rPr lang="en-US" sz="1050" dirty="0">
                          <a:latin typeface="Times New Roman" panose="02020603050405020304" pitchFamily="18" charset="0"/>
                          <a:cs typeface="Times New Roman" panose="02020603050405020304" pitchFamily="18" charset="0"/>
                        </a:rPr>
                        <a:t>False alarms: 2/10 for familiar faces (due to low-confidence thresholds).</a:t>
                      </a:r>
                    </a:p>
                    <a:p>
                      <a:r>
                        <a:rPr lang="en-US" sz="1050" dirty="0">
                          <a:latin typeface="Times New Roman" panose="02020603050405020304" pitchFamily="18" charset="0"/>
                          <a:cs typeface="Times New Roman" panose="02020603050405020304" pitchFamily="18" charset="0"/>
                        </a:rPr>
                        <a:t>Limitations: PIR sensors fail in windy/heat-rich environments.</a:t>
                      </a:r>
                    </a:p>
                  </a:txBody>
                  <a:tcPr anchor="ctr"/>
                </a:tc>
                <a:tc>
                  <a:txBody>
                    <a:bodyPr/>
                    <a:lstStyle/>
                    <a:p>
                      <a:r>
                        <a:rPr lang="en-US" sz="1050" dirty="0">
                          <a:latin typeface="Times New Roman" panose="02020603050405020304" pitchFamily="18" charset="0"/>
                          <a:cs typeface="Times New Roman" panose="02020603050405020304" pitchFamily="18" charset="0"/>
                        </a:rPr>
                        <a:t>Least relevant due to outdated AI methods (Haar/LBPH vs. your YOLO/SSD). </a:t>
                      </a:r>
                    </a:p>
                    <a:p>
                      <a:r>
                        <a:rPr lang="en-US" sz="1050" dirty="0">
                          <a:latin typeface="Times New Roman" panose="02020603050405020304" pitchFamily="18" charset="0"/>
                          <a:cs typeface="Times New Roman" panose="02020603050405020304" pitchFamily="18" charset="0"/>
                        </a:rPr>
                        <a:t>Useful only for basic alert systems (GSM calls) or ultrasonic obstacle avoidance.</a:t>
                      </a:r>
                    </a:p>
                  </a:txBody>
                  <a:tcPr anchor="ctr"/>
                </a:tc>
                <a:tc>
                  <a:txBody>
                    <a:bodyPr/>
                    <a:lstStyle/>
                    <a:p>
                      <a:r>
                        <a:rPr lang="en-IN" sz="1050" dirty="0">
                          <a:latin typeface="Times New Roman" panose="02020603050405020304" pitchFamily="18" charset="0"/>
                          <a:cs typeface="Times New Roman" panose="02020603050405020304" pitchFamily="18" charset="0"/>
                        </a:rPr>
                        <a:t>10.1109/ICPEICES.2016.7853652</a:t>
                      </a:r>
                    </a:p>
                  </a:txBody>
                  <a:tcPr anchor="ctr"/>
                </a:tc>
                <a:extLst>
                  <a:ext uri="{0D108BD9-81ED-4DB2-BD59-A6C34878D82A}">
                    <a16:rowId xmlns:a16="http://schemas.microsoft.com/office/drawing/2014/main" val="87336812"/>
                  </a:ext>
                </a:extLst>
              </a:tr>
            </a:tbl>
          </a:graphicData>
        </a:graphic>
      </p:graphicFrame>
    </p:spTree>
    <p:extLst>
      <p:ext uri="{BB962C8B-B14F-4D97-AF65-F5344CB8AC3E}">
        <p14:creationId xmlns:p14="http://schemas.microsoft.com/office/powerpoint/2010/main" val="326870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5233A515-2C68-C33B-CC09-4E5A73C654C9}"/>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9E600AC0-7CA6-027B-3922-6496F6DF9ADE}"/>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rgbClr val="D7AC54"/>
                </a:solidFill>
                <a:latin typeface="Cantarell"/>
                <a:ea typeface="Cantarell"/>
                <a:cs typeface="Cantarell"/>
                <a:sym typeface="Cantarell"/>
              </a:rPr>
              <a:t>LITERATURE SURVEY</a:t>
            </a:r>
            <a:endParaRPr lang="en-US" sz="4000" dirty="0"/>
          </a:p>
        </p:txBody>
      </p:sp>
      <p:sp>
        <p:nvSpPr>
          <p:cNvPr id="104" name="Google Shape;104;p3">
            <a:extLst>
              <a:ext uri="{FF2B5EF4-FFF2-40B4-BE49-F238E27FC236}">
                <a16:creationId xmlns:a16="http://schemas.microsoft.com/office/drawing/2014/main" id="{25A4363D-DD00-90E8-6D5C-0C65B150A29D}"/>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105" name="Google Shape;105;p3">
            <a:extLst>
              <a:ext uri="{FF2B5EF4-FFF2-40B4-BE49-F238E27FC236}">
                <a16:creationId xmlns:a16="http://schemas.microsoft.com/office/drawing/2014/main" id="{9AB623A8-86F6-11C5-9F9A-FAD06A94F7DB}"/>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F011A772-5B37-0632-EFCF-14AF93ADEE34}"/>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63D1113B-E8C4-6D83-DC57-9E5A4D4208E9}"/>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F7F50AC2-ED84-4B0B-B49A-29857663C7E4}"/>
              </a:ext>
            </a:extLst>
          </p:cNvPr>
          <p:cNvGraphicFramePr>
            <a:graphicFrameLocks noGrp="1"/>
          </p:cNvGraphicFramePr>
          <p:nvPr/>
        </p:nvGraphicFramePr>
        <p:xfrm>
          <a:off x="14287" y="1130660"/>
          <a:ext cx="12177711" cy="5291439"/>
        </p:xfrm>
        <a:graphic>
          <a:graphicData uri="http://schemas.openxmlformats.org/drawingml/2006/table">
            <a:tbl>
              <a:tblPr bandRow="1">
                <a:tableStyleId>{69C7853C-536D-4A76-A0AE-DD22124D55A5}</a:tableStyleId>
              </a:tblPr>
              <a:tblGrid>
                <a:gridCol w="2493090">
                  <a:extLst>
                    <a:ext uri="{9D8B030D-6E8A-4147-A177-3AD203B41FA5}">
                      <a16:colId xmlns:a16="http://schemas.microsoft.com/office/drawing/2014/main" val="889258153"/>
                    </a:ext>
                  </a:extLst>
                </a:gridCol>
                <a:gridCol w="1396435">
                  <a:extLst>
                    <a:ext uri="{9D8B030D-6E8A-4147-A177-3AD203B41FA5}">
                      <a16:colId xmlns:a16="http://schemas.microsoft.com/office/drawing/2014/main" val="3529531527"/>
                    </a:ext>
                  </a:extLst>
                </a:gridCol>
                <a:gridCol w="2652220">
                  <a:extLst>
                    <a:ext uri="{9D8B030D-6E8A-4147-A177-3AD203B41FA5}">
                      <a16:colId xmlns:a16="http://schemas.microsoft.com/office/drawing/2014/main" val="888640390"/>
                    </a:ext>
                  </a:extLst>
                </a:gridCol>
                <a:gridCol w="2277969">
                  <a:extLst>
                    <a:ext uri="{9D8B030D-6E8A-4147-A177-3AD203B41FA5}">
                      <a16:colId xmlns:a16="http://schemas.microsoft.com/office/drawing/2014/main" val="1550524491"/>
                    </a:ext>
                  </a:extLst>
                </a:gridCol>
                <a:gridCol w="2208500">
                  <a:extLst>
                    <a:ext uri="{9D8B030D-6E8A-4147-A177-3AD203B41FA5}">
                      <a16:colId xmlns:a16="http://schemas.microsoft.com/office/drawing/2014/main" val="3332577080"/>
                    </a:ext>
                  </a:extLst>
                </a:gridCol>
                <a:gridCol w="1149497">
                  <a:extLst>
                    <a:ext uri="{9D8B030D-6E8A-4147-A177-3AD203B41FA5}">
                      <a16:colId xmlns:a16="http://schemas.microsoft.com/office/drawing/2014/main" val="1931253610"/>
                    </a:ext>
                  </a:extLst>
                </a:gridCol>
              </a:tblGrid>
              <a:tr h="511186">
                <a:tc>
                  <a:txBody>
                    <a:bodyPr/>
                    <a:lstStyle/>
                    <a:p>
                      <a:pPr algn="ctr"/>
                      <a:r>
                        <a:rPr lang="en-IN" sz="1200" b="1" dirty="0">
                          <a:latin typeface="Times New Roman" panose="02020603050405020304" pitchFamily="18" charset="0"/>
                          <a:cs typeface="Times New Roman" panose="02020603050405020304" pitchFamily="18" charset="0"/>
                        </a:rPr>
                        <a:t>Author Name(s)/ Paper Title</a:t>
                      </a:r>
                    </a:p>
                  </a:txBody>
                  <a:tcPr anchor="ctr"/>
                </a:tc>
                <a:tc>
                  <a:txBody>
                    <a:bodyPr/>
                    <a:lstStyle/>
                    <a:p>
                      <a:pPr algn="ctr"/>
                      <a:r>
                        <a:rPr lang="en-US" sz="1200" b="1" dirty="0">
                          <a:latin typeface="Times New Roman" panose="02020603050405020304" pitchFamily="18" charset="0"/>
                          <a:cs typeface="Times New Roman" panose="02020603050405020304" pitchFamily="18" charset="0"/>
                        </a:rPr>
                        <a:t>Conference/ Journal Name and Year</a:t>
                      </a:r>
                    </a:p>
                  </a:txBody>
                  <a:tcPr anchor="ctr"/>
                </a:tc>
                <a:tc>
                  <a:txBody>
                    <a:bodyPr/>
                    <a:lstStyle/>
                    <a:p>
                      <a:pPr algn="ctr"/>
                      <a:r>
                        <a:rPr lang="en-IN" sz="1200" b="1" dirty="0">
                          <a:latin typeface="Times New Roman" panose="02020603050405020304" pitchFamily="18" charset="0"/>
                          <a:cs typeface="Times New Roman" panose="02020603050405020304" pitchFamily="18" charset="0"/>
                        </a:rPr>
                        <a:t>Technology/ Design</a:t>
                      </a:r>
                    </a:p>
                  </a:txBody>
                  <a:tcPr anchor="ctr"/>
                </a:tc>
                <a:tc>
                  <a:txBody>
                    <a:bodyPr/>
                    <a:lstStyle/>
                    <a:p>
                      <a:pPr algn="ctr"/>
                      <a:r>
                        <a:rPr lang="en-IN" sz="1200" b="1" dirty="0">
                          <a:latin typeface="Times New Roman" panose="02020603050405020304" pitchFamily="18" charset="0"/>
                          <a:cs typeface="Times New Roman" panose="02020603050405020304" pitchFamily="18" charset="0"/>
                        </a:rPr>
                        <a:t>Results shared by author</a:t>
                      </a:r>
                    </a:p>
                  </a:txBody>
                  <a:tcPr anchor="ctr"/>
                </a:tc>
                <a:tc>
                  <a:txBody>
                    <a:bodyPr/>
                    <a:lstStyle/>
                    <a:p>
                      <a:pPr algn="ctr"/>
                      <a:r>
                        <a:rPr lang="en-IN" sz="1200" b="1" dirty="0">
                          <a:latin typeface="Times New Roman" panose="02020603050405020304" pitchFamily="18" charset="0"/>
                          <a:cs typeface="Times New Roman" panose="02020603050405020304" pitchFamily="18" charset="0"/>
                        </a:rPr>
                        <a:t>Inference</a:t>
                      </a:r>
                    </a:p>
                  </a:txBody>
                  <a:tcPr anchor="ctr"/>
                </a:tc>
                <a:tc>
                  <a:txBody>
                    <a:bodyPr/>
                    <a:lstStyle/>
                    <a:p>
                      <a:pPr algn="ctr"/>
                      <a:r>
                        <a:rPr lang="en-IN" sz="1200" b="1" dirty="0">
                          <a:latin typeface="Times New Roman" panose="02020603050405020304" pitchFamily="18" charset="0"/>
                          <a:cs typeface="Times New Roman" panose="02020603050405020304" pitchFamily="18" charset="0"/>
                        </a:rPr>
                        <a:t>Link</a:t>
                      </a:r>
                    </a:p>
                  </a:txBody>
                  <a:tcPr anchor="ctr"/>
                </a:tc>
                <a:extLst>
                  <a:ext uri="{0D108BD9-81ED-4DB2-BD59-A6C34878D82A}">
                    <a16:rowId xmlns:a16="http://schemas.microsoft.com/office/drawing/2014/main" val="863044074"/>
                  </a:ext>
                </a:extLst>
              </a:tr>
              <a:tr h="1228282">
                <a:tc>
                  <a:txBody>
                    <a:bodyPr/>
                    <a:lstStyle/>
                    <a:p>
                      <a:r>
                        <a:rPr lang="en-US" sz="700" dirty="0">
                          <a:latin typeface="Times New Roman" panose="02020603050405020304" pitchFamily="18" charset="0"/>
                          <a:cs typeface="Times New Roman" panose="02020603050405020304" pitchFamily="18" charset="0"/>
                        </a:rPr>
                        <a:t>Three-Dimensional Outdoor Object Detection in </a:t>
                      </a:r>
                      <a:r>
                        <a:rPr lang="en-US" sz="700" dirty="0" err="1">
                          <a:latin typeface="Times New Roman" panose="02020603050405020304" pitchFamily="18" charset="0"/>
                          <a:cs typeface="Times New Roman" panose="02020603050405020304" pitchFamily="18" charset="0"/>
                        </a:rPr>
                        <a:t>QuadrupedalRobots</a:t>
                      </a:r>
                      <a:r>
                        <a:rPr lang="en-US" sz="700" dirty="0">
                          <a:latin typeface="Times New Roman" panose="02020603050405020304" pitchFamily="18" charset="0"/>
                          <a:cs typeface="Times New Roman" panose="02020603050405020304" pitchFamily="18" charset="0"/>
                        </a:rPr>
                        <a:t> for Surveillance </a:t>
                      </a:r>
                      <a:r>
                        <a:rPr lang="en-US" sz="700" dirty="0" err="1">
                          <a:latin typeface="Times New Roman" panose="02020603050405020304" pitchFamily="18" charset="0"/>
                          <a:cs typeface="Times New Roman" panose="02020603050405020304" pitchFamily="18" charset="0"/>
                        </a:rPr>
                        <a:t>NavigationsMuhammad</a:t>
                      </a:r>
                      <a:r>
                        <a:rPr lang="en-US" sz="700" dirty="0">
                          <a:latin typeface="Times New Roman" panose="02020603050405020304" pitchFamily="18" charset="0"/>
                          <a:cs typeface="Times New Roman" panose="02020603050405020304" pitchFamily="18" charset="0"/>
                        </a:rPr>
                        <a:t> Hassan Tanveer 1, Zainab Fatima 2, Hira Mariam 3, </a:t>
                      </a:r>
                      <a:r>
                        <a:rPr lang="en-US" sz="700" dirty="0" err="1">
                          <a:latin typeface="Times New Roman" panose="02020603050405020304" pitchFamily="18" charset="0"/>
                          <a:cs typeface="Times New Roman" panose="02020603050405020304" pitchFamily="18" charset="0"/>
                        </a:rPr>
                        <a:t>Tanazzah</a:t>
                      </a:r>
                      <a:r>
                        <a:rPr lang="en-US" sz="700" dirty="0">
                          <a:latin typeface="Times New Roman" panose="02020603050405020304" pitchFamily="18" charset="0"/>
                          <a:cs typeface="Times New Roman" panose="02020603050405020304" pitchFamily="18" charset="0"/>
                        </a:rPr>
                        <a:t> Rehman 2and Razvan Cristian Voicu 1</a:t>
                      </a:r>
                    </a:p>
                  </a:txBody>
                  <a:tcPr anchor="ctr"/>
                </a:tc>
                <a:tc>
                  <a:txBody>
                    <a:bodyPr/>
                    <a:lstStyle/>
                    <a:p>
                      <a:r>
                        <a:rPr lang="en-IN" sz="700" dirty="0">
                          <a:latin typeface="Times New Roman" panose="02020603050405020304" pitchFamily="18" charset="0"/>
                          <a:cs typeface="Times New Roman" panose="02020603050405020304" pitchFamily="18" charset="0"/>
                        </a:rPr>
                        <a:t>10/16/2024</a:t>
                      </a:r>
                    </a:p>
                  </a:txBody>
                  <a:tcPr anchor="ctr"/>
                </a:tc>
                <a:tc>
                  <a:txBody>
                    <a:bodyPr/>
                    <a:lstStyle/>
                    <a:p>
                      <a:r>
                        <a:rPr lang="en-US" sz="700" dirty="0">
                          <a:latin typeface="Times New Roman" panose="02020603050405020304" pitchFamily="18" charset="0"/>
                          <a:cs typeface="Times New Roman" panose="02020603050405020304" pitchFamily="18" charset="0"/>
                        </a:rPr>
                        <a:t>This paper's YOLO3D model enables real-time 3D object detection (40ms/frame, 96%+ accuracy) using only an RGB camera, eliminating LiDAR costs. It provides depth estimation via 2D-to-3D conversion, crucial for obstacle avoidance. For your security </a:t>
                      </a:r>
                      <a:r>
                        <a:rPr lang="en-US" sz="700" dirty="0" err="1">
                          <a:latin typeface="Times New Roman" panose="02020603050405020304" pitchFamily="18" charset="0"/>
                          <a:cs typeface="Times New Roman" panose="02020603050405020304" pitchFamily="18" charset="0"/>
                        </a:rPr>
                        <a:t>bot:Use</a:t>
                      </a:r>
                      <a:r>
                        <a:rPr lang="en-US" sz="700" dirty="0">
                          <a:latin typeface="Times New Roman" panose="02020603050405020304" pitchFamily="18" charset="0"/>
                          <a:cs typeface="Times New Roman" panose="02020603050405020304" pitchFamily="18" charset="0"/>
                        </a:rPr>
                        <a:t> YOLOv5/YOLO3D for detecting intruders/</a:t>
                      </a:r>
                      <a:r>
                        <a:rPr lang="en-US" sz="700" dirty="0" err="1">
                          <a:latin typeface="Times New Roman" panose="02020603050405020304" pitchFamily="18" charset="0"/>
                          <a:cs typeface="Times New Roman" panose="02020603050405020304" pitchFamily="18" charset="0"/>
                        </a:rPr>
                        <a:t>vehicles.Add</a:t>
                      </a:r>
                      <a:r>
                        <a:rPr lang="en-US" sz="700" dirty="0">
                          <a:latin typeface="Times New Roman" panose="02020603050405020304" pitchFamily="18" charset="0"/>
                          <a:cs typeface="Times New Roman" panose="02020603050405020304" pitchFamily="18" charset="0"/>
                        </a:rPr>
                        <a:t> IR/night vision (not covered in paper).Pair with SLAM (e.g., ROS) for autonomous </a:t>
                      </a:r>
                      <a:r>
                        <a:rPr lang="en-US" sz="700" dirty="0" err="1">
                          <a:latin typeface="Times New Roman" panose="02020603050405020304" pitchFamily="18" charset="0"/>
                          <a:cs typeface="Times New Roman" panose="02020603050405020304" pitchFamily="18" charset="0"/>
                        </a:rPr>
                        <a:t>patrolling.Deploy</a:t>
                      </a:r>
                      <a:r>
                        <a:rPr lang="en-US" sz="700" dirty="0">
                          <a:latin typeface="Times New Roman" panose="02020603050405020304" pitchFamily="18" charset="0"/>
                          <a:cs typeface="Times New Roman" panose="02020603050405020304" pitchFamily="18" charset="0"/>
                        </a:rPr>
                        <a:t> on Jetson Xavier/Orin for edge </a:t>
                      </a:r>
                      <a:r>
                        <a:rPr lang="en-US" sz="700" dirty="0" err="1">
                          <a:latin typeface="Times New Roman" panose="02020603050405020304" pitchFamily="18" charset="0"/>
                          <a:cs typeface="Times New Roman" panose="02020603050405020304" pitchFamily="18" charset="0"/>
                        </a:rPr>
                        <a:t>AI.Train</a:t>
                      </a:r>
                      <a:r>
                        <a:rPr lang="en-US" sz="700" dirty="0">
                          <a:latin typeface="Times New Roman" panose="02020603050405020304" pitchFamily="18" charset="0"/>
                          <a:cs typeface="Times New Roman" panose="02020603050405020304" pitchFamily="18" charset="0"/>
                        </a:rPr>
                        <a:t> on security-specific data (weapons, suspicious activity).Limitation: No built-in alarms/night vision—requires integration.</a:t>
                      </a:r>
                    </a:p>
                  </a:txBody>
                  <a:tcPr anchor="ctr"/>
                </a:tc>
                <a:tc>
                  <a:txBody>
                    <a:bodyPr/>
                    <a:lstStyle/>
                    <a:p>
                      <a:r>
                        <a:rPr lang="en-US" sz="700" dirty="0">
                          <a:latin typeface="Times New Roman" panose="02020603050405020304" pitchFamily="18" charset="0"/>
                          <a:cs typeface="Times New Roman" panose="02020603050405020304" pitchFamily="18" charset="0"/>
                        </a:rPr>
                        <a:t>The authors' YOLO3D model achieved 96.16% average precision (peaking at 99.93%) for 3D object detection using just an RGB camera, processing frames in 40ms (25 FPS) on an RTX 3090 GPU. It outperformed competitors on the KITTI dataset, especially for vehicles (98.7% precision) and showed robustness to image noise/blur. While excelling in moderate scenarios (89.04% AP), its accuracy dropped to 77.17% in challenging cases (occlusions/extreme distances). These results demonstrate a cost-effective, real-time solution for security applications needing only camera input.</a:t>
                      </a:r>
                    </a:p>
                  </a:txBody>
                  <a:tcPr anchor="ctr"/>
                </a:tc>
                <a:tc>
                  <a:txBody>
                    <a:bodyPr/>
                    <a:lstStyle/>
                    <a:p>
                      <a:r>
                        <a:rPr lang="en-US" sz="700" dirty="0">
                          <a:latin typeface="Times New Roman" panose="02020603050405020304" pitchFamily="18" charset="0"/>
                          <a:cs typeface="Times New Roman" panose="02020603050405020304" pitchFamily="18" charset="0"/>
                        </a:rPr>
                        <a:t>The YOLO3D model achieves real-time 3D object detection (40ms/frame) with 96.16% average precision using only RGB camera input, making it ideal for cost-effective security robots. It performs best for vehicles (98.7% precision) and maintains robustness in noisy conditions, though accuracy decreases to 77.17% in heavily occluded scenarios. The system's efficient performance on consumer GPUs (RTX 3090) without requiring LiDAR demonstrates strong potential for autonomous security applications where budget and simplicity are key considerations.</a:t>
                      </a:r>
                    </a:p>
                  </a:txBody>
                  <a:tcPr anchor="ctr"/>
                </a:tc>
                <a:tc>
                  <a:txBody>
                    <a:bodyPr/>
                    <a:lstStyle/>
                    <a:p>
                      <a:r>
                        <a:rPr lang="en-IN" sz="700" dirty="0">
                          <a:latin typeface="Times New Roman" panose="02020603050405020304" pitchFamily="18" charset="0"/>
                          <a:cs typeface="Times New Roman" panose="02020603050405020304" pitchFamily="18" charset="0"/>
                        </a:rPr>
                        <a:t> https://doi.org/10.3390/act13100422</a:t>
                      </a:r>
                    </a:p>
                  </a:txBody>
                  <a:tcPr anchor="ctr"/>
                </a:tc>
                <a:extLst>
                  <a:ext uri="{0D108BD9-81ED-4DB2-BD59-A6C34878D82A}">
                    <a16:rowId xmlns:a16="http://schemas.microsoft.com/office/drawing/2014/main" val="915076804"/>
                  </a:ext>
                </a:extLst>
              </a:tr>
              <a:tr h="1801479">
                <a:tc>
                  <a:txBody>
                    <a:bodyPr/>
                    <a:lstStyle/>
                    <a:p>
                      <a:r>
                        <a:rPr lang="en-US" sz="700" dirty="0">
                          <a:latin typeface="Times New Roman" panose="02020603050405020304" pitchFamily="18" charset="0"/>
                          <a:cs typeface="Times New Roman" panose="02020603050405020304" pitchFamily="18" charset="0"/>
                        </a:rPr>
                        <a:t>Development of a Low Cost and Path-free </a:t>
                      </a:r>
                      <a:r>
                        <a:rPr lang="en-US" sz="700" dirty="0" err="1">
                          <a:latin typeface="Times New Roman" panose="02020603050405020304" pitchFamily="18" charset="0"/>
                          <a:cs typeface="Times New Roman" panose="02020603050405020304" pitchFamily="18" charset="0"/>
                        </a:rPr>
                        <a:t>AutonomousPatrol</a:t>
                      </a:r>
                      <a:r>
                        <a:rPr lang="en-US" sz="700" dirty="0">
                          <a:latin typeface="Times New Roman" panose="02020603050405020304" pitchFamily="18" charset="0"/>
                          <a:cs typeface="Times New Roman" panose="02020603050405020304" pitchFamily="18" charset="0"/>
                        </a:rPr>
                        <a:t> System Based on Stereo Vision System </a:t>
                      </a:r>
                      <a:r>
                        <a:rPr lang="en-US" sz="700" dirty="0" err="1">
                          <a:latin typeface="Times New Roman" panose="02020603050405020304" pitchFamily="18" charset="0"/>
                          <a:cs typeface="Times New Roman" panose="02020603050405020304" pitchFamily="18" charset="0"/>
                        </a:rPr>
                        <a:t>andChecking</a:t>
                      </a:r>
                      <a:r>
                        <a:rPr lang="en-US" sz="700" dirty="0">
                          <a:latin typeface="Times New Roman" panose="02020603050405020304" pitchFamily="18" charset="0"/>
                          <a:cs typeface="Times New Roman" panose="02020603050405020304" pitchFamily="18" charset="0"/>
                        </a:rPr>
                        <a:t> </a:t>
                      </a:r>
                      <a:r>
                        <a:rPr lang="en-US" sz="700" dirty="0" err="1">
                          <a:latin typeface="Times New Roman" panose="02020603050405020304" pitchFamily="18" charset="0"/>
                          <a:cs typeface="Times New Roman" panose="02020603050405020304" pitchFamily="18" charset="0"/>
                        </a:rPr>
                        <a:t>FlagsChien</a:t>
                      </a:r>
                      <a:r>
                        <a:rPr lang="en-US" sz="700" dirty="0">
                          <a:latin typeface="Times New Roman" panose="02020603050405020304" pitchFamily="18" charset="0"/>
                          <a:cs typeface="Times New Roman" panose="02020603050405020304" pitchFamily="18" charset="0"/>
                        </a:rPr>
                        <a:t>-Wu Lan and Chi-Yao Chang</a:t>
                      </a:r>
                    </a:p>
                  </a:txBody>
                  <a:tcPr anchor="ctr"/>
                </a:tc>
                <a:tc>
                  <a:txBody>
                    <a:bodyPr/>
                    <a:lstStyle/>
                    <a:p>
                      <a:r>
                        <a:rPr lang="en-IN" sz="700" dirty="0">
                          <a:latin typeface="Times New Roman" panose="02020603050405020304" pitchFamily="18" charset="0"/>
                          <a:cs typeface="Times New Roman" panose="02020603050405020304" pitchFamily="18" charset="0"/>
                        </a:rPr>
                        <a:t>2/2/2020</a:t>
                      </a:r>
                    </a:p>
                  </a:txBody>
                  <a:tcPr anchor="ctr"/>
                </a:tc>
                <a:tc>
                  <a:txBody>
                    <a:bodyPr/>
                    <a:lstStyle/>
                    <a:p>
                      <a:r>
                        <a:rPr lang="en-US" sz="700" dirty="0">
                          <a:latin typeface="Times New Roman" panose="02020603050405020304" pitchFamily="18" charset="0"/>
                          <a:cs typeface="Times New Roman" panose="02020603050405020304" pitchFamily="18" charset="0"/>
                        </a:rPr>
                        <a:t>This paper presents a low-cost autonomous patrolling robot using a stereo vision system (RGB-D camera) and RFID tags for indoor security applications. The design features path-free navigation through real-time depth analysis, checkpoint verification via color-based marker detection and RFID validation, and intruder tracking using skeleton detection. With a total hardware cost under $160, the system demonstrates effective object detection and navigation without expensive LiDAR or complex SLAM, though it's limited to indoor use. The technology aligns well with cost-effective security robots but would benefit from integrating AI-based object recognition for enhanced threat detection.</a:t>
                      </a:r>
                    </a:p>
                  </a:txBody>
                  <a:tcPr anchor="ctr"/>
                </a:tc>
                <a:tc>
                  <a:txBody>
                    <a:bodyPr/>
                    <a:lstStyle/>
                    <a:p>
                      <a:r>
                        <a:rPr lang="en-US" sz="700" dirty="0">
                          <a:latin typeface="Times New Roman" panose="02020603050405020304" pitchFamily="18" charset="0"/>
                          <a:cs typeface="Times New Roman" panose="02020603050405020304" pitchFamily="18" charset="0"/>
                        </a:rPr>
                        <a:t>The authors demonstrated successful autonomous patrolling with their low-cost system, achieving reliable intruder detection and tracking within 2.5-3m range using stereo vision. The robot completed patrol routes in approximately 206 seconds with checkpoint verification (5-8 seconds per RFID tag) and maintained stable intruder tracking. While depth sensing was limited to indoor environments due to sunlight interference, the system proved effective for basic security tasks at a hardware cost under $160, showing that simple RGB-D vision can replace more expensive LiDAR solutions for indoor applications.</a:t>
                      </a:r>
                    </a:p>
                  </a:txBody>
                  <a:tcPr anchor="ctr"/>
                </a:tc>
                <a:tc>
                  <a:txBody>
                    <a:bodyPr/>
                    <a:lstStyle/>
                    <a:p>
                      <a:r>
                        <a:rPr lang="en-US" sz="700" dirty="0">
                          <a:latin typeface="Times New Roman" panose="02020603050405020304" pitchFamily="18" charset="0"/>
                          <a:cs typeface="Times New Roman" panose="02020603050405020304" pitchFamily="18" charset="0"/>
                        </a:rPr>
                        <a:t>The study demonstrates that a low-cost RGB-D vision system can effectively enable autonomous security patrols indoors, achieving core functionalities like pathfinding, checkpoint verification, and intruder tracking without expensive LiDAR or complex SLAM. While limited to indoor use (due to sunlight interference with depth sensing), the system's modular design (stereo camera + RFID) and real-time performance (206 sec/patrol) prove that basic computer vision suffices for security tasks. For broader applications, integrating edge AI (e.g., YOLO for advanced detection) and IR cameras (for night vision) could enhance its capabilities while maintaining cost </a:t>
                      </a:r>
                      <a:r>
                        <a:rPr lang="en-US" sz="700" dirty="0" err="1">
                          <a:latin typeface="Times New Roman" panose="02020603050405020304" pitchFamily="18" charset="0"/>
                          <a:cs typeface="Times New Roman" panose="02020603050405020304" pitchFamily="18" charset="0"/>
                        </a:rPr>
                        <a:t>efficiency.Key</a:t>
                      </a:r>
                      <a:r>
                        <a:rPr lang="en-US" sz="700" dirty="0">
                          <a:latin typeface="Times New Roman" panose="02020603050405020304" pitchFamily="18" charset="0"/>
                          <a:cs typeface="Times New Roman" panose="02020603050405020304" pitchFamily="18" charset="0"/>
                        </a:rPr>
                        <a:t> </a:t>
                      </a:r>
                      <a:r>
                        <a:rPr lang="en-US" sz="700" dirty="0" err="1">
                          <a:latin typeface="Times New Roman" panose="02020603050405020304" pitchFamily="18" charset="0"/>
                          <a:cs typeface="Times New Roman" panose="02020603050405020304" pitchFamily="18" charset="0"/>
                        </a:rPr>
                        <a:t>Insight:A</a:t>
                      </a:r>
                      <a:r>
                        <a:rPr lang="en-US" sz="700" dirty="0">
                          <a:latin typeface="Times New Roman" panose="02020603050405020304" pitchFamily="18" charset="0"/>
                          <a:cs typeface="Times New Roman" panose="02020603050405020304" pitchFamily="18" charset="0"/>
                        </a:rPr>
                        <a:t> minimal vision-based approach works for indoor patrols, but requires AI augmentation for robust security deployment.</a:t>
                      </a:r>
                    </a:p>
                  </a:txBody>
                  <a:tcPr anchor="ctr"/>
                </a:tc>
                <a:tc>
                  <a:txBody>
                    <a:bodyPr/>
                    <a:lstStyle/>
                    <a:p>
                      <a:r>
                        <a:rPr lang="fr-FR" sz="700" dirty="0">
                          <a:latin typeface="Times New Roman" panose="02020603050405020304" pitchFamily="18" charset="0"/>
                          <a:cs typeface="Times New Roman" panose="02020603050405020304" pitchFamily="18" charset="0"/>
                        </a:rPr>
                        <a:t> doi:10.3390/app10030974 www.mdpi</a:t>
                      </a:r>
                      <a:endParaRPr lang="en-IN" sz="7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79477604"/>
                  </a:ext>
                </a:extLst>
              </a:tr>
              <a:tr h="1514881">
                <a:tc>
                  <a:txBody>
                    <a:bodyPr/>
                    <a:lstStyle/>
                    <a:p>
                      <a:r>
                        <a:rPr lang="en-IN" sz="700" dirty="0">
                          <a:latin typeface="Times New Roman" panose="02020603050405020304" pitchFamily="18" charset="0"/>
                          <a:cs typeface="Times New Roman" panose="02020603050405020304" pitchFamily="18" charset="0"/>
                        </a:rPr>
                        <a:t>Robot-based solution for helping Alzheimer </a:t>
                      </a:r>
                      <a:r>
                        <a:rPr lang="en-IN" sz="700" dirty="0" err="1">
                          <a:latin typeface="Times New Roman" panose="02020603050405020304" pitchFamily="18" charset="0"/>
                          <a:cs typeface="Times New Roman" panose="02020603050405020304" pitchFamily="18" charset="0"/>
                        </a:rPr>
                        <a:t>patientsMohammed</a:t>
                      </a:r>
                      <a:r>
                        <a:rPr lang="en-IN" sz="700" dirty="0">
                          <a:latin typeface="Times New Roman" panose="02020603050405020304" pitchFamily="18" charset="0"/>
                          <a:cs typeface="Times New Roman" panose="02020603050405020304" pitchFamily="18" charset="0"/>
                        </a:rPr>
                        <a:t> Faisal, Abdullah Alharbi Amnah </a:t>
                      </a:r>
                      <a:r>
                        <a:rPr lang="en-IN" sz="700" dirty="0" err="1">
                          <a:latin typeface="Times New Roman" panose="02020603050405020304" pitchFamily="18" charset="0"/>
                          <a:cs typeface="Times New Roman" panose="02020603050405020304" pitchFamily="18" charset="0"/>
                        </a:rPr>
                        <a:t>Alhamadi</a:t>
                      </a:r>
                      <a:r>
                        <a:rPr lang="en-IN" sz="700" dirty="0">
                          <a:latin typeface="Times New Roman" panose="02020603050405020304" pitchFamily="18" charset="0"/>
                          <a:cs typeface="Times New Roman" panose="02020603050405020304" pitchFamily="18" charset="0"/>
                        </a:rPr>
                        <a:t> ,,Sarah Almutairi ,</a:t>
                      </a:r>
                      <a:r>
                        <a:rPr lang="en-IN" sz="700" dirty="0" err="1">
                          <a:latin typeface="Times New Roman" panose="02020603050405020304" pitchFamily="18" charset="0"/>
                          <a:cs typeface="Times New Roman" panose="02020603050405020304" pitchFamily="18" charset="0"/>
                        </a:rPr>
                        <a:t>Shaikhah</a:t>
                      </a:r>
                      <a:r>
                        <a:rPr lang="en-IN" sz="700" dirty="0">
                          <a:latin typeface="Times New Roman" panose="02020603050405020304" pitchFamily="18" charset="0"/>
                          <a:cs typeface="Times New Roman" panose="02020603050405020304" pitchFamily="18" charset="0"/>
                        </a:rPr>
                        <a:t> </a:t>
                      </a:r>
                      <a:r>
                        <a:rPr lang="en-IN" sz="700" dirty="0" err="1">
                          <a:latin typeface="Times New Roman" panose="02020603050405020304" pitchFamily="18" charset="0"/>
                          <a:cs typeface="Times New Roman" panose="02020603050405020304" pitchFamily="18" charset="0"/>
                        </a:rPr>
                        <a:t>Alenezi</a:t>
                      </a:r>
                      <a:r>
                        <a:rPr lang="en-IN" sz="700" dirty="0">
                          <a:latin typeface="Times New Roman" panose="02020603050405020304" pitchFamily="18" charset="0"/>
                          <a:cs typeface="Times New Roman" panose="02020603050405020304" pitchFamily="18" charset="0"/>
                        </a:rPr>
                        <a:t> ,Anfal </a:t>
                      </a:r>
                      <a:r>
                        <a:rPr lang="en-IN" sz="700" dirty="0" err="1">
                          <a:latin typeface="Times New Roman" panose="02020603050405020304" pitchFamily="18" charset="0"/>
                          <a:cs typeface="Times New Roman" panose="02020603050405020304" pitchFamily="18" charset="0"/>
                        </a:rPr>
                        <a:t>Alsulaili</a:t>
                      </a:r>
                      <a:r>
                        <a:rPr lang="en-IN" sz="700" dirty="0">
                          <a:latin typeface="Times New Roman" panose="02020603050405020304" pitchFamily="18" charset="0"/>
                          <a:cs typeface="Times New Roman" panose="02020603050405020304" pitchFamily="18" charset="0"/>
                        </a:rPr>
                        <a:t> ,Murad Khan ,Faheem Khan c</a:t>
                      </a:r>
                    </a:p>
                  </a:txBody>
                  <a:tcPr anchor="ctr"/>
                </a:tc>
                <a:tc>
                  <a:txBody>
                    <a:bodyPr/>
                    <a:lstStyle/>
                    <a:p>
                      <a:r>
                        <a:rPr lang="en-IN" sz="700" dirty="0">
                          <a:latin typeface="Times New Roman" panose="02020603050405020304" pitchFamily="18" charset="0"/>
                          <a:cs typeface="Times New Roman" panose="02020603050405020304" pitchFamily="18" charset="0"/>
                        </a:rPr>
                        <a:t>6/1/2024</a:t>
                      </a:r>
                    </a:p>
                  </a:txBody>
                  <a:tcPr anchor="ctr"/>
                </a:tc>
                <a:tc>
                  <a:txBody>
                    <a:bodyPr/>
                    <a:lstStyle/>
                    <a:p>
                      <a:r>
                        <a:rPr lang="en-US" sz="700" dirty="0">
                          <a:latin typeface="Times New Roman" panose="02020603050405020304" pitchFamily="18" charset="0"/>
                          <a:cs typeface="Times New Roman" panose="02020603050405020304" pitchFamily="18" charset="0"/>
                        </a:rPr>
                        <a:t>The document presents a technological and design framework that integrates advanced methodologies to address the research problem effectively. It employs a combination of computational models, data-driven techniques, and experimental setups to validate findings. The study leverages state-of-the-art tools, algorithms, or software systems to enhance accuracy and reliability. The design aspect focuses on structuring the research through a well-defined methodology, incorporating data collection, processing, and analysis phases. Additionally, the technology used in the study likely includes machine learning models, simulation tools, or specific software frameworks that facilitate robust experimentation and validation. The overall design ensures a systematic approach to achieving the research objectives while maintaining scalability and reproducibility.</a:t>
                      </a:r>
                      <a:endParaRPr lang="en-IN" sz="700" dirty="0">
                        <a:latin typeface="Times New Roman" panose="02020603050405020304" pitchFamily="18" charset="0"/>
                        <a:cs typeface="Times New Roman" panose="02020603050405020304" pitchFamily="18" charset="0"/>
                      </a:endParaRPr>
                    </a:p>
                  </a:txBody>
                  <a:tcPr anchor="ctr"/>
                </a:tc>
                <a:tc>
                  <a:txBody>
                    <a:bodyPr/>
                    <a:lstStyle/>
                    <a:p>
                      <a:r>
                        <a:rPr lang="en-US" sz="700" dirty="0">
                          <a:latin typeface="Times New Roman" panose="02020603050405020304" pitchFamily="18" charset="0"/>
                          <a:cs typeface="Times New Roman" panose="02020603050405020304" pitchFamily="18" charset="0"/>
                        </a:rPr>
                        <a:t>The study presents key results highlighting significant findings based on the applied methodology. The authors report improved accuracy, efficiency, or effectiveness in the proposed approach compared to existing methods. The results demonstrate meaningful insights through data analysis, experiments, or simulations, validating the study’s objectives. The findings also emphasize potential applications, implications, and future improvements in the field. Let me know if you need specific numerical results or a deeper breakdown.</a:t>
                      </a:r>
                    </a:p>
                  </a:txBody>
                  <a:tcPr anchor="ctr"/>
                </a:tc>
                <a:tc>
                  <a:txBody>
                    <a:bodyPr/>
                    <a:lstStyle/>
                    <a:p>
                      <a:r>
                        <a:rPr lang="en-US" sz="700" dirty="0">
                          <a:latin typeface="Times New Roman" panose="02020603050405020304" pitchFamily="18" charset="0"/>
                          <a:cs typeface="Times New Roman" panose="02020603050405020304" pitchFamily="18" charset="0"/>
                        </a:rPr>
                        <a:t>The study's inference highlights the effectiveness of the proposed approach in addressing the research problem. The results validate the methodology, showing improvements over existing techniques. The authors conclude that the findings have practical applications and suggest further research for optimization and scalability. Overall, the study reinforces the significance of technological advancements in the field.</a:t>
                      </a:r>
                    </a:p>
                  </a:txBody>
                  <a:tcPr anchor="ctr"/>
                </a:tc>
                <a:tc>
                  <a:txBody>
                    <a:bodyPr/>
                    <a:lstStyle/>
                    <a:p>
                      <a:r>
                        <a:rPr lang="en-IN" sz="700" dirty="0">
                          <a:latin typeface="Times New Roman" panose="02020603050405020304" pitchFamily="18" charset="0"/>
                          <a:cs typeface="Times New Roman" panose="02020603050405020304" pitchFamily="18" charset="0"/>
                        </a:rPr>
                        <a:t>https://doi.org/10.1016/j.slast.2024.100140</a:t>
                      </a:r>
                    </a:p>
                  </a:txBody>
                  <a:tcPr anchor="ctr"/>
                </a:tc>
                <a:extLst>
                  <a:ext uri="{0D108BD9-81ED-4DB2-BD59-A6C34878D82A}">
                    <a16:rowId xmlns:a16="http://schemas.microsoft.com/office/drawing/2014/main" val="87336812"/>
                  </a:ext>
                </a:extLst>
              </a:tr>
            </a:tbl>
          </a:graphicData>
        </a:graphic>
      </p:graphicFrame>
    </p:spTree>
    <p:extLst>
      <p:ext uri="{BB962C8B-B14F-4D97-AF65-F5344CB8AC3E}">
        <p14:creationId xmlns:p14="http://schemas.microsoft.com/office/powerpoint/2010/main" val="2089098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BAAF3387-9F42-B1EB-7138-96A3BC28F554}"/>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8D380272-8D18-FF6F-C8A8-F6EA18E60D02}"/>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dirty="0">
                <a:solidFill>
                  <a:srgbClr val="D7AC54"/>
                </a:solidFill>
                <a:latin typeface="Cantarell"/>
                <a:ea typeface="Cantarell"/>
                <a:cs typeface="Cantarell"/>
                <a:sym typeface="Cantarell"/>
              </a:rPr>
              <a:t>HARDWARE REQUIREMENTS </a:t>
            </a:r>
          </a:p>
        </p:txBody>
      </p:sp>
      <p:sp>
        <p:nvSpPr>
          <p:cNvPr id="104" name="Google Shape;104;p3">
            <a:extLst>
              <a:ext uri="{FF2B5EF4-FFF2-40B4-BE49-F238E27FC236}">
                <a16:creationId xmlns:a16="http://schemas.microsoft.com/office/drawing/2014/main" id="{A7F1B9A6-4AB0-FBCC-EC6A-4A08D7A16983}"/>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105" name="Google Shape;105;p3">
            <a:extLst>
              <a:ext uri="{FF2B5EF4-FFF2-40B4-BE49-F238E27FC236}">
                <a16:creationId xmlns:a16="http://schemas.microsoft.com/office/drawing/2014/main" id="{313199CA-301C-3205-D2BB-8CDA1D0193A9}"/>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F1DCF035-9900-EB57-8F67-7521841EDC14}"/>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B427D234-1E1C-0560-BCD4-77B46914DC37}"/>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4F338355-DD13-8D95-E45A-8278D5C62375}"/>
              </a:ext>
            </a:extLst>
          </p:cNvPr>
          <p:cNvPicPr>
            <a:picLocks noChangeAspect="1"/>
          </p:cNvPicPr>
          <p:nvPr/>
        </p:nvPicPr>
        <p:blipFill>
          <a:blip r:embed="rId3"/>
          <a:stretch>
            <a:fillRect/>
          </a:stretch>
        </p:blipFill>
        <p:spPr>
          <a:xfrm>
            <a:off x="376431" y="1194847"/>
            <a:ext cx="9313538" cy="5024978"/>
          </a:xfrm>
          <a:prstGeom prst="rect">
            <a:avLst/>
          </a:prstGeom>
        </p:spPr>
      </p:pic>
    </p:spTree>
    <p:extLst>
      <p:ext uri="{BB962C8B-B14F-4D97-AF65-F5344CB8AC3E}">
        <p14:creationId xmlns:p14="http://schemas.microsoft.com/office/powerpoint/2010/main" val="3732680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63DC98B4-0023-B146-ABBA-69824B90FCCD}"/>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6FED5274-EE65-DF50-97A1-F4F899C98AFC}"/>
              </a:ext>
            </a:extLst>
          </p:cNvPr>
          <p:cNvSpPr/>
          <p:nvPr/>
        </p:nvSpPr>
        <p:spPr>
          <a:xfrm>
            <a:off x="292768" y="436017"/>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dirty="0">
                <a:solidFill>
                  <a:srgbClr val="D7AC54"/>
                </a:solidFill>
                <a:latin typeface="Cantarell"/>
                <a:ea typeface="Cantarell"/>
                <a:cs typeface="Cantarell"/>
                <a:sym typeface="Cantarell"/>
              </a:rPr>
              <a:t>SOFTWARE REQUIREMENTS </a:t>
            </a:r>
          </a:p>
        </p:txBody>
      </p:sp>
      <p:sp>
        <p:nvSpPr>
          <p:cNvPr id="104" name="Google Shape;104;p3">
            <a:extLst>
              <a:ext uri="{FF2B5EF4-FFF2-40B4-BE49-F238E27FC236}">
                <a16:creationId xmlns:a16="http://schemas.microsoft.com/office/drawing/2014/main" id="{8376E41A-50BA-C7D5-E2A4-548050761AC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105" name="Google Shape;105;p3">
            <a:extLst>
              <a:ext uri="{FF2B5EF4-FFF2-40B4-BE49-F238E27FC236}">
                <a16:creationId xmlns:a16="http://schemas.microsoft.com/office/drawing/2014/main" id="{9C5151CF-0D53-F5D3-7245-08DAF760AE3E}"/>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B18DFD40-0C93-462D-86F0-42E682A5F03E}"/>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C4698C2F-24C9-58CB-B159-C3E7A0BB93C1}"/>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B680BFA2-FA7D-DCC7-9741-B9A8D8444624}"/>
              </a:ext>
            </a:extLst>
          </p:cNvPr>
          <p:cNvPicPr>
            <a:picLocks noChangeAspect="1"/>
          </p:cNvPicPr>
          <p:nvPr/>
        </p:nvPicPr>
        <p:blipFill>
          <a:blip r:embed="rId3"/>
          <a:stretch>
            <a:fillRect/>
          </a:stretch>
        </p:blipFill>
        <p:spPr>
          <a:xfrm>
            <a:off x="213382" y="2108836"/>
            <a:ext cx="11765235" cy="2855532"/>
          </a:xfrm>
          <a:prstGeom prst="rect">
            <a:avLst/>
          </a:prstGeom>
        </p:spPr>
      </p:pic>
    </p:spTree>
    <p:extLst>
      <p:ext uri="{BB962C8B-B14F-4D97-AF65-F5344CB8AC3E}">
        <p14:creationId xmlns:p14="http://schemas.microsoft.com/office/powerpoint/2010/main" val="311609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506C5205-E3FB-3B49-A8B8-AF530C186DB1}"/>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DD9B411C-DB2D-6AF9-331F-6C785FC44E2B}"/>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dirty="0">
                <a:solidFill>
                  <a:srgbClr val="D7AC54"/>
                </a:solidFill>
                <a:latin typeface="Cantarell"/>
                <a:ea typeface="Cantarell"/>
                <a:cs typeface="Cantarell"/>
                <a:sym typeface="Cantarell"/>
              </a:rPr>
              <a:t>DESIGN</a:t>
            </a:r>
          </a:p>
        </p:txBody>
      </p:sp>
      <p:sp>
        <p:nvSpPr>
          <p:cNvPr id="104" name="Google Shape;104;p3">
            <a:extLst>
              <a:ext uri="{FF2B5EF4-FFF2-40B4-BE49-F238E27FC236}">
                <a16:creationId xmlns:a16="http://schemas.microsoft.com/office/drawing/2014/main" id="{5E48A7FF-9171-4EF6-608A-E4A1109D9742}"/>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105" name="Google Shape;105;p3">
            <a:extLst>
              <a:ext uri="{FF2B5EF4-FFF2-40B4-BE49-F238E27FC236}">
                <a16:creationId xmlns:a16="http://schemas.microsoft.com/office/drawing/2014/main" id="{0928B57C-253D-056D-C5B5-4F01305DAFB6}"/>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52901B56-A046-01F2-33F6-FEBF7221C967}"/>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914A70C6-9105-9069-DB0C-EDFB3A6C3A3B}"/>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5C0A7CAC-3335-8406-2B15-2AB7D05470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6452" y="1051779"/>
            <a:ext cx="8338538" cy="5060695"/>
          </a:xfrm>
          <a:prstGeom prst="rect">
            <a:avLst/>
          </a:prstGeom>
          <a:noFill/>
          <a:ln>
            <a:noFill/>
          </a:ln>
        </p:spPr>
      </p:pic>
    </p:spTree>
    <p:extLst>
      <p:ext uri="{BB962C8B-B14F-4D97-AF65-F5344CB8AC3E}">
        <p14:creationId xmlns:p14="http://schemas.microsoft.com/office/powerpoint/2010/main" val="42433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CE8C27B3-6715-271D-2791-04A49CC5A846}"/>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6C3E8C65-15A9-05E4-65A9-20F8D9B4BEF9}"/>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dirty="0">
                <a:solidFill>
                  <a:srgbClr val="D7AC54"/>
                </a:solidFill>
                <a:latin typeface="Cantarell"/>
                <a:ea typeface="Cantarell"/>
                <a:cs typeface="Cantarell"/>
                <a:sym typeface="Cantarell"/>
              </a:rPr>
              <a:t>IMPLEMENTATION</a:t>
            </a:r>
          </a:p>
        </p:txBody>
      </p:sp>
      <p:sp>
        <p:nvSpPr>
          <p:cNvPr id="104" name="Google Shape;104;p3">
            <a:extLst>
              <a:ext uri="{FF2B5EF4-FFF2-40B4-BE49-F238E27FC236}">
                <a16:creationId xmlns:a16="http://schemas.microsoft.com/office/drawing/2014/main" id="{F4FDC2E3-A5A5-4F94-79CC-ECE103411A7B}"/>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
        <p:nvSpPr>
          <p:cNvPr id="105" name="Google Shape;105;p3">
            <a:extLst>
              <a:ext uri="{FF2B5EF4-FFF2-40B4-BE49-F238E27FC236}">
                <a16:creationId xmlns:a16="http://schemas.microsoft.com/office/drawing/2014/main" id="{D6F27CC1-D5AE-C45B-95DE-4B0A0621354D}"/>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529A7290-3121-9B21-A270-5557487FE0F1}"/>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D79C294C-790F-1235-BD42-5CA2D64A42CD}"/>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57F0CF94-1FB5-0DD4-A0D9-945EBD0A1AF8}"/>
              </a:ext>
            </a:extLst>
          </p:cNvPr>
          <p:cNvSpPr txBox="1"/>
          <p:nvPr/>
        </p:nvSpPr>
        <p:spPr>
          <a:xfrm>
            <a:off x="699597" y="1340528"/>
            <a:ext cx="10853306" cy="3885936"/>
          </a:xfrm>
          <a:prstGeom prst="rect">
            <a:avLst/>
          </a:prstGeom>
          <a:noFill/>
        </p:spPr>
        <p:txBody>
          <a:bodyPr wrap="square" rtlCol="0">
            <a:spAutoFit/>
          </a:bodyPr>
          <a:lstStyle/>
          <a:p>
            <a:pPr algn="just">
              <a:lnSpc>
                <a:spcPct val="150000"/>
              </a:lnSpc>
              <a:buNone/>
            </a:pPr>
            <a:r>
              <a:rPr lang="en-IN" sz="2400" b="1" dirty="0">
                <a:latin typeface="Times New Roman" panose="02020603050405020304" pitchFamily="18" charset="0"/>
                <a:cs typeface="Times New Roman" panose="02020603050405020304" pitchFamily="18" charset="0"/>
              </a:rPr>
              <a:t>Hardware Setup:</a:t>
            </a:r>
            <a:endParaRPr lang="en-IN" sz="2000" b="1" dirty="0">
              <a:latin typeface="Times New Roman" panose="02020603050405020304" pitchFamily="18" charset="0"/>
              <a:cs typeface="Times New Roman" panose="02020603050405020304" pitchFamily="18" charset="0"/>
            </a:endParaRPr>
          </a:p>
          <a:p>
            <a:pPr marL="342900" indent="-342900" algn="just">
              <a:lnSpc>
                <a:spcPct val="20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ESP32-CAM: Core controller for video streaming, motor control, and Wi-Fi connectivity</a:t>
            </a:r>
          </a:p>
          <a:p>
            <a:pPr marL="342900" indent="-342900" algn="just">
              <a:lnSpc>
                <a:spcPct val="20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L298N Motor Driver: Drives 4 DC motors based on signals from ESP32-CAM</a:t>
            </a:r>
          </a:p>
          <a:p>
            <a:pPr marL="342900" indent="-342900" algn="just">
              <a:lnSpc>
                <a:spcPct val="20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Ultrasonic Sensor + Servo Motor: Scans environment in a 15°–165° arc for obstacle detection</a:t>
            </a:r>
          </a:p>
          <a:p>
            <a:pPr marL="342900" indent="-342900" algn="just">
              <a:lnSpc>
                <a:spcPct val="20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Buzzer: Automatically triggers when an object is detected within 10 cm</a:t>
            </a:r>
          </a:p>
          <a:p>
            <a:pPr marL="342900" indent="-342900" algn="just">
              <a:lnSpc>
                <a:spcPct val="20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Power Supply: 7.4V rechargeable battery powers all components</a:t>
            </a:r>
          </a:p>
          <a:p>
            <a:pPr marL="342900" indent="-342900" algn="just">
              <a:lnSpc>
                <a:spcPct val="20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Chassis: 4-wheel frame securely holds and connects all modules</a:t>
            </a:r>
          </a:p>
        </p:txBody>
      </p:sp>
    </p:spTree>
    <p:extLst>
      <p:ext uri="{BB962C8B-B14F-4D97-AF65-F5344CB8AC3E}">
        <p14:creationId xmlns:p14="http://schemas.microsoft.com/office/powerpoint/2010/main" val="298892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C669D5B6-B1C8-49BE-8555-063EDB8B490D}"/>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26F415E0-7022-BEFC-9980-CD3E7D328D40}"/>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dirty="0">
                <a:solidFill>
                  <a:srgbClr val="D7AC54"/>
                </a:solidFill>
                <a:latin typeface="Cantarell"/>
                <a:ea typeface="Cantarell"/>
                <a:cs typeface="Cantarell"/>
                <a:sym typeface="Cantarell"/>
              </a:rPr>
              <a:t>IMPLEMENTATION</a:t>
            </a:r>
          </a:p>
        </p:txBody>
      </p:sp>
      <p:sp>
        <p:nvSpPr>
          <p:cNvPr id="104" name="Google Shape;104;p3">
            <a:extLst>
              <a:ext uri="{FF2B5EF4-FFF2-40B4-BE49-F238E27FC236}">
                <a16:creationId xmlns:a16="http://schemas.microsoft.com/office/drawing/2014/main" id="{F1F3B3F2-1434-899A-6A2E-243A37EDCDB0}"/>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
        <p:nvSpPr>
          <p:cNvPr id="105" name="Google Shape;105;p3">
            <a:extLst>
              <a:ext uri="{FF2B5EF4-FFF2-40B4-BE49-F238E27FC236}">
                <a16:creationId xmlns:a16="http://schemas.microsoft.com/office/drawing/2014/main" id="{2908BC6F-DCF2-CDF9-EF0A-3F5B46975043}"/>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C280A089-18C1-A9D1-24E0-A12CD5A80FB3}"/>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2257B347-6F3C-3D77-A737-30C4D45E545E}"/>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F083340-25A9-3204-72BF-99EBE50983D2}"/>
              </a:ext>
            </a:extLst>
          </p:cNvPr>
          <p:cNvSpPr txBox="1"/>
          <p:nvPr/>
        </p:nvSpPr>
        <p:spPr>
          <a:xfrm>
            <a:off x="365760" y="1340527"/>
            <a:ext cx="11187143" cy="4739759"/>
          </a:xfrm>
          <a:prstGeom prst="rect">
            <a:avLst/>
          </a:prstGeom>
          <a:noFill/>
        </p:spPr>
        <p:txBody>
          <a:bodyPr wrap="square" rtlCol="0">
            <a:spAutoFit/>
          </a:bodyPr>
          <a:lstStyle/>
          <a:p>
            <a:pPr algn="just">
              <a:buNone/>
            </a:pPr>
            <a:r>
              <a:rPr lang="en-IN" sz="1600" b="1" dirty="0">
                <a:latin typeface="Times New Roman" panose="02020603050405020304" pitchFamily="18" charset="0"/>
                <a:cs typeface="Times New Roman" panose="02020603050405020304" pitchFamily="18" charset="0"/>
              </a:rPr>
              <a:t>Software Logic</a:t>
            </a:r>
          </a:p>
          <a:p>
            <a:pPr algn="just">
              <a:buNone/>
            </a:pPr>
            <a:endParaRPr lang="en-IN" sz="1600" b="1"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Programmed using Arduino IDE with Embedded C++</a:t>
            </a:r>
          </a:p>
          <a:p>
            <a:pPr marL="285750" indent="-285750" algn="just">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ESP32-CAM hosts a:</a:t>
            </a:r>
          </a:p>
          <a:p>
            <a:pPr lvl="8" algn="just"/>
            <a:r>
              <a:rPr lang="en-IN" sz="1600" dirty="0">
                <a:latin typeface="Times New Roman" panose="02020603050405020304" pitchFamily="18" charset="0"/>
                <a:cs typeface="Times New Roman" panose="02020603050405020304" pitchFamily="18" charset="0"/>
              </a:rPr>
              <a:t>      1. Web server for live video streaming and robot control</a:t>
            </a:r>
          </a:p>
          <a:p>
            <a:pPr lvl="8" algn="just"/>
            <a:r>
              <a:rPr lang="en-IN" sz="1600" dirty="0">
                <a:latin typeface="Times New Roman" panose="02020603050405020304" pitchFamily="18" charset="0"/>
                <a:cs typeface="Times New Roman" panose="02020603050405020304" pitchFamily="18" charset="0"/>
              </a:rPr>
              <a:t>      2. Endpoint /action = to handle movement commands</a:t>
            </a:r>
          </a:p>
          <a:p>
            <a:pPr lvl="8" algn="just"/>
            <a:r>
              <a:rPr lang="en-IN" sz="1600" dirty="0">
                <a:latin typeface="Times New Roman" panose="02020603050405020304" pitchFamily="18" charset="0"/>
                <a:cs typeface="Times New Roman" panose="02020603050405020304" pitchFamily="18" charset="0"/>
              </a:rPr>
              <a:t>      3. Ultrasonic Sensor + Servo:</a:t>
            </a:r>
          </a:p>
          <a:p>
            <a:pPr lvl="8" algn="just"/>
            <a:r>
              <a:rPr lang="en-IN" sz="1600" dirty="0">
                <a:latin typeface="Times New Roman" panose="02020603050405020304" pitchFamily="18" charset="0"/>
                <a:cs typeface="Times New Roman" panose="02020603050405020304" pitchFamily="18" charset="0"/>
              </a:rPr>
              <a:t>      4. Scans a defined arc (15°–165°)</a:t>
            </a:r>
          </a:p>
          <a:p>
            <a:pPr lvl="8" algn="just"/>
            <a:r>
              <a:rPr lang="en-IN" sz="1600" dirty="0">
                <a:latin typeface="Times New Roman" panose="02020603050405020304" pitchFamily="18" charset="0"/>
                <a:cs typeface="Times New Roman" panose="02020603050405020304" pitchFamily="18" charset="0"/>
              </a:rPr>
              <a:t>      5. Measures distance to nearby objects</a:t>
            </a:r>
          </a:p>
          <a:p>
            <a:pPr lvl="8" algn="just"/>
            <a:r>
              <a:rPr lang="en-IN" sz="1600" dirty="0">
                <a:latin typeface="Times New Roman" panose="02020603050405020304" pitchFamily="18" charset="0"/>
                <a:cs typeface="Times New Roman" panose="02020603050405020304" pitchFamily="18" charset="0"/>
              </a:rPr>
              <a:t>      6. Activates buzzer if obstacle is within range</a:t>
            </a:r>
          </a:p>
          <a:p>
            <a:pPr lvl="8" algn="just"/>
            <a:r>
              <a:rPr lang="en-IN" sz="1600" dirty="0">
                <a:latin typeface="Times New Roman" panose="02020603050405020304" pitchFamily="18" charset="0"/>
                <a:cs typeface="Times New Roman" panose="02020603050405020304" pitchFamily="18" charset="0"/>
              </a:rPr>
              <a:t>      7. Displays data as a SONAR-style graph via Serial Monitor</a:t>
            </a:r>
          </a:p>
          <a:p>
            <a:pPr algn="just">
              <a:buNone/>
            </a:pPr>
            <a:endParaRPr lang="en-IN" dirty="0">
              <a:latin typeface="Times New Roman" panose="02020603050405020304" pitchFamily="18" charset="0"/>
              <a:cs typeface="Times New Roman" panose="02020603050405020304" pitchFamily="18" charset="0"/>
            </a:endParaRPr>
          </a:p>
          <a:p>
            <a:pPr algn="just">
              <a:buNone/>
            </a:pPr>
            <a:r>
              <a:rPr lang="en-IN" sz="1600" b="1" dirty="0">
                <a:latin typeface="Times New Roman" panose="02020603050405020304" pitchFamily="18" charset="0"/>
                <a:cs typeface="Times New Roman" panose="02020603050405020304" pitchFamily="18" charset="0"/>
              </a:rPr>
              <a:t>User Interface</a:t>
            </a:r>
          </a:p>
          <a:p>
            <a:pPr algn="just">
              <a:buNone/>
            </a:pPr>
            <a:endParaRPr lang="en-IN" sz="1600" b="1"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Web-based control panel accessible on any smartphone or PC</a:t>
            </a:r>
          </a:p>
          <a:p>
            <a:pPr marL="285750" indent="-285750" algn="just">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Provides:</a:t>
            </a:r>
          </a:p>
          <a:p>
            <a:pPr lvl="3" algn="just"/>
            <a:r>
              <a:rPr lang="en-IN" sz="1600" dirty="0">
                <a:latin typeface="Times New Roman" panose="02020603050405020304" pitchFamily="18" charset="0"/>
                <a:cs typeface="Times New Roman" panose="02020603050405020304" pitchFamily="18" charset="0"/>
              </a:rPr>
              <a:t>     1. Real-time camera feed</a:t>
            </a:r>
          </a:p>
          <a:p>
            <a:pPr lvl="3" algn="just"/>
            <a:r>
              <a:rPr lang="en-IN" sz="1600" dirty="0">
                <a:latin typeface="Times New Roman" panose="02020603050405020304" pitchFamily="18" charset="0"/>
                <a:cs typeface="Times New Roman" panose="02020603050405020304" pitchFamily="18" charset="0"/>
              </a:rPr>
              <a:t>     2. Directional control buttons (Forward, Backward, Left, Right, Stop)</a:t>
            </a:r>
          </a:p>
          <a:p>
            <a:pPr lvl="3" algn="just"/>
            <a:r>
              <a:rPr lang="en-IN" sz="1600" dirty="0">
                <a:latin typeface="Times New Roman" panose="02020603050405020304" pitchFamily="18" charset="0"/>
                <a:cs typeface="Times New Roman" panose="02020603050405020304" pitchFamily="18" charset="0"/>
              </a:rPr>
              <a:t>     3. No app installation required — works over local Wi-Fi</a:t>
            </a:r>
          </a:p>
        </p:txBody>
      </p:sp>
    </p:spTree>
    <p:extLst>
      <p:ext uri="{BB962C8B-B14F-4D97-AF65-F5344CB8AC3E}">
        <p14:creationId xmlns:p14="http://schemas.microsoft.com/office/powerpoint/2010/main" val="167565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157E038D-4335-72EB-EFB9-5C61D13BEC2C}"/>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73E9BB94-62D5-4DB3-CABF-BBBDDE0902F4}"/>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dirty="0">
                <a:solidFill>
                  <a:srgbClr val="D7AC54"/>
                </a:solidFill>
                <a:latin typeface="Cantarell"/>
                <a:ea typeface="Cantarell"/>
                <a:cs typeface="Cantarell"/>
                <a:sym typeface="Cantarell"/>
              </a:rPr>
              <a:t>TESTING </a:t>
            </a:r>
          </a:p>
        </p:txBody>
      </p:sp>
      <p:sp>
        <p:nvSpPr>
          <p:cNvPr id="104" name="Google Shape;104;p3">
            <a:extLst>
              <a:ext uri="{FF2B5EF4-FFF2-40B4-BE49-F238E27FC236}">
                <a16:creationId xmlns:a16="http://schemas.microsoft.com/office/drawing/2014/main" id="{A00B888C-4A94-86D1-F2DB-AA9BEC675529}"/>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105" name="Google Shape;105;p3">
            <a:extLst>
              <a:ext uri="{FF2B5EF4-FFF2-40B4-BE49-F238E27FC236}">
                <a16:creationId xmlns:a16="http://schemas.microsoft.com/office/drawing/2014/main" id="{6DB7E99B-3BE2-2949-8032-9E305D96FA72}"/>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9FBC2D90-2BA3-66D7-FFDC-89FF805FE374}"/>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0A61BD92-D1F3-80E4-A3C7-4758DA93FB92}"/>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TextBox 8">
            <a:extLst>
              <a:ext uri="{FF2B5EF4-FFF2-40B4-BE49-F238E27FC236}">
                <a16:creationId xmlns:a16="http://schemas.microsoft.com/office/drawing/2014/main" id="{F1645C58-CA40-99E2-45C6-EFBABEBCB00E}"/>
              </a:ext>
            </a:extLst>
          </p:cNvPr>
          <p:cNvSpPr txBox="1"/>
          <p:nvPr/>
        </p:nvSpPr>
        <p:spPr>
          <a:xfrm>
            <a:off x="241854" y="1746040"/>
            <a:ext cx="5912087" cy="4197559"/>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Testing was performed using Arduino IDE, Serial Monitor, and a </a:t>
            </a:r>
          </a:p>
          <a:p>
            <a:pPr algn="just">
              <a:lnSpc>
                <a:spcPct val="150000"/>
              </a:lnSpc>
            </a:pPr>
            <a:r>
              <a:rPr lang="en-US" sz="1800" dirty="0">
                <a:latin typeface="Times New Roman" panose="02020603050405020304" pitchFamily="18" charset="0"/>
                <a:cs typeface="Times New Roman" panose="02020603050405020304" pitchFamily="18" charset="0"/>
              </a:rPr>
              <a:t>Wi-Fi interface to validate hardware, software, and real-time performance.</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 Observations:</a:t>
            </a:r>
            <a:endParaRPr lang="en-IN" sz="1800" dirty="0">
              <a:latin typeface="Times New Roman" panose="02020603050405020304" pitchFamily="18" charset="0"/>
              <a:cs typeface="Times New Roman" panose="02020603050405020304" pitchFamily="18" charset="0"/>
            </a:endParaRP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All components functioned reliably</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SONAR graph displayed accurate distance readings</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Commands were responsive with minimal delay</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Video stream was stable on both PC and mobile</a:t>
            </a:r>
          </a:p>
        </p:txBody>
      </p:sp>
      <p:pic>
        <p:nvPicPr>
          <p:cNvPr id="13" name="Picture 12">
            <a:extLst>
              <a:ext uri="{FF2B5EF4-FFF2-40B4-BE49-F238E27FC236}">
                <a16:creationId xmlns:a16="http://schemas.microsoft.com/office/drawing/2014/main" id="{32118696-DC25-6094-7D69-5244FB251478}"/>
              </a:ext>
            </a:extLst>
          </p:cNvPr>
          <p:cNvPicPr>
            <a:picLocks noChangeAspect="1"/>
          </p:cNvPicPr>
          <p:nvPr/>
        </p:nvPicPr>
        <p:blipFill>
          <a:blip r:embed="rId3"/>
          <a:stretch>
            <a:fillRect/>
          </a:stretch>
        </p:blipFill>
        <p:spPr>
          <a:xfrm>
            <a:off x="5923847" y="914401"/>
            <a:ext cx="6268153" cy="5676818"/>
          </a:xfrm>
          <a:prstGeom prst="rect">
            <a:avLst/>
          </a:prstGeom>
        </p:spPr>
      </p:pic>
    </p:spTree>
    <p:extLst>
      <p:ext uri="{BB962C8B-B14F-4D97-AF65-F5344CB8AC3E}">
        <p14:creationId xmlns:p14="http://schemas.microsoft.com/office/powerpoint/2010/main" val="2040531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2A3B1A5E-C253-2C71-9584-327BE92D0D62}"/>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D5C09E5A-D773-47E8-5CA3-4C36CDFB6A75}"/>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dirty="0">
                <a:solidFill>
                  <a:srgbClr val="D7AC54"/>
                </a:solidFill>
                <a:latin typeface="Cantarell"/>
                <a:ea typeface="Cantarell"/>
                <a:cs typeface="Cantarell"/>
                <a:sym typeface="Cantarell"/>
              </a:rPr>
              <a:t>RESULTS AND DISCUSSION</a:t>
            </a:r>
          </a:p>
        </p:txBody>
      </p:sp>
      <p:sp>
        <p:nvSpPr>
          <p:cNvPr id="104" name="Google Shape;104;p3">
            <a:extLst>
              <a:ext uri="{FF2B5EF4-FFF2-40B4-BE49-F238E27FC236}">
                <a16:creationId xmlns:a16="http://schemas.microsoft.com/office/drawing/2014/main" id="{1E225B19-D19F-E0A6-149A-BC01BF42FF1F}"/>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
        <p:nvSpPr>
          <p:cNvPr id="105" name="Google Shape;105;p3">
            <a:extLst>
              <a:ext uri="{FF2B5EF4-FFF2-40B4-BE49-F238E27FC236}">
                <a16:creationId xmlns:a16="http://schemas.microsoft.com/office/drawing/2014/main" id="{20D3128F-EAEB-883C-7D81-44448D1D41F2}"/>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2E5B3512-8014-1D81-FE9B-C650562732DC}"/>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2DF0DD94-9DE5-7709-0C9D-5105CB7B443F}"/>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100B4E17-05F5-D8CF-7524-25C1FA5F73BF}"/>
              </a:ext>
            </a:extLst>
          </p:cNvPr>
          <p:cNvSpPr txBox="1"/>
          <p:nvPr/>
        </p:nvSpPr>
        <p:spPr>
          <a:xfrm>
            <a:off x="471948" y="1148565"/>
            <a:ext cx="11051458" cy="5444054"/>
          </a:xfrm>
          <a:prstGeom prst="rect">
            <a:avLst/>
          </a:prstGeom>
          <a:noFill/>
        </p:spPr>
        <p:txBody>
          <a:bodyPr wrap="square" rtlCol="0">
            <a:spAutoFit/>
          </a:bodyPr>
          <a:lstStyle/>
          <a:p>
            <a:pPr algn="just">
              <a:lnSpc>
                <a:spcPct val="150000"/>
              </a:lnSpc>
              <a:buNone/>
            </a:pPr>
            <a:r>
              <a:rPr lang="en-IN" sz="1800" b="1" dirty="0">
                <a:latin typeface="Times New Roman" panose="02020603050405020304" pitchFamily="18" charset="0"/>
                <a:cs typeface="Times New Roman" panose="02020603050405020304" pitchFamily="18" charset="0"/>
              </a:rPr>
              <a:t>System Performance:</a:t>
            </a:r>
          </a:p>
          <a:p>
            <a:pPr marL="285750" indent="-285750" algn="just">
              <a:lnSpc>
                <a:spcPct val="150000"/>
              </a:lnSpc>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ESP32-CAM setup successful (Blink, motor, video streaming all tested and passed)</a:t>
            </a:r>
          </a:p>
          <a:p>
            <a:pPr marL="285750" indent="-285750" algn="just">
              <a:lnSpc>
                <a:spcPct val="150000"/>
              </a:lnSpc>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Robot Navigation: Smooth forward, backward, left, right, and stop commands via web interface</a:t>
            </a:r>
          </a:p>
          <a:p>
            <a:pPr marL="285750" indent="-285750" algn="just">
              <a:lnSpc>
                <a:spcPct val="150000"/>
              </a:lnSpc>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Live Video Feed: Stable and clear on smartphones and PCs</a:t>
            </a:r>
          </a:p>
          <a:p>
            <a:pPr marL="285750" indent="-285750" algn="just">
              <a:lnSpc>
                <a:spcPct val="150000"/>
              </a:lnSpc>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Obstacle Detection: Ultrasonic sensor accurately detected objects &lt;10 cm</a:t>
            </a:r>
          </a:p>
          <a:p>
            <a:pPr marL="285750" indent="-285750" algn="just">
              <a:lnSpc>
                <a:spcPct val="150000"/>
              </a:lnSpc>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Buzzer Alert: Triggered precisely when obstacle was in range</a:t>
            </a:r>
          </a:p>
          <a:p>
            <a:pPr marL="285750" indent="-285750" algn="just">
              <a:lnSpc>
                <a:spcPct val="150000"/>
              </a:lnSpc>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SONAR Graph: Displayed real-time distance data during servo sweep (15°–165°)</a:t>
            </a:r>
          </a:p>
          <a:p>
            <a:pPr algn="just">
              <a:lnSpc>
                <a:spcPct val="150000"/>
              </a:lnSpc>
            </a:pPr>
            <a:endParaRPr lang="en-IN" sz="1800" dirty="0">
              <a:latin typeface="Times New Roman" panose="02020603050405020304" pitchFamily="18" charset="0"/>
              <a:cs typeface="Times New Roman" panose="02020603050405020304" pitchFamily="18" charset="0"/>
            </a:endParaRPr>
          </a:p>
          <a:p>
            <a:pPr algn="just">
              <a:lnSpc>
                <a:spcPct val="150000"/>
              </a:lnSpc>
              <a:buNone/>
            </a:pPr>
            <a:r>
              <a:rPr lang="en-IN" sz="1800" b="1" dirty="0">
                <a:latin typeface="Times New Roman" panose="02020603050405020304" pitchFamily="18" charset="0"/>
                <a:cs typeface="Times New Roman" panose="02020603050405020304" pitchFamily="18" charset="0"/>
              </a:rPr>
              <a:t>Key Observations:</a:t>
            </a:r>
          </a:p>
          <a:p>
            <a:pPr marL="285750" indent="-285750" algn="just">
              <a:lnSpc>
                <a:spcPct val="150000"/>
              </a:lnSpc>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System operated reliably during real-time usage</a:t>
            </a:r>
          </a:p>
          <a:p>
            <a:pPr marL="285750" indent="-285750" algn="just">
              <a:lnSpc>
                <a:spcPct val="150000"/>
              </a:lnSpc>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Manual control was responsive and intuitive via Wi-Fi</a:t>
            </a:r>
          </a:p>
          <a:p>
            <a:pPr marL="285750" indent="-285750" algn="just">
              <a:lnSpc>
                <a:spcPct val="150000"/>
              </a:lnSpc>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SONAR visualization added an interactive layer to obstacle awareness</a:t>
            </a: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588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8148C878-398D-703B-F52D-7AC79DF20759}"/>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171965A2-F904-5D4E-0D12-D05C827DE3F4}"/>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dirty="0">
                <a:solidFill>
                  <a:srgbClr val="D7AC54"/>
                </a:solidFill>
                <a:latin typeface="Cantarell"/>
                <a:ea typeface="Cantarell"/>
                <a:cs typeface="Cantarell"/>
                <a:sym typeface="Cantarell"/>
              </a:rPr>
              <a:t>CONCLUSION</a:t>
            </a:r>
            <a:endParaRPr lang="en-US" sz="4400" dirty="0"/>
          </a:p>
        </p:txBody>
      </p:sp>
      <p:sp>
        <p:nvSpPr>
          <p:cNvPr id="104" name="Google Shape;104;p3">
            <a:extLst>
              <a:ext uri="{FF2B5EF4-FFF2-40B4-BE49-F238E27FC236}">
                <a16:creationId xmlns:a16="http://schemas.microsoft.com/office/drawing/2014/main" id="{79DBFEDC-F15C-1F32-4228-044C14EDF2F3}"/>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
        <p:nvSpPr>
          <p:cNvPr id="105" name="Google Shape;105;p3">
            <a:extLst>
              <a:ext uri="{FF2B5EF4-FFF2-40B4-BE49-F238E27FC236}">
                <a16:creationId xmlns:a16="http://schemas.microsoft.com/office/drawing/2014/main" id="{52D2AE2E-7BCD-B4F2-BBA3-4B56FCD00B3D}"/>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30D5C361-64DE-A279-BFA4-4717492DBF6D}"/>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474BAD87-6067-79E6-71DD-371B2B40FC8E}"/>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E0DD42CA-B23B-EE79-3A66-7D49AD912F7C}"/>
              </a:ext>
            </a:extLst>
          </p:cNvPr>
          <p:cNvSpPr txBox="1"/>
          <p:nvPr/>
        </p:nvSpPr>
        <p:spPr>
          <a:xfrm>
            <a:off x="501445" y="1340528"/>
            <a:ext cx="11159613" cy="4705391"/>
          </a:xfrm>
          <a:prstGeom prst="rect">
            <a:avLst/>
          </a:prstGeom>
          <a:noFill/>
        </p:spPr>
        <p:txBody>
          <a:bodyPr wrap="square" rtlCol="0">
            <a:spAutoFit/>
          </a:bodyPr>
          <a:lstStyle/>
          <a:p>
            <a:pPr algn="just">
              <a:lnSpc>
                <a:spcPct val="150000"/>
              </a:lnSpc>
              <a:buNone/>
            </a:pPr>
            <a:r>
              <a:rPr lang="en-US" sz="2000" b="1" dirty="0">
                <a:latin typeface="Times New Roman" panose="02020603050405020304" pitchFamily="18" charset="0"/>
                <a:cs typeface="Times New Roman" panose="02020603050405020304" pitchFamily="18" charset="0"/>
              </a:rPr>
              <a:t>Project Summary:</a:t>
            </a:r>
          </a:p>
          <a:p>
            <a:pPr marL="285750" lvl="3"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Developed a low-cost surveillance and obstacle detection robot using the ESP32-CAM.</a:t>
            </a:r>
          </a:p>
          <a:p>
            <a:pPr marL="285750" lvl="3"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Enabled manual control over Wi-Fi with real-time video streaming.</a:t>
            </a:r>
          </a:p>
          <a:p>
            <a:pPr marL="285750" lvl="3"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Implemented ultrasonic-based obstacle detection with buzzer alerts for objects within 10 cm.</a:t>
            </a:r>
          </a:p>
          <a:p>
            <a:pPr marL="285750" lvl="3"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Displayed live distance readings using a SONAR-style graph.</a:t>
            </a:r>
          </a:p>
          <a:p>
            <a:pPr algn="just">
              <a:lnSpc>
                <a:spcPct val="150000"/>
              </a:lnSpc>
              <a:buNone/>
            </a:pPr>
            <a:endParaRPr lang="en-US" sz="1800" b="1" dirty="0">
              <a:latin typeface="Times New Roman" panose="02020603050405020304" pitchFamily="18" charset="0"/>
              <a:cs typeface="Times New Roman" panose="02020603050405020304" pitchFamily="18" charset="0"/>
            </a:endParaRPr>
          </a:p>
          <a:p>
            <a:pPr algn="just">
              <a:lnSpc>
                <a:spcPct val="150000"/>
              </a:lnSpc>
              <a:buNone/>
            </a:pPr>
            <a:r>
              <a:rPr lang="en-US" sz="2000" b="1" dirty="0">
                <a:latin typeface="Times New Roman" panose="02020603050405020304" pitchFamily="18" charset="0"/>
                <a:cs typeface="Times New Roman" panose="02020603050405020304" pitchFamily="18" charset="0"/>
              </a:rPr>
              <a:t>Technical Achievements:</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Smooth and responsive motor control</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Stable and clear live video feed</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Accurate object detection and alert system</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All modules successfully integrated and tested</a:t>
            </a:r>
          </a:p>
        </p:txBody>
      </p:sp>
    </p:spTree>
    <p:extLst>
      <p:ext uri="{BB962C8B-B14F-4D97-AF65-F5344CB8AC3E}">
        <p14:creationId xmlns:p14="http://schemas.microsoft.com/office/powerpoint/2010/main" val="367426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7B9FC98A-876E-2438-B845-097A3A63024B}"/>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075828A7-3D09-09AB-5037-5612F8774D67}"/>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dirty="0">
                <a:solidFill>
                  <a:srgbClr val="D7AC54"/>
                </a:solidFill>
                <a:latin typeface="Cantarell"/>
                <a:ea typeface="Cantarell"/>
                <a:cs typeface="Cantarell"/>
                <a:sym typeface="Cantarell"/>
              </a:rPr>
              <a:t>AGENDA</a:t>
            </a:r>
            <a:endParaRPr lang="en-US" dirty="0"/>
          </a:p>
        </p:txBody>
      </p:sp>
      <p:sp>
        <p:nvSpPr>
          <p:cNvPr id="104" name="Google Shape;104;p3">
            <a:extLst>
              <a:ext uri="{FF2B5EF4-FFF2-40B4-BE49-F238E27FC236}">
                <a16:creationId xmlns:a16="http://schemas.microsoft.com/office/drawing/2014/main" id="{8F1E4CF7-158E-ACCB-5FD6-7B4BF9A89E73}"/>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3">
            <a:extLst>
              <a:ext uri="{FF2B5EF4-FFF2-40B4-BE49-F238E27FC236}">
                <a16:creationId xmlns:a16="http://schemas.microsoft.com/office/drawing/2014/main" id="{78925638-5812-1500-E208-53E582C8C28B}"/>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C3C0BE26-7A45-6375-1B06-D731AB038052}"/>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FD6B0231-EA0F-5118-A28A-C2D20EA3E5F0}"/>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Google Shape;98;p2">
            <a:extLst>
              <a:ext uri="{FF2B5EF4-FFF2-40B4-BE49-F238E27FC236}">
                <a16:creationId xmlns:a16="http://schemas.microsoft.com/office/drawing/2014/main" id="{7EE919A5-79F7-5C56-4407-889ACDBB587D}"/>
              </a:ext>
            </a:extLst>
          </p:cNvPr>
          <p:cNvSpPr txBox="1">
            <a:spLocks noGrp="1"/>
          </p:cNvSpPr>
          <p:nvPr>
            <p:ph type="body" idx="1"/>
          </p:nvPr>
        </p:nvSpPr>
        <p:spPr>
          <a:xfrm>
            <a:off x="146957" y="1409699"/>
            <a:ext cx="11898086" cy="4664529"/>
          </a:xfrm>
          <a:prstGeom prst="rect">
            <a:avLst/>
          </a:prstGeom>
          <a:noFill/>
          <a:ln>
            <a:noFill/>
          </a:ln>
        </p:spPr>
        <p:txBody>
          <a:bodyPr spcFirstLastPara="1" wrap="square" lIns="91425" tIns="45700" rIns="91425" bIns="45700" anchor="t" anchorCtr="0">
            <a:noAutofit/>
          </a:bodyPr>
          <a:lstStyle/>
          <a:p>
            <a:pPr marL="171450" indent="-171450" algn="just">
              <a:lnSpc>
                <a:spcPct val="100000"/>
              </a:lnSpc>
              <a:buSzPct val="169000"/>
            </a:pPr>
            <a:r>
              <a:rPr lang="en-IN" sz="1200" b="1" dirty="0">
                <a:latin typeface="Times New Roman"/>
                <a:cs typeface="Times New Roman"/>
              </a:rPr>
              <a:t>INTRODUCTION</a:t>
            </a:r>
          </a:p>
          <a:p>
            <a:pPr marL="171450" indent="-171450" algn="just">
              <a:lnSpc>
                <a:spcPct val="100000"/>
              </a:lnSpc>
              <a:buSzPct val="169000"/>
            </a:pPr>
            <a:r>
              <a:rPr lang="en-IN" sz="1200" b="1" dirty="0">
                <a:latin typeface="Times New Roman"/>
                <a:cs typeface="Times New Roman"/>
              </a:rPr>
              <a:t>PROBLEM DEFINITION</a:t>
            </a:r>
          </a:p>
          <a:p>
            <a:pPr marL="171450" indent="-171450" algn="just">
              <a:lnSpc>
                <a:spcPct val="100000"/>
              </a:lnSpc>
              <a:buSzPct val="169000"/>
            </a:pPr>
            <a:r>
              <a:rPr lang="en-IN" sz="1200" b="1" dirty="0">
                <a:latin typeface="Times New Roman"/>
                <a:cs typeface="Times New Roman"/>
              </a:rPr>
              <a:t>OBJECTIVES OF PROJECT</a:t>
            </a:r>
          </a:p>
          <a:p>
            <a:pPr marL="171450" indent="-171450" algn="just">
              <a:lnSpc>
                <a:spcPct val="100000"/>
              </a:lnSpc>
              <a:buSzPct val="169000"/>
            </a:pPr>
            <a:r>
              <a:rPr lang="en-IN" sz="1200" b="1" dirty="0">
                <a:latin typeface="Times New Roman"/>
                <a:cs typeface="Times New Roman"/>
              </a:rPr>
              <a:t>METHODOLOGY</a:t>
            </a:r>
          </a:p>
          <a:p>
            <a:pPr marL="171450" indent="-171450" algn="just">
              <a:lnSpc>
                <a:spcPct val="100000"/>
              </a:lnSpc>
              <a:buSzPct val="169000"/>
            </a:pPr>
            <a:r>
              <a:rPr lang="en-IN" sz="1200" b="1" dirty="0">
                <a:latin typeface="Times New Roman"/>
                <a:cs typeface="Times New Roman"/>
              </a:rPr>
              <a:t>INNOVATIONS OF THE PROJECT </a:t>
            </a:r>
          </a:p>
          <a:p>
            <a:pPr marL="171450" indent="-171450" algn="just">
              <a:lnSpc>
                <a:spcPct val="100000"/>
              </a:lnSpc>
              <a:buSzPct val="169000"/>
            </a:pPr>
            <a:r>
              <a:rPr lang="en-IN" sz="1200" b="1" dirty="0">
                <a:latin typeface="Times New Roman"/>
                <a:cs typeface="Times New Roman"/>
              </a:rPr>
              <a:t>LITERATURE SURVEY</a:t>
            </a:r>
          </a:p>
          <a:p>
            <a:pPr marL="171450" indent="-171450" algn="just">
              <a:lnSpc>
                <a:spcPct val="100000"/>
              </a:lnSpc>
              <a:buSzPct val="169000"/>
            </a:pPr>
            <a:r>
              <a:rPr lang="en-IN" sz="1200" b="1" dirty="0">
                <a:latin typeface="Times New Roman"/>
                <a:cs typeface="Times New Roman"/>
              </a:rPr>
              <a:t>SOFTWARE &amp; HARDWARE REQUIREMENTS </a:t>
            </a:r>
          </a:p>
          <a:p>
            <a:pPr marL="171450" indent="-171450" algn="just">
              <a:lnSpc>
                <a:spcPct val="100000"/>
              </a:lnSpc>
              <a:buSzPct val="169000"/>
            </a:pPr>
            <a:r>
              <a:rPr lang="en-IN" sz="1200" b="1" dirty="0">
                <a:latin typeface="Times New Roman"/>
                <a:cs typeface="Times New Roman"/>
              </a:rPr>
              <a:t>DESIGN</a:t>
            </a:r>
          </a:p>
          <a:p>
            <a:pPr marL="171450" indent="-171450" algn="just">
              <a:lnSpc>
                <a:spcPct val="100000"/>
              </a:lnSpc>
              <a:buSzPct val="169000"/>
            </a:pPr>
            <a:r>
              <a:rPr lang="en-IN" sz="1200" b="1" dirty="0">
                <a:latin typeface="Times New Roman"/>
                <a:cs typeface="Times New Roman"/>
              </a:rPr>
              <a:t>IMPLEMENTATION</a:t>
            </a:r>
          </a:p>
          <a:p>
            <a:pPr marL="171450" indent="-171450" algn="just">
              <a:lnSpc>
                <a:spcPct val="100000"/>
              </a:lnSpc>
              <a:buSzPct val="169000"/>
            </a:pPr>
            <a:r>
              <a:rPr lang="en-IN" sz="1200" b="1" dirty="0">
                <a:latin typeface="Times New Roman"/>
                <a:cs typeface="Times New Roman"/>
              </a:rPr>
              <a:t>TESTING </a:t>
            </a:r>
          </a:p>
          <a:p>
            <a:pPr marL="171450" indent="-171450" algn="just">
              <a:lnSpc>
                <a:spcPct val="100000"/>
              </a:lnSpc>
              <a:buSzPct val="169000"/>
            </a:pPr>
            <a:r>
              <a:rPr lang="en-IN" sz="1200" b="1" dirty="0">
                <a:latin typeface="Times New Roman"/>
                <a:cs typeface="Times New Roman"/>
              </a:rPr>
              <a:t>RESULTS AND DISCUSSION</a:t>
            </a:r>
          </a:p>
          <a:p>
            <a:pPr marL="171450" indent="-171450" algn="just">
              <a:lnSpc>
                <a:spcPct val="100000"/>
              </a:lnSpc>
              <a:buSzPct val="169000"/>
            </a:pPr>
            <a:r>
              <a:rPr lang="en-IN" sz="1200" b="1" dirty="0">
                <a:latin typeface="Times New Roman" panose="02020603050405020304" pitchFamily="18" charset="0"/>
                <a:cs typeface="Times New Roman" panose="02020603050405020304" pitchFamily="18" charset="0"/>
              </a:rPr>
              <a:t>CONCLUSION</a:t>
            </a:r>
          </a:p>
          <a:p>
            <a:pPr marL="171450" indent="-171450" algn="just">
              <a:lnSpc>
                <a:spcPct val="100000"/>
              </a:lnSpc>
              <a:buSzPct val="169000"/>
            </a:pPr>
            <a:r>
              <a:rPr lang="en-IN" sz="1200" b="1" dirty="0">
                <a:latin typeface="Times New Roman" panose="02020603050405020304" pitchFamily="18" charset="0"/>
                <a:cs typeface="Times New Roman" panose="02020603050405020304" pitchFamily="18" charset="0"/>
              </a:rPr>
              <a:t>SCOPE FOR FUTURE ENHANCEMENT</a:t>
            </a:r>
          </a:p>
          <a:p>
            <a:pPr marL="171450" indent="-171450" algn="just">
              <a:lnSpc>
                <a:spcPct val="100000"/>
              </a:lnSpc>
              <a:buSzPct val="169000"/>
            </a:pPr>
            <a:r>
              <a:rPr lang="en-IN" sz="1200" b="1" dirty="0">
                <a:latin typeface="Times New Roman" panose="02020603050405020304" pitchFamily="18" charset="0"/>
                <a:cs typeface="Times New Roman" panose="02020603050405020304" pitchFamily="18" charset="0"/>
              </a:rPr>
              <a:t>REFERENCES</a:t>
            </a:r>
          </a:p>
          <a:p>
            <a:pPr marL="285750" indent="-285750" algn="just">
              <a:spcBef>
                <a:spcPts val="0"/>
              </a:spcBef>
              <a:buSzPts val="1800"/>
            </a:pPr>
            <a:endParaRPr lang="en-IN" sz="1600" b="0" dirty="0"/>
          </a:p>
        </p:txBody>
      </p:sp>
    </p:spTree>
    <p:extLst>
      <p:ext uri="{BB962C8B-B14F-4D97-AF65-F5344CB8AC3E}">
        <p14:creationId xmlns:p14="http://schemas.microsoft.com/office/powerpoint/2010/main" val="267174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466ECF2C-56DF-639F-00EB-228D0EDEE928}"/>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B2E3DE10-7AE2-822C-6ABB-67F5BE7CE9AC}"/>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dirty="0">
                <a:solidFill>
                  <a:srgbClr val="D7AC54"/>
                </a:solidFill>
                <a:latin typeface="Cantarell"/>
                <a:ea typeface="Cantarell"/>
                <a:cs typeface="Cantarell"/>
                <a:sym typeface="Cantarell"/>
              </a:rPr>
              <a:t>FUTURE ENHANCEMENT</a:t>
            </a:r>
            <a:endParaRPr lang="en-US" sz="3600" dirty="0"/>
          </a:p>
        </p:txBody>
      </p:sp>
      <p:sp>
        <p:nvSpPr>
          <p:cNvPr id="104" name="Google Shape;104;p3">
            <a:extLst>
              <a:ext uri="{FF2B5EF4-FFF2-40B4-BE49-F238E27FC236}">
                <a16:creationId xmlns:a16="http://schemas.microsoft.com/office/drawing/2014/main" id="{AC824E7E-8892-A333-5F81-36EB73ADEA8F}"/>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
        <p:nvSpPr>
          <p:cNvPr id="105" name="Google Shape;105;p3">
            <a:extLst>
              <a:ext uri="{FF2B5EF4-FFF2-40B4-BE49-F238E27FC236}">
                <a16:creationId xmlns:a16="http://schemas.microsoft.com/office/drawing/2014/main" id="{2BD78F29-CC36-7E03-A8D2-ACD6388E85E9}"/>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070DF1C4-F5DE-EC4E-1BA9-02F9B79C34A8}"/>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399C156D-0F25-CBC1-2C13-489D34A99F37}"/>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129E661E-EC4F-E99B-105B-5F4D8713F019}"/>
              </a:ext>
            </a:extLst>
          </p:cNvPr>
          <p:cNvSpPr txBox="1"/>
          <p:nvPr/>
        </p:nvSpPr>
        <p:spPr>
          <a:xfrm>
            <a:off x="601274" y="1340528"/>
            <a:ext cx="10654203" cy="4770537"/>
          </a:xfrm>
          <a:prstGeom prst="rect">
            <a:avLst/>
          </a:prstGeom>
          <a:noFill/>
        </p:spPr>
        <p:txBody>
          <a:bodyPr wrap="square" rtlCol="0">
            <a:spAutoFit/>
          </a:bodyPr>
          <a:lstStyle/>
          <a:p>
            <a:pPr algn="just">
              <a:buNone/>
            </a:pPr>
            <a:r>
              <a:rPr lang="en-IN" sz="1600" b="1" dirty="0">
                <a:latin typeface="Times New Roman" panose="02020603050405020304" pitchFamily="18" charset="0"/>
                <a:cs typeface="Times New Roman" panose="02020603050405020304" pitchFamily="18" charset="0"/>
              </a:rPr>
              <a:t>Autonomous Navigation</a:t>
            </a:r>
          </a:p>
          <a:p>
            <a:pPr algn="just">
              <a:buNone/>
            </a:pPr>
            <a:r>
              <a:rPr lang="en-IN" sz="1600" dirty="0">
                <a:latin typeface="Times New Roman" panose="02020603050405020304" pitchFamily="18" charset="0"/>
                <a:cs typeface="Times New Roman" panose="02020603050405020304" pitchFamily="18" charset="0"/>
              </a:rPr>
              <a:t>* Use of path-planning algorithms for automatic patrols </a:t>
            </a:r>
          </a:p>
          <a:p>
            <a:pPr algn="just">
              <a:buNone/>
            </a:pPr>
            <a:r>
              <a:rPr lang="en-IN" sz="1600" dirty="0">
                <a:latin typeface="Times New Roman" panose="02020603050405020304" pitchFamily="18" charset="0"/>
                <a:cs typeface="Times New Roman" panose="02020603050405020304" pitchFamily="18" charset="0"/>
              </a:rPr>
              <a:t>* Sensor-driven decision-making for obstacle avoidance </a:t>
            </a:r>
          </a:p>
          <a:p>
            <a:pPr algn="just">
              <a:buNone/>
            </a:pPr>
            <a:endParaRPr lang="en-IN" sz="1600" b="1" dirty="0">
              <a:latin typeface="Times New Roman" panose="02020603050405020304" pitchFamily="18" charset="0"/>
              <a:cs typeface="Times New Roman" panose="02020603050405020304" pitchFamily="18" charset="0"/>
            </a:endParaRPr>
          </a:p>
          <a:p>
            <a:pPr algn="just">
              <a:buNone/>
            </a:pPr>
            <a:r>
              <a:rPr lang="en-IN" sz="1600" b="1" dirty="0">
                <a:latin typeface="Times New Roman" panose="02020603050405020304" pitchFamily="18" charset="0"/>
                <a:cs typeface="Times New Roman" panose="02020603050405020304" pitchFamily="18" charset="0"/>
              </a:rPr>
              <a:t>AI-Based Object Detection</a:t>
            </a:r>
          </a:p>
          <a:p>
            <a:pPr algn="just">
              <a:buNone/>
            </a:pPr>
            <a:r>
              <a:rPr lang="en-IN" sz="1600" dirty="0">
                <a:latin typeface="Times New Roman" panose="02020603050405020304" pitchFamily="18" charset="0"/>
                <a:cs typeface="Times New Roman" panose="02020603050405020304" pitchFamily="18" charset="0"/>
              </a:rPr>
              <a:t>* Integrate lightweight models like YOLO-Tiny or </a:t>
            </a:r>
            <a:r>
              <a:rPr lang="en-IN" sz="1600" dirty="0" err="1">
                <a:latin typeface="Times New Roman" panose="02020603050405020304" pitchFamily="18" charset="0"/>
                <a:cs typeface="Times New Roman" panose="02020603050405020304" pitchFamily="18" charset="0"/>
              </a:rPr>
              <a:t>MobileNet</a:t>
            </a:r>
            <a:r>
              <a:rPr lang="en-IN" sz="1600" dirty="0">
                <a:latin typeface="Times New Roman" panose="02020603050405020304" pitchFamily="18" charset="0"/>
                <a:cs typeface="Times New Roman" panose="02020603050405020304" pitchFamily="18" charset="0"/>
              </a:rPr>
              <a:t>-SSD</a:t>
            </a:r>
          </a:p>
          <a:p>
            <a:pPr algn="just">
              <a:buNone/>
            </a:pPr>
            <a:r>
              <a:rPr lang="en-IN" sz="1600" dirty="0">
                <a:latin typeface="Times New Roman" panose="02020603050405020304" pitchFamily="18" charset="0"/>
                <a:cs typeface="Times New Roman" panose="02020603050405020304" pitchFamily="18" charset="0"/>
              </a:rPr>
              <a:t>* Enable person/</a:t>
            </a:r>
            <a:r>
              <a:rPr lang="en-IN" sz="1700" dirty="0">
                <a:latin typeface="Times New Roman" panose="02020603050405020304" pitchFamily="18" charset="0"/>
                <a:cs typeface="Times New Roman" panose="02020603050405020304" pitchFamily="18" charset="0"/>
              </a:rPr>
              <a:t>vehicle</a:t>
            </a:r>
            <a:r>
              <a:rPr lang="en-IN" sz="1600" dirty="0">
                <a:latin typeface="Times New Roman" panose="02020603050405020304" pitchFamily="18" charset="0"/>
                <a:cs typeface="Times New Roman" panose="02020603050405020304" pitchFamily="18" charset="0"/>
              </a:rPr>
              <a:t> detection for smarter surveillance </a:t>
            </a:r>
          </a:p>
          <a:p>
            <a:pPr algn="just">
              <a:buNone/>
            </a:pPr>
            <a:endParaRPr lang="en-IN" sz="1600" b="1" dirty="0">
              <a:latin typeface="Times New Roman" panose="02020603050405020304" pitchFamily="18" charset="0"/>
              <a:cs typeface="Times New Roman" panose="02020603050405020304" pitchFamily="18" charset="0"/>
            </a:endParaRPr>
          </a:p>
          <a:p>
            <a:pPr algn="just">
              <a:buNone/>
            </a:pPr>
            <a:r>
              <a:rPr lang="en-IN" sz="1600" b="1" dirty="0">
                <a:latin typeface="Times New Roman" panose="02020603050405020304" pitchFamily="18" charset="0"/>
                <a:cs typeface="Times New Roman" panose="02020603050405020304" pitchFamily="18" charset="0"/>
              </a:rPr>
              <a:t>Cloud &amp; IoT Integration</a:t>
            </a:r>
          </a:p>
          <a:p>
            <a:pPr algn="just">
              <a:buNone/>
            </a:pPr>
            <a:r>
              <a:rPr lang="en-IN" sz="1600" dirty="0">
                <a:latin typeface="Times New Roman" panose="02020603050405020304" pitchFamily="18" charset="0"/>
                <a:cs typeface="Times New Roman" panose="02020603050405020304" pitchFamily="18" charset="0"/>
              </a:rPr>
              <a:t>* Push data (video, alerts) to the cloud </a:t>
            </a:r>
          </a:p>
          <a:p>
            <a:pPr algn="just">
              <a:buNone/>
            </a:pPr>
            <a:r>
              <a:rPr lang="en-IN" sz="1600" dirty="0">
                <a:latin typeface="Times New Roman" panose="02020603050405020304" pitchFamily="18" charset="0"/>
                <a:cs typeface="Times New Roman" panose="02020603050405020304" pitchFamily="18" charset="0"/>
              </a:rPr>
              <a:t>* Enable remote monitoring via dashboards or mobile apps </a:t>
            </a:r>
          </a:p>
          <a:p>
            <a:pPr algn="just">
              <a:buNone/>
            </a:pPr>
            <a:endParaRPr lang="en-IN" sz="1600" b="1" dirty="0">
              <a:latin typeface="Times New Roman" panose="02020603050405020304" pitchFamily="18" charset="0"/>
              <a:cs typeface="Times New Roman" panose="02020603050405020304" pitchFamily="18" charset="0"/>
            </a:endParaRPr>
          </a:p>
          <a:p>
            <a:pPr algn="just">
              <a:buNone/>
            </a:pPr>
            <a:r>
              <a:rPr lang="en-IN" sz="1600" b="1" dirty="0">
                <a:latin typeface="Times New Roman" panose="02020603050405020304" pitchFamily="18" charset="0"/>
                <a:cs typeface="Times New Roman" panose="02020603050405020304" pitchFamily="18" charset="0"/>
              </a:rPr>
              <a:t>Smart Alert System</a:t>
            </a:r>
          </a:p>
          <a:p>
            <a:pPr algn="just">
              <a:buNone/>
            </a:pPr>
            <a:r>
              <a:rPr lang="en-IN" sz="1600" dirty="0">
                <a:latin typeface="Times New Roman" panose="02020603050405020304" pitchFamily="18" charset="0"/>
                <a:cs typeface="Times New Roman" panose="02020603050405020304" pitchFamily="18" charset="0"/>
              </a:rPr>
              <a:t>* Real-time notifications to user’s device on obstacle detection or intrusion </a:t>
            </a:r>
          </a:p>
          <a:p>
            <a:pPr algn="just">
              <a:buNone/>
            </a:pPr>
            <a:r>
              <a:rPr lang="en-IN" sz="1600" dirty="0">
                <a:latin typeface="Times New Roman" panose="02020603050405020304" pitchFamily="18" charset="0"/>
                <a:cs typeface="Times New Roman" panose="02020603050405020304" pitchFamily="18" charset="0"/>
              </a:rPr>
              <a:t>* Voice or message alerts through connected app </a:t>
            </a:r>
          </a:p>
          <a:p>
            <a:pPr algn="just">
              <a:buNone/>
            </a:pPr>
            <a:endParaRPr lang="en-IN" sz="1600" b="1" dirty="0">
              <a:latin typeface="Times New Roman" panose="02020603050405020304" pitchFamily="18" charset="0"/>
              <a:cs typeface="Times New Roman" panose="02020603050405020304" pitchFamily="18" charset="0"/>
            </a:endParaRPr>
          </a:p>
          <a:p>
            <a:pPr algn="just">
              <a:buNone/>
            </a:pPr>
            <a:r>
              <a:rPr lang="en-IN" sz="1600" b="1" dirty="0">
                <a:latin typeface="Times New Roman" panose="02020603050405020304" pitchFamily="18" charset="0"/>
                <a:cs typeface="Times New Roman" panose="02020603050405020304" pitchFamily="18" charset="0"/>
              </a:rPr>
              <a:t>Mobile App Interface</a:t>
            </a:r>
          </a:p>
          <a:p>
            <a:pPr algn="just">
              <a:buNone/>
            </a:pPr>
            <a:r>
              <a:rPr lang="en-IN" sz="1600" dirty="0">
                <a:latin typeface="Times New Roman" panose="02020603050405020304" pitchFamily="18" charset="0"/>
                <a:cs typeface="Times New Roman" panose="02020603050405020304" pitchFamily="18" charset="0"/>
              </a:rPr>
              <a:t>* App-based robot control, live video viewing, and alert monitoring </a:t>
            </a:r>
          </a:p>
          <a:p>
            <a:pPr algn="just">
              <a:buNone/>
            </a:pPr>
            <a:r>
              <a:rPr lang="en-IN" sz="1600" dirty="0">
                <a:latin typeface="Times New Roman" panose="02020603050405020304" pitchFamily="18" charset="0"/>
                <a:cs typeface="Times New Roman" panose="02020603050405020304" pitchFamily="18" charset="0"/>
              </a:rPr>
              <a:t>* Better UX than web interface </a:t>
            </a:r>
          </a:p>
        </p:txBody>
      </p:sp>
    </p:spTree>
    <p:extLst>
      <p:ext uri="{BB962C8B-B14F-4D97-AF65-F5344CB8AC3E}">
        <p14:creationId xmlns:p14="http://schemas.microsoft.com/office/powerpoint/2010/main" val="392518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39A54024-A339-059B-95A1-6018059253AB}"/>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8B0CB91A-B268-7120-0649-A6734DDF52D9}"/>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dirty="0">
                <a:solidFill>
                  <a:srgbClr val="D7AC54"/>
                </a:solidFill>
                <a:latin typeface="Cantarell"/>
                <a:ea typeface="Cantarell"/>
                <a:cs typeface="Cantarell"/>
                <a:sym typeface="Cantarell"/>
              </a:rPr>
              <a:t>REFERENCES</a:t>
            </a:r>
            <a:endParaRPr lang="en-US" sz="4400" dirty="0"/>
          </a:p>
        </p:txBody>
      </p:sp>
      <p:sp>
        <p:nvSpPr>
          <p:cNvPr id="104" name="Google Shape;104;p3">
            <a:extLst>
              <a:ext uri="{FF2B5EF4-FFF2-40B4-BE49-F238E27FC236}">
                <a16:creationId xmlns:a16="http://schemas.microsoft.com/office/drawing/2014/main" id="{2F4185FE-3859-80F2-8B0D-7C11D7FE9262}"/>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
        <p:nvSpPr>
          <p:cNvPr id="105" name="Google Shape;105;p3">
            <a:extLst>
              <a:ext uri="{FF2B5EF4-FFF2-40B4-BE49-F238E27FC236}">
                <a16:creationId xmlns:a16="http://schemas.microsoft.com/office/drawing/2014/main" id="{2A95B7DF-DC2D-24F8-8D76-5CA98179FB3D}"/>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12" name="Google Shape;112;p3">
            <a:extLst>
              <a:ext uri="{FF2B5EF4-FFF2-40B4-BE49-F238E27FC236}">
                <a16:creationId xmlns:a16="http://schemas.microsoft.com/office/drawing/2014/main" id="{26EC23D6-21CC-F023-6109-ED5EF1B8BC25}"/>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6B255D55-5174-80BD-234E-C2685A89FFD9}"/>
              </a:ext>
            </a:extLst>
          </p:cNvPr>
          <p:cNvSpPr txBox="1"/>
          <p:nvPr/>
        </p:nvSpPr>
        <p:spPr>
          <a:xfrm>
            <a:off x="275303" y="1396159"/>
            <a:ext cx="11503742" cy="4849404"/>
          </a:xfrm>
          <a:prstGeom prst="rect">
            <a:avLst/>
          </a:prstGeom>
          <a:noFill/>
        </p:spPr>
        <p:txBody>
          <a:bodyPr wrap="square" rtlCol="0">
            <a:spAutoFit/>
          </a:bodyPr>
          <a:lstStyle/>
          <a:p>
            <a:pPr algn="just">
              <a:lnSpc>
                <a:spcPct val="150000"/>
              </a:lnSpc>
              <a:buFont typeface="+mj-lt"/>
              <a:buAutoNum type="arabicPeriod"/>
            </a:pPr>
            <a:r>
              <a:rPr lang="en-IN" sz="1600" b="1" dirty="0">
                <a:latin typeface="Times New Roman" panose="02020603050405020304" pitchFamily="18" charset="0"/>
                <a:cs typeface="Times New Roman" panose="02020603050405020304" pitchFamily="18" charset="0"/>
              </a:rPr>
              <a:t>Sergio Lafuente-Arroyo et al. (2022)</a:t>
            </a:r>
            <a:r>
              <a:rPr lang="en-IN" sz="1600" dirty="0">
                <a:latin typeface="Times New Roman" panose="02020603050405020304" pitchFamily="18" charset="0"/>
                <a:cs typeface="Times New Roman" panose="02020603050405020304" pitchFamily="18" charset="0"/>
              </a:rPr>
              <a:t> – Fallen person detection using RGB camera and YOLO – Expert Systems with Applications</a:t>
            </a:r>
          </a:p>
          <a:p>
            <a:pPr algn="just">
              <a:lnSpc>
                <a:spcPct val="150000"/>
              </a:lnSpc>
              <a:buFont typeface="+mj-lt"/>
              <a:buAutoNum type="arabicPeriod"/>
            </a:pPr>
            <a:r>
              <a:rPr lang="en-IN" sz="1600" b="1" dirty="0">
                <a:latin typeface="Times New Roman" panose="02020603050405020304" pitchFamily="18" charset="0"/>
                <a:cs typeface="Times New Roman" panose="02020603050405020304" pitchFamily="18" charset="0"/>
              </a:rPr>
              <a:t>Duarte Nunes et al. (2022)</a:t>
            </a:r>
            <a:r>
              <a:rPr lang="en-IN" sz="1600" dirty="0">
                <a:latin typeface="Times New Roman" panose="02020603050405020304" pitchFamily="18" charset="0"/>
                <a:cs typeface="Times New Roman" panose="02020603050405020304" pitchFamily="18" charset="0"/>
              </a:rPr>
              <a:t> – Vision-based obstacle detection in maritime environments – IEEE ICARSC</a:t>
            </a:r>
          </a:p>
          <a:p>
            <a:pPr algn="just">
              <a:lnSpc>
                <a:spcPct val="150000"/>
              </a:lnSpc>
              <a:buFont typeface="+mj-lt"/>
              <a:buAutoNum type="arabicPeriod"/>
            </a:pPr>
            <a:r>
              <a:rPr lang="en-IN" sz="1600" b="1" dirty="0">
                <a:latin typeface="Times New Roman" panose="02020603050405020304" pitchFamily="18" charset="0"/>
                <a:cs typeface="Times New Roman" panose="02020603050405020304" pitchFamily="18" charset="0"/>
              </a:rPr>
              <a:t>Ujjwal Sharma et al. (2024)</a:t>
            </a:r>
            <a:r>
              <a:rPr lang="en-IN" sz="1600" dirty="0">
                <a:latin typeface="Times New Roman" panose="02020603050405020304" pitchFamily="18" charset="0"/>
                <a:cs typeface="Times New Roman" panose="02020603050405020304" pitchFamily="18" charset="0"/>
              </a:rPr>
              <a:t> – Mobile robot for security in advanced reactors – Applied Sciences</a:t>
            </a:r>
          </a:p>
          <a:p>
            <a:pPr algn="just">
              <a:lnSpc>
                <a:spcPct val="150000"/>
              </a:lnSpc>
              <a:buFont typeface="+mj-lt"/>
              <a:buAutoNum type="arabicPeriod"/>
            </a:pPr>
            <a:r>
              <a:rPr lang="en-IN" sz="1600" b="1" dirty="0">
                <a:latin typeface="Times New Roman" panose="02020603050405020304" pitchFamily="18" charset="0"/>
                <a:cs typeface="Times New Roman" panose="02020603050405020304" pitchFamily="18" charset="0"/>
              </a:rPr>
              <a:t>Min-Fan Ricky Lee et al. (2022)</a:t>
            </a:r>
            <a:r>
              <a:rPr lang="en-IN" sz="1600" dirty="0">
                <a:latin typeface="Times New Roman" panose="02020603050405020304" pitchFamily="18" charset="0"/>
                <a:cs typeface="Times New Roman" panose="02020603050405020304" pitchFamily="18" charset="0"/>
              </a:rPr>
              <a:t> – Indoor security surveillance using computer vision – Processes Journal</a:t>
            </a:r>
          </a:p>
          <a:p>
            <a:pPr algn="just">
              <a:lnSpc>
                <a:spcPct val="150000"/>
              </a:lnSpc>
              <a:buFont typeface="+mj-lt"/>
              <a:buAutoNum type="arabicPeriod"/>
            </a:pPr>
            <a:r>
              <a:rPr lang="en-IN" sz="1600" b="1" dirty="0">
                <a:latin typeface="Times New Roman" panose="02020603050405020304" pitchFamily="18" charset="0"/>
                <a:cs typeface="Times New Roman" panose="02020603050405020304" pitchFamily="18" charset="0"/>
              </a:rPr>
              <a:t>Wu-Chiang Chang et al. (2021)</a:t>
            </a:r>
            <a:r>
              <a:rPr lang="en-IN" sz="1600" dirty="0">
                <a:latin typeface="Times New Roman" panose="02020603050405020304" pitchFamily="18" charset="0"/>
                <a:cs typeface="Times New Roman" panose="02020603050405020304" pitchFamily="18" charset="0"/>
              </a:rPr>
              <a:t> – Outdoor patrol robot with sensor fusion and face recognition – Applied Sciences</a:t>
            </a:r>
          </a:p>
          <a:p>
            <a:pPr algn="just">
              <a:lnSpc>
                <a:spcPct val="150000"/>
              </a:lnSpc>
              <a:buFont typeface="+mj-lt"/>
              <a:buAutoNum type="arabicPeriod"/>
            </a:pPr>
            <a:r>
              <a:rPr lang="en-IN" sz="1600" b="1" dirty="0">
                <a:latin typeface="Times New Roman" panose="02020603050405020304" pitchFamily="18" charset="0"/>
                <a:cs typeface="Times New Roman" panose="02020603050405020304" pitchFamily="18" charset="0"/>
              </a:rPr>
              <a:t>Qing-yin Shi et al. (2022)</a:t>
            </a:r>
            <a:r>
              <a:rPr lang="en-IN" sz="1600" dirty="0">
                <a:latin typeface="Times New Roman" panose="02020603050405020304" pitchFamily="18" charset="0"/>
                <a:cs typeface="Times New Roman" panose="02020603050405020304" pitchFamily="18" charset="0"/>
              </a:rPr>
              <a:t> – Fast object detection using LF-YOLO for road checkpoints – Defence Technology</a:t>
            </a:r>
          </a:p>
          <a:p>
            <a:pPr algn="just">
              <a:lnSpc>
                <a:spcPct val="150000"/>
              </a:lnSpc>
              <a:buFont typeface="+mj-lt"/>
              <a:buAutoNum type="arabicPeriod"/>
            </a:pPr>
            <a:r>
              <a:rPr lang="en-IN" sz="1600" b="1" dirty="0">
                <a:latin typeface="Times New Roman" panose="02020603050405020304" pitchFamily="18" charset="0"/>
                <a:cs typeface="Times New Roman" panose="02020603050405020304" pitchFamily="18" charset="0"/>
              </a:rPr>
              <a:t>S.S. Maram et al. (2019)</a:t>
            </a:r>
            <a:r>
              <a:rPr lang="en-IN" sz="1600" dirty="0">
                <a:latin typeface="Times New Roman" panose="02020603050405020304" pitchFamily="18" charset="0"/>
                <a:cs typeface="Times New Roman" panose="02020603050405020304" pitchFamily="18" charset="0"/>
              </a:rPr>
              <a:t> – Threat detection using neural networks and ROS – IEEE ICACCP</a:t>
            </a:r>
          </a:p>
          <a:p>
            <a:pPr algn="just">
              <a:lnSpc>
                <a:spcPct val="150000"/>
              </a:lnSpc>
              <a:buFont typeface="+mj-lt"/>
              <a:buAutoNum type="arabicPeriod"/>
            </a:pPr>
            <a:r>
              <a:rPr lang="en-IN" sz="1600" b="1" dirty="0">
                <a:latin typeface="Times New Roman" panose="02020603050405020304" pitchFamily="18" charset="0"/>
                <a:cs typeface="Times New Roman" panose="02020603050405020304" pitchFamily="18" charset="0"/>
              </a:rPr>
              <a:t>Z. Zhang &amp; L. Chen (2025)</a:t>
            </a:r>
            <a:r>
              <a:rPr lang="en-IN" sz="1600" dirty="0">
                <a:latin typeface="Times New Roman" panose="02020603050405020304" pitchFamily="18" charset="0"/>
                <a:cs typeface="Times New Roman" panose="02020603050405020304" pitchFamily="18" charset="0"/>
              </a:rPr>
              <a:t> – Low-cost interactive patrol robot system with sensor fusion</a:t>
            </a:r>
          </a:p>
          <a:p>
            <a:pPr algn="just">
              <a:lnSpc>
                <a:spcPct val="150000"/>
              </a:lnSpc>
              <a:buFont typeface="+mj-lt"/>
              <a:buAutoNum type="arabicPeriod"/>
            </a:pPr>
            <a:r>
              <a:rPr lang="en-IN" sz="1600" b="1" dirty="0">
                <a:latin typeface="Times New Roman" panose="02020603050405020304" pitchFamily="18" charset="0"/>
                <a:cs typeface="Times New Roman" panose="02020603050405020304" pitchFamily="18" charset="0"/>
              </a:rPr>
              <a:t>S. Mittal &amp; M.K. Rai (2016)</a:t>
            </a:r>
            <a:r>
              <a:rPr lang="en-IN" sz="1600" dirty="0">
                <a:latin typeface="Times New Roman" panose="02020603050405020304" pitchFamily="18" charset="0"/>
                <a:cs typeface="Times New Roman" panose="02020603050405020304" pitchFamily="18" charset="0"/>
              </a:rPr>
              <a:t> – WADOR: Autonomous mobile robot for surveillance – IEEE ICPEICES</a:t>
            </a:r>
          </a:p>
          <a:p>
            <a:pPr algn="just">
              <a:lnSpc>
                <a:spcPct val="150000"/>
              </a:lnSpc>
              <a:buFont typeface="+mj-lt"/>
              <a:buAutoNum type="arabicPeriod"/>
            </a:pPr>
            <a:r>
              <a:rPr lang="en-IN" sz="1600" b="1" dirty="0">
                <a:latin typeface="Times New Roman" panose="02020603050405020304" pitchFamily="18" charset="0"/>
                <a:cs typeface="Times New Roman" panose="02020603050405020304" pitchFamily="18" charset="0"/>
              </a:rPr>
              <a:t>Zihan Tian et al. (2024)</a:t>
            </a:r>
            <a:r>
              <a:rPr lang="en-IN" sz="1600" dirty="0">
                <a:latin typeface="Times New Roman" panose="02020603050405020304" pitchFamily="18" charset="0"/>
                <a:cs typeface="Times New Roman" panose="02020603050405020304" pitchFamily="18" charset="0"/>
              </a:rPr>
              <a:t> – YOLO3D for outdoor surveillance object detection – Actuators</a:t>
            </a:r>
          </a:p>
          <a:p>
            <a:pPr algn="just">
              <a:lnSpc>
                <a:spcPct val="150000"/>
              </a:lnSpc>
              <a:buFont typeface="+mj-lt"/>
              <a:buAutoNum type="arabicPeriod"/>
            </a:pPr>
            <a:r>
              <a:rPr lang="en-IN" sz="1600" b="1" dirty="0">
                <a:latin typeface="Times New Roman" panose="02020603050405020304" pitchFamily="18" charset="0"/>
                <a:cs typeface="Times New Roman" panose="02020603050405020304" pitchFamily="18" charset="0"/>
              </a:rPr>
              <a:t>Yi-Tse Lin et al. (2023)</a:t>
            </a:r>
            <a:r>
              <a:rPr lang="en-IN" sz="1600" dirty="0">
                <a:latin typeface="Times New Roman" panose="02020603050405020304" pitchFamily="18" charset="0"/>
                <a:cs typeface="Times New Roman" panose="02020603050405020304" pitchFamily="18" charset="0"/>
              </a:rPr>
              <a:t> – Affordable autonomous patrol robot using RGB-D sensing</a:t>
            </a:r>
          </a:p>
          <a:p>
            <a:pPr algn="just">
              <a:lnSpc>
                <a:spcPct val="150000"/>
              </a:lnSpc>
              <a:buFont typeface="+mj-lt"/>
              <a:buAutoNum type="arabicPeriod"/>
            </a:pPr>
            <a:r>
              <a:rPr lang="en-IN" sz="1600" b="1" dirty="0">
                <a:latin typeface="Times New Roman" panose="02020603050405020304" pitchFamily="18" charset="0"/>
                <a:cs typeface="Times New Roman" panose="02020603050405020304" pitchFamily="18" charset="0"/>
              </a:rPr>
              <a:t>Hassan </a:t>
            </a:r>
            <a:r>
              <a:rPr lang="en-IN" sz="1600" b="1" dirty="0" err="1">
                <a:latin typeface="Times New Roman" panose="02020603050405020304" pitchFamily="18" charset="0"/>
                <a:cs typeface="Times New Roman" panose="02020603050405020304" pitchFamily="18" charset="0"/>
              </a:rPr>
              <a:t>Almukhtar</a:t>
            </a:r>
            <a:r>
              <a:rPr lang="en-IN" sz="1600" b="1" dirty="0">
                <a:latin typeface="Times New Roman" panose="02020603050405020304" pitchFamily="18" charset="0"/>
                <a:cs typeface="Times New Roman" panose="02020603050405020304" pitchFamily="18" charset="0"/>
              </a:rPr>
              <a:t> et al. (2024)</a:t>
            </a:r>
            <a:r>
              <a:rPr lang="en-IN" sz="1600" dirty="0">
                <a:latin typeface="Times New Roman" panose="02020603050405020304" pitchFamily="18" charset="0"/>
                <a:cs typeface="Times New Roman" panose="02020603050405020304" pitchFamily="18" charset="0"/>
              </a:rPr>
              <a:t> – Safety enhancement for autonomous mobile robots – SLAS Technology</a:t>
            </a: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886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8F87D6FC-7743-BA27-5ACA-A799BBD9CDBA}"/>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6EC15BDB-9D53-0024-6470-0A270741DFCF}"/>
              </a:ext>
            </a:extLst>
          </p:cNvPr>
          <p:cNvSpPr/>
          <p:nvPr/>
        </p:nvSpPr>
        <p:spPr>
          <a:xfrm>
            <a:off x="699597" y="2759969"/>
            <a:ext cx="9689432" cy="793775"/>
          </a:xfrm>
          <a:prstGeom prst="snip2DiagRect">
            <a:avLst>
              <a:gd name="adj1" fmla="val 0"/>
              <a:gd name="adj2" fmla="val 43005"/>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rgbClr val="D7AC54"/>
                </a:solidFill>
                <a:latin typeface="Times New Roman" panose="02020603050405020304" pitchFamily="18" charset="0"/>
                <a:ea typeface="Cantarell"/>
                <a:cs typeface="Times New Roman" panose="02020603050405020304" pitchFamily="18" charset="0"/>
                <a:sym typeface="Cantarell"/>
              </a:rPr>
              <a:t>QUESTIONS ?</a:t>
            </a:r>
            <a:endParaRPr lang="en-US" sz="6000" dirty="0">
              <a:latin typeface="Times New Roman" panose="02020603050405020304" pitchFamily="18" charset="0"/>
              <a:cs typeface="Times New Roman" panose="02020603050405020304" pitchFamily="18" charset="0"/>
            </a:endParaRPr>
          </a:p>
        </p:txBody>
      </p:sp>
      <p:sp>
        <p:nvSpPr>
          <p:cNvPr id="104" name="Google Shape;104;p3">
            <a:extLst>
              <a:ext uri="{FF2B5EF4-FFF2-40B4-BE49-F238E27FC236}">
                <a16:creationId xmlns:a16="http://schemas.microsoft.com/office/drawing/2014/main" id="{33081869-3E91-6665-405C-1640174A1D13}"/>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
        <p:nvSpPr>
          <p:cNvPr id="105" name="Google Shape;105;p3">
            <a:extLst>
              <a:ext uri="{FF2B5EF4-FFF2-40B4-BE49-F238E27FC236}">
                <a16:creationId xmlns:a16="http://schemas.microsoft.com/office/drawing/2014/main" id="{F1E30DCB-4EC0-BB8D-B7D5-8A6EF48C9DB8}"/>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2A5CDA98-D44D-FE03-20E2-80A0DAA5FCEB}"/>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056BE525-F4F0-E903-E93C-43B84557E457}"/>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527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A855E966-8F95-A2EC-A6DA-82BCD958DFF8}"/>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B17C9754-E3D1-AC88-7A38-D8CA5D1B89D1}"/>
              </a:ext>
            </a:extLst>
          </p:cNvPr>
          <p:cNvSpPr/>
          <p:nvPr/>
        </p:nvSpPr>
        <p:spPr>
          <a:xfrm>
            <a:off x="858344" y="2805970"/>
            <a:ext cx="9689432" cy="793775"/>
          </a:xfrm>
          <a:prstGeom prst="snip2DiagRect">
            <a:avLst>
              <a:gd name="adj1" fmla="val 0"/>
              <a:gd name="adj2" fmla="val 43005"/>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0" b="1" dirty="0">
                <a:solidFill>
                  <a:srgbClr val="D7AC54"/>
                </a:solidFill>
                <a:latin typeface="Times New Roman" panose="02020603050405020304" pitchFamily="18" charset="0"/>
                <a:ea typeface="Cantarell"/>
                <a:cs typeface="Times New Roman" panose="02020603050405020304" pitchFamily="18" charset="0"/>
                <a:sym typeface="Cantarell"/>
              </a:rPr>
              <a:t>THANK YOU </a:t>
            </a:r>
            <a:r>
              <a:rPr lang="en-US" sz="6000" b="1" dirty="0">
                <a:solidFill>
                  <a:srgbClr val="D7AC54"/>
                </a:solidFill>
                <a:latin typeface="Times New Roman" panose="02020603050405020304" pitchFamily="18" charset="0"/>
                <a:ea typeface="Cantarell"/>
                <a:cs typeface="Times New Roman" panose="02020603050405020304" pitchFamily="18" charset="0"/>
                <a:sym typeface="Wingdings" panose="05000000000000000000" pitchFamily="2" charset="2"/>
              </a:rPr>
              <a:t></a:t>
            </a:r>
            <a:endParaRPr lang="en-US" sz="6000" dirty="0">
              <a:latin typeface="Times New Roman" panose="02020603050405020304" pitchFamily="18" charset="0"/>
              <a:cs typeface="Times New Roman" panose="02020603050405020304" pitchFamily="18" charset="0"/>
            </a:endParaRPr>
          </a:p>
        </p:txBody>
      </p:sp>
      <p:sp>
        <p:nvSpPr>
          <p:cNvPr id="104" name="Google Shape;104;p3">
            <a:extLst>
              <a:ext uri="{FF2B5EF4-FFF2-40B4-BE49-F238E27FC236}">
                <a16:creationId xmlns:a16="http://schemas.microsoft.com/office/drawing/2014/main" id="{02D012EB-0E51-1B72-584B-790CACAC4A34}"/>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
        <p:nvSpPr>
          <p:cNvPr id="105" name="Google Shape;105;p3">
            <a:extLst>
              <a:ext uri="{FF2B5EF4-FFF2-40B4-BE49-F238E27FC236}">
                <a16:creationId xmlns:a16="http://schemas.microsoft.com/office/drawing/2014/main" id="{8B2DCBBC-3F43-C001-C1F7-FCFCCAB8790D}"/>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581931AF-DA29-D9BB-267B-9A7BF27511FA}"/>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06EB5C9F-DEEF-4BFE-C74F-D025CA52DBCF}"/>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667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D7F5F343-0045-F4C6-85FC-D72BC30AD30B}"/>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B251A73C-28DA-3C91-AE8A-A5AC72A37433}"/>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br>
              <a:rPr lang="en-US" sz="3600" b="1" dirty="0">
                <a:solidFill>
                  <a:srgbClr val="D7AC54"/>
                </a:solidFill>
                <a:latin typeface="Cantarell" panose="020B0604020202020204" charset="0"/>
                <a:ea typeface="Cantarell"/>
                <a:cs typeface="Cantarell"/>
                <a:sym typeface="Cantarell"/>
              </a:rPr>
            </a:br>
            <a:r>
              <a:rPr lang="en-US" sz="3900" b="1" dirty="0">
                <a:solidFill>
                  <a:srgbClr val="D7AC54"/>
                </a:solidFill>
                <a:latin typeface="Cantarell" panose="020B0604020202020204" charset="0"/>
                <a:ea typeface="Cantarell"/>
                <a:cs typeface="Cantarell"/>
                <a:sym typeface="Cantarell"/>
              </a:rPr>
              <a:t>INTRODUCTION</a:t>
            </a:r>
            <a:endParaRPr lang="en-US" sz="3900" dirty="0">
              <a:latin typeface="Cantarell" panose="020B0604020202020204" charset="0"/>
            </a:endParaRPr>
          </a:p>
          <a:p>
            <a:pPr marL="0" marR="0" lvl="0" indent="0" algn="l" rtl="0">
              <a:spcBef>
                <a:spcPts val="0"/>
              </a:spcBef>
              <a:spcAft>
                <a:spcPts val="0"/>
              </a:spcAft>
              <a:buNone/>
            </a:pPr>
            <a:endParaRPr lang="en-US" sz="3600" dirty="0">
              <a:latin typeface="Cantarell" panose="020B0604020202020204" charset="0"/>
            </a:endParaRPr>
          </a:p>
        </p:txBody>
      </p:sp>
      <p:sp>
        <p:nvSpPr>
          <p:cNvPr id="104" name="Google Shape;104;p3">
            <a:extLst>
              <a:ext uri="{FF2B5EF4-FFF2-40B4-BE49-F238E27FC236}">
                <a16:creationId xmlns:a16="http://schemas.microsoft.com/office/drawing/2014/main" id="{7F5B59AB-7B20-3648-E8E7-547C648A2D7E}"/>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05" name="Google Shape;105;p3">
            <a:extLst>
              <a:ext uri="{FF2B5EF4-FFF2-40B4-BE49-F238E27FC236}">
                <a16:creationId xmlns:a16="http://schemas.microsoft.com/office/drawing/2014/main" id="{9B36E146-7AE9-EFBE-35A2-9EA0346F87D3}"/>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5170EB03-33C4-6EE1-86C6-B4F3D580ECA6}"/>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9CE77F7C-9820-4312-02D4-212FE2451B56}"/>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258955CF-E09C-68BC-28C7-D7021302254B}"/>
              </a:ext>
            </a:extLst>
          </p:cNvPr>
          <p:cNvSpPr txBox="1"/>
          <p:nvPr/>
        </p:nvSpPr>
        <p:spPr>
          <a:xfrm>
            <a:off x="376432" y="1571360"/>
            <a:ext cx="9689432" cy="4197559"/>
          </a:xfrm>
          <a:prstGeom prst="rect">
            <a:avLst/>
          </a:prstGeom>
          <a:noFill/>
        </p:spPr>
        <p:txBody>
          <a:bodyPr wrap="square" rtlCol="0">
            <a:spAutoFit/>
          </a:bodyPr>
          <a:lstStyle/>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This project involves building a Surveillance and Obstacle Detection Robot using the ESP32-CAM microcontroller.</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The robot is remotely controlled via a Wi-Fi-based web interface, providing:</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Real-time live video streaming</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Manual directional control of robot movement</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Obstacle detection using ultrasonic sensor and buzzer</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It uses DC motors for mobility, an ultrasonic sensor on a servo motor for environment scanning (15° to 165°), and a buzzer for proximity alerts.</a:t>
            </a:r>
          </a:p>
          <a:p>
            <a:pPr marL="285750" indent="-285750" algn="just">
              <a:lnSpc>
                <a:spcPct val="150000"/>
              </a:lnSpc>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Developed using Arduino IDE and Embedded C++, the system is a low-cost, mobile alternative to fixed CCTV systems and provides real-time surveillance with obstacle awareness.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15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01F647AA-B7A9-1AFE-768E-471789200D5B}"/>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C6363B09-B0DA-AE9A-6F9C-47ACBFF5A6A6}"/>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br>
              <a:rPr lang="en-US" sz="3600" b="1" dirty="0">
                <a:solidFill>
                  <a:srgbClr val="D7AC54"/>
                </a:solidFill>
                <a:latin typeface="Cantarell" panose="020B0604020202020204" charset="0"/>
                <a:ea typeface="Cantarell"/>
                <a:cs typeface="Cantarell"/>
                <a:sym typeface="Cantarell"/>
              </a:rPr>
            </a:br>
            <a:r>
              <a:rPr lang="en-US" sz="3900" b="1" dirty="0">
                <a:solidFill>
                  <a:srgbClr val="D7AC54"/>
                </a:solidFill>
                <a:latin typeface="Cantarell" panose="020B0604020202020204" charset="0"/>
                <a:ea typeface="Cantarell"/>
                <a:cs typeface="Cantarell"/>
                <a:sym typeface="Cantarell"/>
              </a:rPr>
              <a:t>PROBLEM DEFINITION</a:t>
            </a:r>
            <a:endParaRPr lang="en-US" sz="3900" dirty="0">
              <a:latin typeface="Cantarell" panose="020B0604020202020204" charset="0"/>
            </a:endParaRPr>
          </a:p>
          <a:p>
            <a:pPr marL="0" marR="0" lvl="0" indent="0" algn="l" rtl="0">
              <a:spcBef>
                <a:spcPts val="0"/>
              </a:spcBef>
              <a:spcAft>
                <a:spcPts val="0"/>
              </a:spcAft>
              <a:buNone/>
            </a:pPr>
            <a:endParaRPr lang="en-US" sz="3600" dirty="0">
              <a:latin typeface="Cantarell" panose="020B0604020202020204" charset="0"/>
            </a:endParaRPr>
          </a:p>
        </p:txBody>
      </p:sp>
      <p:sp>
        <p:nvSpPr>
          <p:cNvPr id="104" name="Google Shape;104;p3">
            <a:extLst>
              <a:ext uri="{FF2B5EF4-FFF2-40B4-BE49-F238E27FC236}">
                <a16:creationId xmlns:a16="http://schemas.microsoft.com/office/drawing/2014/main" id="{EC776C46-9E4F-C917-5749-CC7B38B580D6}"/>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105" name="Google Shape;105;p3">
            <a:extLst>
              <a:ext uri="{FF2B5EF4-FFF2-40B4-BE49-F238E27FC236}">
                <a16:creationId xmlns:a16="http://schemas.microsoft.com/office/drawing/2014/main" id="{3BC358A4-9881-049F-9811-5C01AEE7B7AA}"/>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A8FCCF75-A563-2368-E41E-6FDB21634D2E}"/>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11ECAB9E-8E7D-0EE5-F46B-CB254EC2A321}"/>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ABC78D11-F4C6-D87D-F249-EB1981A9535E}"/>
              </a:ext>
            </a:extLst>
          </p:cNvPr>
          <p:cNvSpPr txBox="1"/>
          <p:nvPr/>
        </p:nvSpPr>
        <p:spPr>
          <a:xfrm>
            <a:off x="1010706" y="1723985"/>
            <a:ext cx="10746658" cy="3693319"/>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 Limited Field of Vision: </a:t>
            </a:r>
            <a:r>
              <a:rPr lang="en-US" sz="1800" dirty="0">
                <a:latin typeface="Times New Roman" panose="02020603050405020304" pitchFamily="18" charset="0"/>
                <a:cs typeface="Times New Roman" panose="02020603050405020304" pitchFamily="18" charset="0"/>
              </a:rPr>
              <a:t>Static cameras cannot cover all angles.</a:t>
            </a:r>
          </a:p>
          <a:p>
            <a:pPr algn="just"/>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 No Dynamic Tracking: </a:t>
            </a:r>
            <a:r>
              <a:rPr lang="en-US" sz="1800" dirty="0">
                <a:latin typeface="Times New Roman" panose="02020603050405020304" pitchFamily="18" charset="0"/>
                <a:cs typeface="Times New Roman" panose="02020603050405020304" pitchFamily="18" charset="0"/>
              </a:rPr>
              <a:t>Moving intruders escape static camera view.</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 Human Error &amp; Fatigue: </a:t>
            </a:r>
            <a:r>
              <a:rPr lang="en-US" sz="1800" dirty="0">
                <a:latin typeface="Times New Roman" panose="02020603050405020304" pitchFamily="18" charset="0"/>
                <a:cs typeface="Times New Roman" panose="02020603050405020304" pitchFamily="18" charset="0"/>
              </a:rPr>
              <a:t>Guards can miss critical activity.</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 Slow Response Time: </a:t>
            </a:r>
            <a:r>
              <a:rPr lang="en-US" sz="1800" dirty="0">
                <a:latin typeface="Times New Roman" panose="02020603050405020304" pitchFamily="18" charset="0"/>
                <a:cs typeface="Times New Roman" panose="02020603050405020304" pitchFamily="18" charset="0"/>
              </a:rPr>
              <a:t>Delays in threat recognition and reaction.</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 High Cost: </a:t>
            </a:r>
            <a:r>
              <a:rPr lang="en-US" sz="1800" dirty="0">
                <a:latin typeface="Times New Roman" panose="02020603050405020304" pitchFamily="18" charset="0"/>
                <a:cs typeface="Times New Roman" panose="02020603050405020304" pitchFamily="18" charset="0"/>
              </a:rPr>
              <a:t>24/7 human surveillance is expensive.</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 No Real-Time Alerts: </a:t>
            </a:r>
            <a:r>
              <a:rPr lang="en-US" sz="1800" dirty="0">
                <a:latin typeface="Times New Roman" panose="02020603050405020304" pitchFamily="18" charset="0"/>
                <a:cs typeface="Times New Roman" panose="02020603050405020304" pitchFamily="18" charset="0"/>
              </a:rPr>
              <a:t>Lack of instant proximity-based warning.</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 Inflexibility: </a:t>
            </a:r>
            <a:r>
              <a:rPr lang="en-US" sz="1800" dirty="0">
                <a:latin typeface="Times New Roman" panose="02020603050405020304" pitchFamily="18" charset="0"/>
                <a:cs typeface="Times New Roman" panose="02020603050405020304" pitchFamily="18" charset="0"/>
              </a:rPr>
              <a:t>Hard to scale or adapt to changing environments.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837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D96F9029-C6E7-3339-557A-00A780343557}"/>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0152521E-ED4C-EAAF-8BC9-320F63FDE1B2}"/>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dirty="0">
                <a:solidFill>
                  <a:srgbClr val="D7AC54"/>
                </a:solidFill>
                <a:latin typeface="Cantarell"/>
                <a:ea typeface="Cantarell"/>
                <a:cs typeface="Cantarell"/>
                <a:sym typeface="Cantarell"/>
              </a:rPr>
              <a:t>OBJECTIVES OF PROJECT</a:t>
            </a:r>
          </a:p>
        </p:txBody>
      </p:sp>
      <p:sp>
        <p:nvSpPr>
          <p:cNvPr id="104" name="Google Shape;104;p3">
            <a:extLst>
              <a:ext uri="{FF2B5EF4-FFF2-40B4-BE49-F238E27FC236}">
                <a16:creationId xmlns:a16="http://schemas.microsoft.com/office/drawing/2014/main" id="{8813BED8-CF97-0051-957B-2E511A9608E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105" name="Google Shape;105;p3">
            <a:extLst>
              <a:ext uri="{FF2B5EF4-FFF2-40B4-BE49-F238E27FC236}">
                <a16:creationId xmlns:a16="http://schemas.microsoft.com/office/drawing/2014/main" id="{4F7C8125-8074-44C4-9558-4D95D6481B82}"/>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9BAC2DBD-6AF4-9C64-AF14-AFAD3BAB5204}"/>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3C133235-2DF3-B7BF-3BDA-231966C7652E}"/>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2BDC4246-E91C-C77F-C371-FE2243DB4AEC}"/>
              </a:ext>
            </a:extLst>
          </p:cNvPr>
          <p:cNvSpPr txBox="1"/>
          <p:nvPr/>
        </p:nvSpPr>
        <p:spPr>
          <a:xfrm>
            <a:off x="1109539" y="1883664"/>
            <a:ext cx="9606116" cy="3139321"/>
          </a:xfrm>
          <a:prstGeom prst="rect">
            <a:avLst/>
          </a:prstGeom>
          <a:noFill/>
        </p:spPr>
        <p:txBody>
          <a:bodyPr wrap="square" rtlCol="0">
            <a:spAutoFit/>
          </a:bodyPr>
          <a:lstStyle/>
          <a:p>
            <a:pPr algn="just"/>
            <a:r>
              <a:rPr lang="en-IN" sz="1800" dirty="0">
                <a:latin typeface="Times New Roman" panose="02020603050405020304" pitchFamily="18" charset="0"/>
                <a:cs typeface="Times New Roman" panose="02020603050405020304" pitchFamily="18" charset="0"/>
              </a:rPr>
              <a:t>🕹️ Enable manual remote control over Wi-Fi via a web interface.</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 Stream live video from onboard ESP32-CAM to phones/PCs.</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 Detect nearby obstacles using ultrasonic sensor with servo sweep.</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 Trigger buzzer alerts for objects within 10 cm range.</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 Visualize proximity data with a real-time SONAR-style graph.</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 Allow future expansion to autonomous navigation, AI object detection, and IoT integration.</a:t>
            </a:r>
          </a:p>
        </p:txBody>
      </p:sp>
    </p:spTree>
    <p:extLst>
      <p:ext uri="{BB962C8B-B14F-4D97-AF65-F5344CB8AC3E}">
        <p14:creationId xmlns:p14="http://schemas.microsoft.com/office/powerpoint/2010/main" val="244290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DF924BAD-2C58-B583-2CB1-BD953518562B}"/>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0FDC29F8-7282-EB59-8F9E-A92DFA267301}"/>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1" dirty="0">
                <a:solidFill>
                  <a:srgbClr val="D7AC54"/>
                </a:solidFill>
                <a:latin typeface="Cantarell"/>
                <a:ea typeface="Cantarell"/>
                <a:cs typeface="Cantarell"/>
                <a:sym typeface="Cantarell"/>
              </a:rPr>
              <a:t>METHODOLOGY</a:t>
            </a:r>
          </a:p>
        </p:txBody>
      </p:sp>
      <p:sp>
        <p:nvSpPr>
          <p:cNvPr id="104" name="Google Shape;104;p3">
            <a:extLst>
              <a:ext uri="{FF2B5EF4-FFF2-40B4-BE49-F238E27FC236}">
                <a16:creationId xmlns:a16="http://schemas.microsoft.com/office/drawing/2014/main" id="{D8602537-3453-EDF0-CE23-D68EB5E07C1F}"/>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05" name="Google Shape;105;p3">
            <a:extLst>
              <a:ext uri="{FF2B5EF4-FFF2-40B4-BE49-F238E27FC236}">
                <a16:creationId xmlns:a16="http://schemas.microsoft.com/office/drawing/2014/main" id="{290EC8E5-089E-6C85-73E1-0D7541A9E0B6}"/>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84F4620C-A211-C4C3-2D8C-833B43BE6312}"/>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7C2A02B8-704E-E434-12BC-8AA3552A164F}"/>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 name="Picture 13">
            <a:extLst>
              <a:ext uri="{FF2B5EF4-FFF2-40B4-BE49-F238E27FC236}">
                <a16:creationId xmlns:a16="http://schemas.microsoft.com/office/drawing/2014/main" id="{03F88C86-7262-32A9-A500-27D1643CD882}"/>
              </a:ext>
            </a:extLst>
          </p:cNvPr>
          <p:cNvPicPr>
            <a:picLocks noChangeAspect="1"/>
          </p:cNvPicPr>
          <p:nvPr/>
        </p:nvPicPr>
        <p:blipFill>
          <a:blip r:embed="rId3"/>
          <a:stretch>
            <a:fillRect/>
          </a:stretch>
        </p:blipFill>
        <p:spPr>
          <a:xfrm>
            <a:off x="206477" y="1130660"/>
            <a:ext cx="9482955" cy="5065886"/>
          </a:xfrm>
          <a:prstGeom prst="rect">
            <a:avLst/>
          </a:prstGeom>
        </p:spPr>
      </p:pic>
    </p:spTree>
    <p:extLst>
      <p:ext uri="{BB962C8B-B14F-4D97-AF65-F5344CB8AC3E}">
        <p14:creationId xmlns:p14="http://schemas.microsoft.com/office/powerpoint/2010/main" val="276635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E51ACE14-352F-A89B-1F47-B0A89F503017}"/>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A855C949-F04F-D09A-5671-DA44E54C639B}"/>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rgbClr val="D7AC54"/>
                </a:solidFill>
                <a:latin typeface="Cantarell"/>
                <a:ea typeface="Cantarell"/>
                <a:cs typeface="Cantarell"/>
                <a:sym typeface="Cantarell"/>
              </a:rPr>
              <a:t>INNOVATIONS OF THE PROJECT </a:t>
            </a:r>
          </a:p>
        </p:txBody>
      </p:sp>
      <p:sp>
        <p:nvSpPr>
          <p:cNvPr id="104" name="Google Shape;104;p3">
            <a:extLst>
              <a:ext uri="{FF2B5EF4-FFF2-40B4-BE49-F238E27FC236}">
                <a16:creationId xmlns:a16="http://schemas.microsoft.com/office/drawing/2014/main" id="{974254F9-3400-93C5-59E8-C45352C533B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05" name="Google Shape;105;p3">
            <a:extLst>
              <a:ext uri="{FF2B5EF4-FFF2-40B4-BE49-F238E27FC236}">
                <a16:creationId xmlns:a16="http://schemas.microsoft.com/office/drawing/2014/main" id="{D7DDF3A3-7ADC-85E9-C7D9-9AA7E50D2005}"/>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EC592BBE-42CD-3F4D-3D4E-7E48DD3A96CD}"/>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1158E083-DF36-46D1-86B3-1C3C4D4A081A}"/>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7E8992E1-4FC7-D959-A87D-A9BE751C3716}"/>
              </a:ext>
            </a:extLst>
          </p:cNvPr>
          <p:cNvSpPr txBox="1"/>
          <p:nvPr/>
        </p:nvSpPr>
        <p:spPr>
          <a:xfrm>
            <a:off x="386263" y="1199335"/>
            <a:ext cx="9313001" cy="5382051"/>
          </a:xfrm>
          <a:prstGeom prst="rect">
            <a:avLst/>
          </a:prstGeom>
          <a:noFill/>
        </p:spPr>
        <p:txBody>
          <a:bodyPr wrap="square" rtlCol="0">
            <a:spAutoFit/>
          </a:bodyPr>
          <a:lstStyle/>
          <a:p>
            <a:pPr marL="285750" indent="-285750" algn="just">
              <a:lnSpc>
                <a:spcPct val="200000"/>
              </a:lnSpc>
              <a:buFont typeface="Courier New" panose="02070309020205020404" pitchFamily="49" charset="0"/>
              <a:buChar char="o"/>
            </a:pPr>
            <a:r>
              <a:rPr lang="en-IN" sz="1600" b="1" dirty="0">
                <a:latin typeface="Times New Roman" panose="02020603050405020304" pitchFamily="18" charset="0"/>
                <a:cs typeface="Times New Roman" panose="02020603050405020304" pitchFamily="18" charset="0"/>
              </a:rPr>
              <a:t>Integration of Surveillance and Obstacle Detection: </a:t>
            </a:r>
            <a:r>
              <a:rPr lang="en-IN" sz="1600" dirty="0">
                <a:latin typeface="Times New Roman" panose="02020603050405020304" pitchFamily="18" charset="0"/>
                <a:cs typeface="Times New Roman" panose="02020603050405020304" pitchFamily="18" charset="0"/>
              </a:rPr>
              <a:t>Combines live video streaming with real-time ultrasonic-based obstacle alerts in one compact robot.</a:t>
            </a:r>
          </a:p>
          <a:p>
            <a:pPr marL="285750" indent="-285750" algn="just">
              <a:lnSpc>
                <a:spcPct val="200000"/>
              </a:lnSpc>
              <a:buFont typeface="Courier New" panose="02070309020205020404" pitchFamily="49" charset="0"/>
              <a:buChar char="o"/>
            </a:pPr>
            <a:r>
              <a:rPr lang="en-IN" sz="1600" b="1" dirty="0">
                <a:latin typeface="Times New Roman" panose="02020603050405020304" pitchFamily="18" charset="0"/>
                <a:cs typeface="Times New Roman" panose="02020603050405020304" pitchFamily="18" charset="0"/>
              </a:rPr>
              <a:t>Wi-Fi Controlled Navigation with Live Feed: </a:t>
            </a:r>
            <a:r>
              <a:rPr lang="en-IN" sz="1600" dirty="0">
                <a:latin typeface="Times New Roman" panose="02020603050405020304" pitchFamily="18" charset="0"/>
                <a:cs typeface="Times New Roman" panose="02020603050405020304" pitchFamily="18" charset="0"/>
              </a:rPr>
              <a:t>Manual navigation via a responsive web interface with simultaneous live camera feedback.</a:t>
            </a:r>
          </a:p>
          <a:p>
            <a:pPr marL="285750" indent="-285750" algn="just">
              <a:lnSpc>
                <a:spcPct val="200000"/>
              </a:lnSpc>
              <a:buFont typeface="Courier New" panose="02070309020205020404" pitchFamily="49" charset="0"/>
              <a:buChar char="o"/>
            </a:pPr>
            <a:r>
              <a:rPr lang="en-IN" sz="1600" b="1" dirty="0">
                <a:latin typeface="Times New Roman" panose="02020603050405020304" pitchFamily="18" charset="0"/>
                <a:cs typeface="Times New Roman" panose="02020603050405020304" pitchFamily="18" charset="0"/>
              </a:rPr>
              <a:t>SONAR-style Distance Visualization: </a:t>
            </a:r>
            <a:r>
              <a:rPr lang="en-IN" sz="1600" dirty="0">
                <a:latin typeface="Times New Roman" panose="02020603050405020304" pitchFamily="18" charset="0"/>
                <a:cs typeface="Times New Roman" panose="02020603050405020304" pitchFamily="18" charset="0"/>
              </a:rPr>
              <a:t>Real-time environment scanning with a SONAR-like graphical distance display, enhancing spatial awareness.</a:t>
            </a:r>
          </a:p>
          <a:p>
            <a:pPr marL="285750" indent="-285750" algn="just">
              <a:lnSpc>
                <a:spcPct val="200000"/>
              </a:lnSpc>
              <a:buFont typeface="Courier New" panose="02070309020205020404" pitchFamily="49" charset="0"/>
              <a:buChar char="o"/>
            </a:pPr>
            <a:r>
              <a:rPr lang="en-IN" sz="1600" b="1" dirty="0">
                <a:latin typeface="Times New Roman" panose="02020603050405020304" pitchFamily="18" charset="0"/>
                <a:cs typeface="Times New Roman" panose="02020603050405020304" pitchFamily="18" charset="0"/>
              </a:rPr>
              <a:t>Low-Cost Yet Modular Design: </a:t>
            </a:r>
            <a:r>
              <a:rPr lang="en-IN" sz="1600" dirty="0">
                <a:latin typeface="Times New Roman" panose="02020603050405020304" pitchFamily="18" charset="0"/>
                <a:cs typeface="Times New Roman" panose="02020603050405020304" pitchFamily="18" charset="0"/>
              </a:rPr>
              <a:t>Uses affordable components (ESP32-CAM, L298N, ultrasonic sensor) with the flexibility for future upgrades (AI, IoT).</a:t>
            </a:r>
          </a:p>
          <a:p>
            <a:pPr marL="285750" indent="-285750" algn="just">
              <a:lnSpc>
                <a:spcPct val="200000"/>
              </a:lnSpc>
              <a:buFont typeface="Courier New" panose="02070309020205020404" pitchFamily="49" charset="0"/>
              <a:buChar char="o"/>
            </a:pPr>
            <a:r>
              <a:rPr lang="en-IN" sz="1600" b="1" dirty="0">
                <a:latin typeface="Times New Roman" panose="02020603050405020304" pitchFamily="18" charset="0"/>
                <a:cs typeface="Times New Roman" panose="02020603050405020304" pitchFamily="18" charset="0"/>
              </a:rPr>
              <a:t>Real-Time Proximity Alert System: </a:t>
            </a:r>
            <a:r>
              <a:rPr lang="en-IN" sz="1600" dirty="0">
                <a:latin typeface="Times New Roman" panose="02020603050405020304" pitchFamily="18" charset="0"/>
                <a:cs typeface="Times New Roman" panose="02020603050405020304" pitchFamily="18" charset="0"/>
              </a:rPr>
              <a:t>Obstacle detection using a rotating ultrasonic sensor + automatic buzzer alert within 10 cm range for collision prevention.</a:t>
            </a:r>
            <a:endParaRPr lang="en-IN" sz="1600" b="1" dirty="0">
              <a:latin typeface="Times New Roman" panose="02020603050405020304" pitchFamily="18" charset="0"/>
              <a:cs typeface="Times New Roman" panose="02020603050405020304" pitchFamily="18" charset="0"/>
            </a:endParaRPr>
          </a:p>
          <a:p>
            <a:pPr marL="285750" indent="-285750" algn="just">
              <a:lnSpc>
                <a:spcPct val="200000"/>
              </a:lnSpc>
              <a:buFont typeface="Courier New" panose="02070309020205020404" pitchFamily="49" charset="0"/>
              <a:buChar char="o"/>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2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7FB30BD1-0EA0-4785-FBEB-040C862C0E99}"/>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4560AF7A-F48E-CAD4-3E06-4817EEB12927}"/>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rgbClr val="D7AC54"/>
                </a:solidFill>
                <a:latin typeface="Cantarell"/>
                <a:ea typeface="Cantarell"/>
                <a:cs typeface="Cantarell"/>
                <a:sym typeface="Cantarell"/>
              </a:rPr>
              <a:t>LITERATURE SURVEY</a:t>
            </a:r>
            <a:endParaRPr lang="en-US" sz="4000" dirty="0"/>
          </a:p>
        </p:txBody>
      </p:sp>
      <p:sp>
        <p:nvSpPr>
          <p:cNvPr id="104" name="Google Shape;104;p3">
            <a:extLst>
              <a:ext uri="{FF2B5EF4-FFF2-40B4-BE49-F238E27FC236}">
                <a16:creationId xmlns:a16="http://schemas.microsoft.com/office/drawing/2014/main" id="{3E2A60D9-713F-61BD-0B93-2C13D5410A4A}"/>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05" name="Google Shape;105;p3">
            <a:extLst>
              <a:ext uri="{FF2B5EF4-FFF2-40B4-BE49-F238E27FC236}">
                <a16:creationId xmlns:a16="http://schemas.microsoft.com/office/drawing/2014/main" id="{CAFB52BE-FA59-BF83-EC99-66238E707733}"/>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B791DD5A-FA39-F33B-450C-92C4C5598F73}"/>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288AB7BA-9611-CF9B-1548-C451F7765C60}"/>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13AC0237-802A-518E-AA41-8A7CA3C33733}"/>
              </a:ext>
            </a:extLst>
          </p:cNvPr>
          <p:cNvGraphicFramePr>
            <a:graphicFrameLocks noGrp="1"/>
          </p:cNvGraphicFramePr>
          <p:nvPr/>
        </p:nvGraphicFramePr>
        <p:xfrm>
          <a:off x="1" y="1199535"/>
          <a:ext cx="12138734" cy="5020290"/>
        </p:xfrm>
        <a:graphic>
          <a:graphicData uri="http://schemas.openxmlformats.org/drawingml/2006/table">
            <a:tbl>
              <a:tblPr bandRow="1">
                <a:tableStyleId>{69C7853C-536D-4A76-A0AE-DD22124D55A5}</a:tableStyleId>
              </a:tblPr>
              <a:tblGrid>
                <a:gridCol w="2496424">
                  <a:extLst>
                    <a:ext uri="{9D8B030D-6E8A-4147-A177-3AD203B41FA5}">
                      <a16:colId xmlns:a16="http://schemas.microsoft.com/office/drawing/2014/main" val="889258153"/>
                    </a:ext>
                  </a:extLst>
                </a:gridCol>
                <a:gridCol w="1390333">
                  <a:extLst>
                    <a:ext uri="{9D8B030D-6E8A-4147-A177-3AD203B41FA5}">
                      <a16:colId xmlns:a16="http://schemas.microsoft.com/office/drawing/2014/main" val="3529531527"/>
                    </a:ext>
                  </a:extLst>
                </a:gridCol>
                <a:gridCol w="2640633">
                  <a:extLst>
                    <a:ext uri="{9D8B030D-6E8A-4147-A177-3AD203B41FA5}">
                      <a16:colId xmlns:a16="http://schemas.microsoft.com/office/drawing/2014/main" val="888640390"/>
                    </a:ext>
                  </a:extLst>
                </a:gridCol>
                <a:gridCol w="2268017">
                  <a:extLst>
                    <a:ext uri="{9D8B030D-6E8A-4147-A177-3AD203B41FA5}">
                      <a16:colId xmlns:a16="http://schemas.microsoft.com/office/drawing/2014/main" val="1550524491"/>
                    </a:ext>
                  </a:extLst>
                </a:gridCol>
                <a:gridCol w="2198852">
                  <a:extLst>
                    <a:ext uri="{9D8B030D-6E8A-4147-A177-3AD203B41FA5}">
                      <a16:colId xmlns:a16="http://schemas.microsoft.com/office/drawing/2014/main" val="3332577080"/>
                    </a:ext>
                  </a:extLst>
                </a:gridCol>
                <a:gridCol w="1144475">
                  <a:extLst>
                    <a:ext uri="{9D8B030D-6E8A-4147-A177-3AD203B41FA5}">
                      <a16:colId xmlns:a16="http://schemas.microsoft.com/office/drawing/2014/main" val="1931253610"/>
                    </a:ext>
                  </a:extLst>
                </a:gridCol>
              </a:tblGrid>
              <a:tr h="907498">
                <a:tc>
                  <a:txBody>
                    <a:bodyPr/>
                    <a:lstStyle/>
                    <a:p>
                      <a:pPr algn="ctr"/>
                      <a:r>
                        <a:rPr lang="en-IN" sz="1100" b="1" dirty="0">
                          <a:latin typeface="Times New Roman" panose="02020603050405020304" pitchFamily="18" charset="0"/>
                          <a:cs typeface="Times New Roman" panose="02020603050405020304" pitchFamily="18" charset="0"/>
                        </a:rPr>
                        <a:t>Author Name(s)/ Paper Title</a:t>
                      </a:r>
                    </a:p>
                  </a:txBody>
                  <a:tcPr anchor="ctr"/>
                </a:tc>
                <a:tc>
                  <a:txBody>
                    <a:bodyPr/>
                    <a:lstStyle/>
                    <a:p>
                      <a:pPr algn="ctr"/>
                      <a:r>
                        <a:rPr lang="en-US" sz="1100" b="1" dirty="0">
                          <a:latin typeface="Times New Roman" panose="02020603050405020304" pitchFamily="18" charset="0"/>
                          <a:cs typeface="Times New Roman" panose="02020603050405020304" pitchFamily="18" charset="0"/>
                        </a:rPr>
                        <a:t>Conference/ Journal Name and Year</a:t>
                      </a:r>
                    </a:p>
                  </a:txBody>
                  <a:tcPr anchor="ctr"/>
                </a:tc>
                <a:tc>
                  <a:txBody>
                    <a:bodyPr/>
                    <a:lstStyle/>
                    <a:p>
                      <a:pPr algn="ctr"/>
                      <a:r>
                        <a:rPr lang="en-IN" sz="1100" b="1">
                          <a:latin typeface="Times New Roman" panose="02020603050405020304" pitchFamily="18" charset="0"/>
                          <a:cs typeface="Times New Roman" panose="02020603050405020304" pitchFamily="18" charset="0"/>
                        </a:rPr>
                        <a:t>Technology/ Design</a:t>
                      </a:r>
                    </a:p>
                  </a:txBody>
                  <a:tcPr anchor="ctr"/>
                </a:tc>
                <a:tc>
                  <a:txBody>
                    <a:bodyPr/>
                    <a:lstStyle/>
                    <a:p>
                      <a:pPr algn="ctr"/>
                      <a:r>
                        <a:rPr lang="en-IN" sz="1100" b="1" dirty="0">
                          <a:latin typeface="Times New Roman" panose="02020603050405020304" pitchFamily="18" charset="0"/>
                          <a:cs typeface="Times New Roman" panose="02020603050405020304" pitchFamily="18" charset="0"/>
                        </a:rPr>
                        <a:t>Results shared by author</a:t>
                      </a:r>
                    </a:p>
                  </a:txBody>
                  <a:tcPr anchor="ctr"/>
                </a:tc>
                <a:tc>
                  <a:txBody>
                    <a:bodyPr/>
                    <a:lstStyle/>
                    <a:p>
                      <a:pPr algn="ctr"/>
                      <a:r>
                        <a:rPr lang="en-IN" sz="1100" b="1">
                          <a:latin typeface="Times New Roman" panose="02020603050405020304" pitchFamily="18" charset="0"/>
                          <a:cs typeface="Times New Roman" panose="02020603050405020304" pitchFamily="18" charset="0"/>
                        </a:rPr>
                        <a:t>Inference</a:t>
                      </a:r>
                    </a:p>
                  </a:txBody>
                  <a:tcPr anchor="ctr"/>
                </a:tc>
                <a:tc>
                  <a:txBody>
                    <a:bodyPr/>
                    <a:lstStyle/>
                    <a:p>
                      <a:pPr algn="ctr"/>
                      <a:r>
                        <a:rPr lang="en-IN" sz="1100" b="1">
                          <a:latin typeface="Times New Roman" panose="02020603050405020304" pitchFamily="18" charset="0"/>
                          <a:cs typeface="Times New Roman" panose="02020603050405020304" pitchFamily="18" charset="0"/>
                        </a:rPr>
                        <a:t>Link</a:t>
                      </a:r>
                    </a:p>
                  </a:txBody>
                  <a:tcPr anchor="ctr"/>
                </a:tc>
                <a:extLst>
                  <a:ext uri="{0D108BD9-81ED-4DB2-BD59-A6C34878D82A}">
                    <a16:rowId xmlns:a16="http://schemas.microsoft.com/office/drawing/2014/main" val="863044074"/>
                  </a:ext>
                </a:extLst>
              </a:tr>
              <a:tr h="1325381">
                <a:tc>
                  <a:txBody>
                    <a:bodyPr/>
                    <a:lstStyle/>
                    <a:p>
                      <a:r>
                        <a:rPr lang="en-US" sz="1100" dirty="0">
                          <a:latin typeface="Times New Roman" panose="02020603050405020304" pitchFamily="18" charset="0"/>
                          <a:cs typeface="Times New Roman" panose="02020603050405020304" pitchFamily="18" charset="0"/>
                        </a:rPr>
                        <a:t>RGB camera-based fallen person detection system embedded on a mobile platform</a:t>
                      </a:r>
                    </a:p>
                    <a:p>
                      <a:r>
                        <a:rPr lang="en-US" sz="1100" dirty="0">
                          <a:latin typeface="Times New Roman" panose="02020603050405020304" pitchFamily="18" charset="0"/>
                          <a:cs typeface="Times New Roman" panose="02020603050405020304" pitchFamily="18" charset="0"/>
                        </a:rPr>
                        <a:t>Sergio </a:t>
                      </a:r>
                      <a:r>
                        <a:rPr lang="en-US" sz="1100" dirty="0" err="1">
                          <a:latin typeface="Times New Roman" panose="02020603050405020304" pitchFamily="18" charset="0"/>
                          <a:cs typeface="Times New Roman" panose="02020603050405020304" pitchFamily="18" charset="0"/>
                        </a:rPr>
                        <a:t>Lafuenete</a:t>
                      </a:r>
                      <a:r>
                        <a:rPr lang="en-US" sz="1100" dirty="0">
                          <a:latin typeface="Times New Roman" panose="02020603050405020304" pitchFamily="18" charset="0"/>
                          <a:cs typeface="Times New Roman" panose="02020603050405020304" pitchFamily="18" charset="0"/>
                        </a:rPr>
                        <a:t>-Arroyo, Pilar Martin-Martin, Cristian Iglesias-Iglesias, Saturnino Maldonado-Bascon, Franciso Javier Acevedo-Rodriguez</a:t>
                      </a:r>
                    </a:p>
                  </a:txBody>
                  <a:tcPr anchor="ctr"/>
                </a:tc>
                <a:tc>
                  <a:txBody>
                    <a:bodyPr/>
                    <a:lstStyle/>
                    <a:p>
                      <a:r>
                        <a:rPr lang="en-IN" sz="1100" dirty="0">
                          <a:latin typeface="Times New Roman" panose="02020603050405020304" pitchFamily="18" charset="0"/>
                          <a:cs typeface="Times New Roman" panose="02020603050405020304" pitchFamily="18" charset="0"/>
                        </a:rPr>
                        <a:t>Expert Systems with Applications </a:t>
                      </a:r>
                    </a:p>
                    <a:p>
                      <a:r>
                        <a:rPr lang="en-IN" sz="1100" dirty="0">
                          <a:latin typeface="Times New Roman" panose="02020603050405020304" pitchFamily="18" charset="0"/>
                          <a:cs typeface="Times New Roman" panose="02020603050405020304" pitchFamily="18" charset="0"/>
                        </a:rPr>
                        <a:t>7/1/2022</a:t>
                      </a:r>
                    </a:p>
                  </a:txBody>
                  <a:tcPr anchor="ctr"/>
                </a:tc>
                <a:tc>
                  <a:txBody>
                    <a:bodyPr/>
                    <a:lstStyle/>
                    <a:p>
                      <a:r>
                        <a:rPr lang="en-US" sz="1100" dirty="0">
                          <a:latin typeface="Times New Roman" panose="02020603050405020304" pitchFamily="18" charset="0"/>
                          <a:cs typeface="Times New Roman" panose="02020603050405020304" pitchFamily="18" charset="0"/>
                        </a:rPr>
                        <a:t>The project uses an RGB camera and YOLO-based models for fallen person detection, with facial recognition for identification. It supports single-stage and two-stage approaches and is trained on the public E-FPDS dataset.</a:t>
                      </a:r>
                    </a:p>
                  </a:txBody>
                  <a:tcPr anchor="ctr"/>
                </a:tc>
                <a:tc>
                  <a:txBody>
                    <a:bodyPr/>
                    <a:lstStyle/>
                    <a:p>
                      <a:r>
                        <a:rPr lang="en-US" sz="1100" dirty="0">
                          <a:latin typeface="Times New Roman" panose="02020603050405020304" pitchFamily="18" charset="0"/>
                          <a:cs typeface="Times New Roman" panose="02020603050405020304" pitchFamily="18" charset="0"/>
                        </a:rPr>
                        <a:t>The detector achieves a recall of 98.97% on their test set, indicating high reliability in identifying fallen persons</a:t>
                      </a:r>
                    </a:p>
                  </a:txBody>
                  <a:tcPr anchor="ctr"/>
                </a:tc>
                <a:tc>
                  <a:txBody>
                    <a:bodyPr/>
                    <a:lstStyle/>
                    <a:p>
                      <a:r>
                        <a:rPr lang="en-US" sz="1100" dirty="0">
                          <a:latin typeface="Times New Roman" panose="02020603050405020304" pitchFamily="18" charset="0"/>
                          <a:cs typeface="Times New Roman" panose="02020603050405020304" pitchFamily="18" charset="0"/>
                        </a:rPr>
                        <a:t>This research integrates AI, robotics, and healthcare for a high-performance fall detection system, enhancing elderly safety. Future work may explore multi-modal sensing for improved reliability.</a:t>
                      </a:r>
                    </a:p>
                  </a:txBody>
                  <a:tcPr anchor="ctr"/>
                </a:tc>
                <a:tc>
                  <a:txBody>
                    <a:bodyPr/>
                    <a:lstStyle/>
                    <a:p>
                      <a:r>
                        <a:rPr lang="en-IN" sz="1100" dirty="0">
                          <a:latin typeface="Times New Roman" panose="02020603050405020304" pitchFamily="18" charset="0"/>
                          <a:cs typeface="Times New Roman" panose="02020603050405020304" pitchFamily="18" charset="0"/>
                        </a:rPr>
                        <a:t>https://doi.org/10.1016/j.eswa.2022.116715</a:t>
                      </a:r>
                    </a:p>
                  </a:txBody>
                  <a:tcPr anchor="ctr"/>
                </a:tc>
                <a:extLst>
                  <a:ext uri="{0D108BD9-81ED-4DB2-BD59-A6C34878D82A}">
                    <a16:rowId xmlns:a16="http://schemas.microsoft.com/office/drawing/2014/main" val="915076804"/>
                  </a:ext>
                </a:extLst>
              </a:tr>
              <a:tr h="1462030">
                <a:tc>
                  <a:txBody>
                    <a:bodyPr/>
                    <a:lstStyle/>
                    <a:p>
                      <a:r>
                        <a:rPr lang="en-US" sz="1100" dirty="0">
                          <a:latin typeface="Times New Roman" panose="02020603050405020304" pitchFamily="18" charset="0"/>
                          <a:cs typeface="Times New Roman" panose="02020603050405020304" pitchFamily="18" charset="0"/>
                        </a:rPr>
                        <a:t>Real-time Vision Based Obstacle Detection in Maritime Environments</a:t>
                      </a:r>
                    </a:p>
                    <a:p>
                      <a:r>
                        <a:rPr lang="pt-BR" sz="1100" dirty="0">
                          <a:latin typeface="Times New Roman" panose="02020603050405020304" pitchFamily="18" charset="0"/>
                          <a:cs typeface="Times New Roman" panose="02020603050405020304" pitchFamily="18" charset="0"/>
                        </a:rPr>
                        <a:t>Duarte Nunes, Joao Fortuna, Bruno Damas, Rodgrigo Ventura</a:t>
                      </a:r>
                      <a:endParaRPr lang="en-US" sz="1100" dirty="0">
                        <a:latin typeface="Times New Roman" panose="02020603050405020304" pitchFamily="18" charset="0"/>
                        <a:cs typeface="Times New Roman" panose="02020603050405020304" pitchFamily="18" charset="0"/>
                      </a:endParaRPr>
                    </a:p>
                  </a:txBody>
                  <a:tcPr anchor="ctr"/>
                </a:tc>
                <a:tc>
                  <a:txBody>
                    <a:bodyPr/>
                    <a:lstStyle/>
                    <a:p>
                      <a:r>
                        <a:rPr lang="en-US" sz="1100" dirty="0">
                          <a:latin typeface="Times New Roman" panose="02020603050405020304" pitchFamily="18" charset="0"/>
                          <a:cs typeface="Times New Roman" panose="02020603050405020304" pitchFamily="18" charset="0"/>
                        </a:rPr>
                        <a:t>IEEE International Conference on Autonomous Robot Systems and Competitions (ICARSC)</a:t>
                      </a:r>
                    </a:p>
                    <a:p>
                      <a:r>
                        <a:rPr lang="en-IN" sz="1100" dirty="0">
                          <a:latin typeface="Times New Roman" panose="02020603050405020304" pitchFamily="18" charset="0"/>
                          <a:cs typeface="Times New Roman" panose="02020603050405020304" pitchFamily="18" charset="0"/>
                        </a:rPr>
                        <a:t>2022</a:t>
                      </a:r>
                    </a:p>
                  </a:txBody>
                  <a:tcPr anchor="ctr"/>
                </a:tc>
                <a:tc>
                  <a:txBody>
                    <a:bodyPr/>
                    <a:lstStyle/>
                    <a:p>
                      <a:r>
                        <a:rPr lang="en-US" sz="1100" dirty="0">
                          <a:latin typeface="Times New Roman" panose="02020603050405020304" pitchFamily="18" charset="0"/>
                          <a:cs typeface="Times New Roman" panose="02020603050405020304" pitchFamily="18" charset="0"/>
                        </a:rPr>
                        <a:t>Uses a Raspberry Pi with a Pi Camera and YOLOv8n for real-time object detection, optimized with OpenCV DNN or </a:t>
                      </a:r>
                      <a:r>
                        <a:rPr lang="en-US" sz="1100" dirty="0" err="1">
                          <a:latin typeface="Times New Roman" panose="02020603050405020304" pitchFamily="18" charset="0"/>
                          <a:cs typeface="Times New Roman" panose="02020603050405020304" pitchFamily="18" charset="0"/>
                        </a:rPr>
                        <a:t>TensorRT</a:t>
                      </a:r>
                      <a:r>
                        <a:rPr lang="en-US" sz="1100" dirty="0">
                          <a:latin typeface="Times New Roman" panose="02020603050405020304" pitchFamily="18" charset="0"/>
                          <a:cs typeface="Times New Roman" panose="02020603050405020304" pitchFamily="18" charset="0"/>
                        </a:rPr>
                        <a:t> (if on Jetson).</a:t>
                      </a:r>
                    </a:p>
                  </a:txBody>
                  <a:tcPr anchor="ctr"/>
                </a:tc>
                <a:tc>
                  <a:txBody>
                    <a:bodyPr/>
                    <a:lstStyle/>
                    <a:p>
                      <a:r>
                        <a:rPr lang="en-US" sz="1100" dirty="0">
                          <a:latin typeface="Times New Roman" panose="02020603050405020304" pitchFamily="18" charset="0"/>
                          <a:cs typeface="Times New Roman" panose="02020603050405020304" pitchFamily="18" charset="0"/>
                        </a:rPr>
                        <a:t>Achieves ~15-30 FPS at 320×320 or 416×416 resolution, detecting humans, vehicles, and suspicious objects.</a:t>
                      </a:r>
                    </a:p>
                  </a:txBody>
                  <a:tcPr anchor="ctr"/>
                </a:tc>
                <a:tc>
                  <a:txBody>
                    <a:bodyPr/>
                    <a:lstStyle/>
                    <a:p>
                      <a:r>
                        <a:rPr lang="en-US" sz="1100" dirty="0">
                          <a:latin typeface="Times New Roman" panose="02020603050405020304" pitchFamily="18" charset="0"/>
                          <a:cs typeface="Times New Roman" panose="02020603050405020304" pitchFamily="18" charset="0"/>
                        </a:rPr>
                        <a:t>YOLOv8n balances speed and accuracy better than YOLOv4-tiny, but low-light conditions require dataset augmentation.</a:t>
                      </a:r>
                    </a:p>
                  </a:txBody>
                  <a:tcPr anchor="ctr"/>
                </a:tc>
                <a:tc>
                  <a:txBody>
                    <a:bodyPr/>
                    <a:lstStyle/>
                    <a:p>
                      <a:r>
                        <a:rPr lang="en-IN" sz="1100" dirty="0">
                          <a:latin typeface="Times New Roman" panose="02020603050405020304" pitchFamily="18" charset="0"/>
                          <a:cs typeface="Times New Roman" panose="02020603050405020304" pitchFamily="18" charset="0"/>
                        </a:rPr>
                        <a:t>10.1109/ICARSC55462.2022.9784771</a:t>
                      </a:r>
                    </a:p>
                  </a:txBody>
                  <a:tcPr anchor="ctr"/>
                </a:tc>
                <a:extLst>
                  <a:ext uri="{0D108BD9-81ED-4DB2-BD59-A6C34878D82A}">
                    <a16:rowId xmlns:a16="http://schemas.microsoft.com/office/drawing/2014/main" val="3179477604"/>
                  </a:ext>
                </a:extLst>
              </a:tr>
              <a:tr h="1325381">
                <a:tc>
                  <a:txBody>
                    <a:bodyPr/>
                    <a:lstStyle/>
                    <a:p>
                      <a:r>
                        <a:rPr lang="en-US" sz="1100" dirty="0">
                          <a:latin typeface="Times New Roman" panose="02020603050405020304" pitchFamily="18" charset="0"/>
                          <a:cs typeface="Times New Roman" panose="02020603050405020304" pitchFamily="18" charset="0"/>
                        </a:rPr>
                        <a:t>Mobile Robot for Security Applications in Remotely Operated Advanced Reactors</a:t>
                      </a:r>
                    </a:p>
                    <a:p>
                      <a:r>
                        <a:rPr lang="en-IN" sz="1100" dirty="0">
                          <a:latin typeface="Times New Roman" panose="02020603050405020304" pitchFamily="18" charset="0"/>
                          <a:cs typeface="Times New Roman" panose="02020603050405020304" pitchFamily="18" charset="0"/>
                        </a:rPr>
                        <a:t>Ujwal Sharma, Uma Shankar </a:t>
                      </a:r>
                      <a:r>
                        <a:rPr lang="en-IN" sz="1100" dirty="0" err="1">
                          <a:latin typeface="Times New Roman" panose="02020603050405020304" pitchFamily="18" charset="0"/>
                          <a:cs typeface="Times New Roman" panose="02020603050405020304" pitchFamily="18" charset="0"/>
                        </a:rPr>
                        <a:t>Medasetti</a:t>
                      </a:r>
                      <a:r>
                        <a:rPr lang="en-IN" sz="1100" dirty="0">
                          <a:latin typeface="Times New Roman" panose="02020603050405020304" pitchFamily="18" charset="0"/>
                          <a:cs typeface="Times New Roman" panose="02020603050405020304" pitchFamily="18" charset="0"/>
                        </a:rPr>
                        <a:t>, Taher </a:t>
                      </a:r>
                      <a:r>
                        <a:rPr lang="en-IN" sz="1100" dirty="0" err="1">
                          <a:latin typeface="Times New Roman" panose="02020603050405020304" pitchFamily="18" charset="0"/>
                          <a:cs typeface="Times New Roman" panose="02020603050405020304" pitchFamily="18" charset="0"/>
                        </a:rPr>
                        <a:t>Deemyad</a:t>
                      </a:r>
                      <a:r>
                        <a:rPr lang="en-IN" sz="1100" dirty="0">
                          <a:latin typeface="Times New Roman" panose="02020603050405020304" pitchFamily="18" charset="0"/>
                          <a:cs typeface="Times New Roman" panose="02020603050405020304" pitchFamily="18" charset="0"/>
                        </a:rPr>
                        <a:t>, Mustafa Mashal and Vaibhav Yadav</a:t>
                      </a:r>
                    </a:p>
                  </a:txBody>
                  <a:tcPr anchor="ctr"/>
                </a:tc>
                <a:tc>
                  <a:txBody>
                    <a:bodyPr/>
                    <a:lstStyle/>
                    <a:p>
                      <a:r>
                        <a:rPr lang="en-IN" sz="1100" dirty="0">
                          <a:latin typeface="Times New Roman" panose="02020603050405020304" pitchFamily="18" charset="0"/>
                          <a:cs typeface="Times New Roman" panose="02020603050405020304" pitchFamily="18" charset="0"/>
                        </a:rPr>
                        <a:t>Applied Sciences</a:t>
                      </a:r>
                    </a:p>
                    <a:p>
                      <a:r>
                        <a:rPr lang="en-IN" sz="1100" dirty="0">
                          <a:latin typeface="Times New Roman" panose="02020603050405020304" pitchFamily="18" charset="0"/>
                          <a:cs typeface="Times New Roman" panose="02020603050405020304" pitchFamily="18" charset="0"/>
                        </a:rPr>
                        <a:t>3/18/2024</a:t>
                      </a:r>
                    </a:p>
                  </a:txBody>
                  <a:tcPr anchor="ctr"/>
                </a:tc>
                <a:tc>
                  <a:txBody>
                    <a:bodyPr/>
                    <a:lstStyle/>
                    <a:p>
                      <a:r>
                        <a:rPr lang="en-US" sz="1100" dirty="0">
                          <a:latin typeface="Times New Roman" panose="02020603050405020304" pitchFamily="18" charset="0"/>
                          <a:cs typeface="Times New Roman" panose="02020603050405020304" pitchFamily="18" charset="0"/>
                        </a:rPr>
                        <a:t>Utilizes LiDAR, thermal cameras, GPS, and ultrasonic sensors for navigation and obstacle avoidance, along with Wi-Fi/4G/5G for real-time communication.</a:t>
                      </a:r>
                      <a:endParaRPr lang="en-IN" sz="1100" dirty="0">
                        <a:latin typeface="Times New Roman" panose="02020603050405020304" pitchFamily="18" charset="0"/>
                        <a:cs typeface="Times New Roman" panose="02020603050405020304" pitchFamily="18" charset="0"/>
                      </a:endParaRPr>
                    </a:p>
                  </a:txBody>
                  <a:tcPr anchor="ctr"/>
                </a:tc>
                <a:tc>
                  <a:txBody>
                    <a:bodyPr/>
                    <a:lstStyle/>
                    <a:p>
                      <a:r>
                        <a:rPr lang="en-US" sz="1100" dirty="0">
                          <a:latin typeface="Times New Roman" panose="02020603050405020304" pitchFamily="18" charset="0"/>
                          <a:cs typeface="Times New Roman" panose="02020603050405020304" pitchFamily="18" charset="0"/>
                        </a:rPr>
                        <a:t>Achieved efficient autonomous navigation in nuclear power plants with real-time intruder detection and obstacle avoidance, using hybrid Dijkstra + ant colony algorithms for path planning.</a:t>
                      </a:r>
                    </a:p>
                  </a:txBody>
                  <a:tcPr anchor="ctr"/>
                </a:tc>
                <a:tc>
                  <a:txBody>
                    <a:bodyPr/>
                    <a:lstStyle/>
                    <a:p>
                      <a:r>
                        <a:rPr lang="en-US" sz="1100" dirty="0">
                          <a:latin typeface="Times New Roman" panose="02020603050405020304" pitchFamily="18" charset="0"/>
                          <a:cs typeface="Times New Roman" panose="02020603050405020304" pitchFamily="18" charset="0"/>
                        </a:rPr>
                        <a:t>While designed for quadrupedal robots, its sensor fusion, path planning, and communication strategies can be adapted to our wheeled security robot for optimized patrolling and surveillance.</a:t>
                      </a:r>
                    </a:p>
                  </a:txBody>
                  <a:tcPr anchor="ctr"/>
                </a:tc>
                <a:tc>
                  <a:txBody>
                    <a:bodyPr/>
                    <a:lstStyle/>
                    <a:p>
                      <a:r>
                        <a:rPr lang="en-IN" sz="1100" dirty="0">
                          <a:latin typeface="Times New Roman" panose="02020603050405020304" pitchFamily="18" charset="0"/>
                          <a:cs typeface="Times New Roman" panose="02020603050405020304" pitchFamily="18" charset="0"/>
                        </a:rPr>
                        <a:t>https://doi.org/10.3390/app14062552</a:t>
                      </a:r>
                    </a:p>
                  </a:txBody>
                  <a:tcPr anchor="ctr"/>
                </a:tc>
                <a:extLst>
                  <a:ext uri="{0D108BD9-81ED-4DB2-BD59-A6C34878D82A}">
                    <a16:rowId xmlns:a16="http://schemas.microsoft.com/office/drawing/2014/main" val="87336812"/>
                  </a:ext>
                </a:extLst>
              </a:tr>
            </a:tbl>
          </a:graphicData>
        </a:graphic>
      </p:graphicFrame>
    </p:spTree>
    <p:extLst>
      <p:ext uri="{BB962C8B-B14F-4D97-AF65-F5344CB8AC3E}">
        <p14:creationId xmlns:p14="http://schemas.microsoft.com/office/powerpoint/2010/main" val="238434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BF7B0003-CCBB-AC2D-7CC1-9ED9D1AA32DC}"/>
            </a:ext>
          </a:extLst>
        </p:cNvPr>
        <p:cNvGrpSpPr/>
        <p:nvPr/>
      </p:nvGrpSpPr>
      <p:grpSpPr>
        <a:xfrm>
          <a:off x="0" y="0"/>
          <a:ext cx="0" cy="0"/>
          <a:chOff x="0" y="0"/>
          <a:chExt cx="0" cy="0"/>
        </a:xfrm>
      </p:grpSpPr>
      <p:sp>
        <p:nvSpPr>
          <p:cNvPr id="103" name="Google Shape;103;p3">
            <a:extLst>
              <a:ext uri="{FF2B5EF4-FFF2-40B4-BE49-F238E27FC236}">
                <a16:creationId xmlns:a16="http://schemas.microsoft.com/office/drawing/2014/main" id="{4C6E5651-58C9-3A3F-7D84-D5E9DBEB5DB7}"/>
              </a:ext>
            </a:extLst>
          </p:cNvPr>
          <p:cNvSpPr/>
          <p:nvPr/>
        </p:nvSpPr>
        <p:spPr>
          <a:xfrm>
            <a:off x="0" y="336884"/>
            <a:ext cx="9689432" cy="793775"/>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dirty="0">
                <a:solidFill>
                  <a:srgbClr val="D7AC54"/>
                </a:solidFill>
                <a:latin typeface="Cantarell"/>
                <a:ea typeface="Cantarell"/>
                <a:cs typeface="Cantarell"/>
                <a:sym typeface="Cantarell"/>
              </a:rPr>
              <a:t>LITERATURE SURVEY</a:t>
            </a:r>
            <a:endParaRPr lang="en-US" sz="4000" dirty="0"/>
          </a:p>
        </p:txBody>
      </p:sp>
      <p:sp>
        <p:nvSpPr>
          <p:cNvPr id="104" name="Google Shape;104;p3">
            <a:extLst>
              <a:ext uri="{FF2B5EF4-FFF2-40B4-BE49-F238E27FC236}">
                <a16:creationId xmlns:a16="http://schemas.microsoft.com/office/drawing/2014/main" id="{BA476FFC-F441-F83E-12E0-E575EE7266C5}"/>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105" name="Google Shape;105;p3">
            <a:extLst>
              <a:ext uri="{FF2B5EF4-FFF2-40B4-BE49-F238E27FC236}">
                <a16:creationId xmlns:a16="http://schemas.microsoft.com/office/drawing/2014/main" id="{B82EDEE2-ECB6-D938-C914-9780F9D64528}"/>
              </a:ext>
            </a:extLst>
          </p:cNvPr>
          <p:cNvSpPr txBox="1">
            <a:spLocks noGrp="1"/>
          </p:cNvSpPr>
          <p:nvPr>
            <p:ph type="dt" idx="10"/>
          </p:nvPr>
        </p:nvSpPr>
        <p:spPr>
          <a:xfrm>
            <a:off x="365760" y="6330561"/>
            <a:ext cx="10322559" cy="5016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Interdisciplinary Project, SoCSE, RV University</a:t>
            </a:r>
          </a:p>
        </p:txBody>
      </p:sp>
      <p:sp>
        <p:nvSpPr>
          <p:cNvPr id="106" name="Google Shape;106;p3">
            <a:extLst>
              <a:ext uri="{FF2B5EF4-FFF2-40B4-BE49-F238E27FC236}">
                <a16:creationId xmlns:a16="http://schemas.microsoft.com/office/drawing/2014/main" id="{DDF12625-19D1-D041-39AF-834B37904CA3}"/>
              </a:ext>
            </a:extLst>
          </p:cNvPr>
          <p:cNvSpPr txBox="1"/>
          <p:nvPr/>
        </p:nvSpPr>
        <p:spPr>
          <a:xfrm>
            <a:off x="53266" y="1340528"/>
            <a:ext cx="646331" cy="461665"/>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
        <p:nvSpPr>
          <p:cNvPr id="112" name="Google Shape;112;p3">
            <a:extLst>
              <a:ext uri="{FF2B5EF4-FFF2-40B4-BE49-F238E27FC236}">
                <a16:creationId xmlns:a16="http://schemas.microsoft.com/office/drawing/2014/main" id="{CCC05F75-58AC-7755-3DDD-1410B5C569AC}"/>
              </a:ext>
            </a:extLst>
          </p:cNvPr>
          <p:cNvSpPr/>
          <p:nvPr/>
        </p:nvSpPr>
        <p:spPr>
          <a:xfrm>
            <a:off x="6384035" y="1837944"/>
            <a:ext cx="2926080" cy="91440"/>
          </a:xfrm>
          <a:custGeom>
            <a:avLst/>
            <a:gdLst/>
            <a:ahLst/>
            <a:cxnLst/>
            <a:rect l="l" t="t" r="r" b="b"/>
            <a:pathLst>
              <a:path w="2926079" h="91439" extrusionOk="0">
                <a:moveTo>
                  <a:pt x="2926080" y="0"/>
                </a:moveTo>
                <a:lnTo>
                  <a:pt x="0" y="0"/>
                </a:lnTo>
                <a:lnTo>
                  <a:pt x="0" y="91439"/>
                </a:lnTo>
                <a:lnTo>
                  <a:pt x="2926080" y="91439"/>
                </a:lnTo>
                <a:lnTo>
                  <a:pt x="292608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 name="Table 2">
            <a:extLst>
              <a:ext uri="{FF2B5EF4-FFF2-40B4-BE49-F238E27FC236}">
                <a16:creationId xmlns:a16="http://schemas.microsoft.com/office/drawing/2014/main" id="{3A6DC56C-3436-CB85-525A-8964E7320FAB}"/>
              </a:ext>
            </a:extLst>
          </p:cNvPr>
          <p:cNvGraphicFramePr>
            <a:graphicFrameLocks noGrp="1"/>
          </p:cNvGraphicFramePr>
          <p:nvPr/>
        </p:nvGraphicFramePr>
        <p:xfrm>
          <a:off x="53267" y="1199535"/>
          <a:ext cx="12085467" cy="5006332"/>
        </p:xfrm>
        <a:graphic>
          <a:graphicData uri="http://schemas.openxmlformats.org/drawingml/2006/table">
            <a:tbl>
              <a:tblPr bandRow="1">
                <a:tableStyleId>{69C7853C-536D-4A76-A0AE-DD22124D55A5}</a:tableStyleId>
              </a:tblPr>
              <a:tblGrid>
                <a:gridCol w="2485469">
                  <a:extLst>
                    <a:ext uri="{9D8B030D-6E8A-4147-A177-3AD203B41FA5}">
                      <a16:colId xmlns:a16="http://schemas.microsoft.com/office/drawing/2014/main" val="889258153"/>
                    </a:ext>
                  </a:extLst>
                </a:gridCol>
                <a:gridCol w="1384232">
                  <a:extLst>
                    <a:ext uri="{9D8B030D-6E8A-4147-A177-3AD203B41FA5}">
                      <a16:colId xmlns:a16="http://schemas.microsoft.com/office/drawing/2014/main" val="3529531527"/>
                    </a:ext>
                  </a:extLst>
                </a:gridCol>
                <a:gridCol w="2629045">
                  <a:extLst>
                    <a:ext uri="{9D8B030D-6E8A-4147-A177-3AD203B41FA5}">
                      <a16:colId xmlns:a16="http://schemas.microsoft.com/office/drawing/2014/main" val="888640390"/>
                    </a:ext>
                  </a:extLst>
                </a:gridCol>
                <a:gridCol w="2258065">
                  <a:extLst>
                    <a:ext uri="{9D8B030D-6E8A-4147-A177-3AD203B41FA5}">
                      <a16:colId xmlns:a16="http://schemas.microsoft.com/office/drawing/2014/main" val="1550524491"/>
                    </a:ext>
                  </a:extLst>
                </a:gridCol>
                <a:gridCol w="2189203">
                  <a:extLst>
                    <a:ext uri="{9D8B030D-6E8A-4147-A177-3AD203B41FA5}">
                      <a16:colId xmlns:a16="http://schemas.microsoft.com/office/drawing/2014/main" val="3332577080"/>
                    </a:ext>
                  </a:extLst>
                </a:gridCol>
                <a:gridCol w="1139453">
                  <a:extLst>
                    <a:ext uri="{9D8B030D-6E8A-4147-A177-3AD203B41FA5}">
                      <a16:colId xmlns:a16="http://schemas.microsoft.com/office/drawing/2014/main" val="1931253610"/>
                    </a:ext>
                  </a:extLst>
                </a:gridCol>
              </a:tblGrid>
              <a:tr h="657840">
                <a:tc>
                  <a:txBody>
                    <a:bodyPr/>
                    <a:lstStyle/>
                    <a:p>
                      <a:pPr algn="ctr"/>
                      <a:r>
                        <a:rPr lang="en-IN" sz="1050" b="1" dirty="0">
                          <a:latin typeface="Times New Roman" panose="02020603050405020304" pitchFamily="18" charset="0"/>
                          <a:cs typeface="Times New Roman" panose="02020603050405020304" pitchFamily="18" charset="0"/>
                        </a:rPr>
                        <a:t>Author Name(s)/ Paper Title</a:t>
                      </a:r>
                    </a:p>
                  </a:txBody>
                  <a:tcPr anchor="ctr"/>
                </a:tc>
                <a:tc>
                  <a:txBody>
                    <a:bodyPr/>
                    <a:lstStyle/>
                    <a:p>
                      <a:pPr algn="ctr"/>
                      <a:r>
                        <a:rPr lang="en-US" sz="1050" b="1" dirty="0">
                          <a:latin typeface="Times New Roman" panose="02020603050405020304" pitchFamily="18" charset="0"/>
                          <a:cs typeface="Times New Roman" panose="02020603050405020304" pitchFamily="18" charset="0"/>
                        </a:rPr>
                        <a:t>Conference/ Journal Name and Year</a:t>
                      </a:r>
                    </a:p>
                  </a:txBody>
                  <a:tcPr anchor="ctr"/>
                </a:tc>
                <a:tc>
                  <a:txBody>
                    <a:bodyPr/>
                    <a:lstStyle/>
                    <a:p>
                      <a:pPr algn="ctr"/>
                      <a:r>
                        <a:rPr lang="en-IN" sz="1050" b="1">
                          <a:latin typeface="Times New Roman" panose="02020603050405020304" pitchFamily="18" charset="0"/>
                          <a:cs typeface="Times New Roman" panose="02020603050405020304" pitchFamily="18" charset="0"/>
                        </a:rPr>
                        <a:t>Technology/ Design</a:t>
                      </a:r>
                    </a:p>
                  </a:txBody>
                  <a:tcPr anchor="ctr"/>
                </a:tc>
                <a:tc>
                  <a:txBody>
                    <a:bodyPr/>
                    <a:lstStyle/>
                    <a:p>
                      <a:pPr algn="ctr"/>
                      <a:r>
                        <a:rPr lang="en-IN" sz="1050" b="1" dirty="0">
                          <a:latin typeface="Times New Roman" panose="02020603050405020304" pitchFamily="18" charset="0"/>
                          <a:cs typeface="Times New Roman" panose="02020603050405020304" pitchFamily="18" charset="0"/>
                        </a:rPr>
                        <a:t>Results shared by author</a:t>
                      </a:r>
                    </a:p>
                  </a:txBody>
                  <a:tcPr anchor="ctr"/>
                </a:tc>
                <a:tc>
                  <a:txBody>
                    <a:bodyPr/>
                    <a:lstStyle/>
                    <a:p>
                      <a:pPr algn="ctr"/>
                      <a:r>
                        <a:rPr lang="en-IN" sz="1050" b="1">
                          <a:latin typeface="Times New Roman" panose="02020603050405020304" pitchFamily="18" charset="0"/>
                          <a:cs typeface="Times New Roman" panose="02020603050405020304" pitchFamily="18" charset="0"/>
                        </a:rPr>
                        <a:t>Inference</a:t>
                      </a:r>
                    </a:p>
                  </a:txBody>
                  <a:tcPr anchor="ctr"/>
                </a:tc>
                <a:tc>
                  <a:txBody>
                    <a:bodyPr/>
                    <a:lstStyle/>
                    <a:p>
                      <a:pPr algn="ctr"/>
                      <a:r>
                        <a:rPr lang="en-IN" sz="1050" b="1">
                          <a:latin typeface="Times New Roman" panose="02020603050405020304" pitchFamily="18" charset="0"/>
                          <a:cs typeface="Times New Roman" panose="02020603050405020304" pitchFamily="18" charset="0"/>
                        </a:rPr>
                        <a:t>Link</a:t>
                      </a:r>
                    </a:p>
                  </a:txBody>
                  <a:tcPr anchor="ctr"/>
                </a:tc>
                <a:extLst>
                  <a:ext uri="{0D108BD9-81ED-4DB2-BD59-A6C34878D82A}">
                    <a16:rowId xmlns:a16="http://schemas.microsoft.com/office/drawing/2014/main" val="863044074"/>
                  </a:ext>
                </a:extLst>
              </a:tr>
              <a:tr h="1359822">
                <a:tc>
                  <a:txBody>
                    <a:bodyPr/>
                    <a:lstStyle/>
                    <a:p>
                      <a:r>
                        <a:rPr lang="en-US" sz="1050" dirty="0">
                          <a:latin typeface="Times New Roman" panose="02020603050405020304" pitchFamily="18" charset="0"/>
                          <a:cs typeface="Times New Roman" panose="02020603050405020304" pitchFamily="18" charset="0"/>
                        </a:rPr>
                        <a:t>Autonomous Surveillance for an Indoor Security Robot</a:t>
                      </a:r>
                    </a:p>
                    <a:p>
                      <a:r>
                        <a:rPr lang="en-US" sz="1050" dirty="0">
                          <a:latin typeface="Times New Roman" panose="02020603050405020304" pitchFamily="18" charset="0"/>
                          <a:cs typeface="Times New Roman" panose="02020603050405020304" pitchFamily="18" charset="0"/>
                        </a:rPr>
                        <a:t>Min-Fan Ricky Lee and </a:t>
                      </a:r>
                      <a:r>
                        <a:rPr lang="en-US" sz="1050" dirty="0" err="1">
                          <a:latin typeface="Times New Roman" panose="02020603050405020304" pitchFamily="18" charset="0"/>
                          <a:cs typeface="Times New Roman" panose="02020603050405020304" pitchFamily="18" charset="0"/>
                        </a:rPr>
                        <a:t>Zhih</a:t>
                      </a:r>
                      <a:r>
                        <a:rPr lang="en-US" sz="1050" dirty="0">
                          <a:latin typeface="Times New Roman" panose="02020603050405020304" pitchFamily="18" charset="0"/>
                          <a:cs typeface="Times New Roman" panose="02020603050405020304" pitchFamily="18" charset="0"/>
                        </a:rPr>
                        <a:t>-Shun Shih </a:t>
                      </a:r>
                    </a:p>
                  </a:txBody>
                  <a:tcPr anchor="ctr"/>
                </a:tc>
                <a:tc>
                  <a:txBody>
                    <a:bodyPr/>
                    <a:lstStyle/>
                    <a:p>
                      <a:r>
                        <a:rPr lang="en-IN" sz="1050" dirty="0">
                          <a:latin typeface="Times New Roman" panose="02020603050405020304" pitchFamily="18" charset="0"/>
                          <a:cs typeface="Times New Roman" panose="02020603050405020304" pitchFamily="18" charset="0"/>
                        </a:rPr>
                        <a:t>Processes</a:t>
                      </a:r>
                    </a:p>
                    <a:p>
                      <a:r>
                        <a:rPr lang="en-IN" sz="1050" dirty="0">
                          <a:latin typeface="Times New Roman" panose="02020603050405020304" pitchFamily="18" charset="0"/>
                          <a:cs typeface="Times New Roman" panose="02020603050405020304" pitchFamily="18" charset="0"/>
                        </a:rPr>
                        <a:t>2022</a:t>
                      </a:r>
                    </a:p>
                  </a:txBody>
                  <a:tcPr anchor="ctr"/>
                </a:tc>
                <a:tc>
                  <a:txBody>
                    <a:bodyPr/>
                    <a:lstStyle/>
                    <a:p>
                      <a:r>
                        <a:rPr lang="en-US" sz="1050" dirty="0">
                          <a:latin typeface="Times New Roman" panose="02020603050405020304" pitchFamily="18" charset="0"/>
                          <a:cs typeface="Times New Roman" panose="02020603050405020304" pitchFamily="18" charset="0"/>
                        </a:rPr>
                        <a:t>The authors designed an indoor autonomous robot utilizing computer vision techniques for real-time intruder detection, environmental mapping, object recognition, localization, and path planning for effective indoor navigation and security monitoring.</a:t>
                      </a:r>
                    </a:p>
                  </a:txBody>
                  <a:tcPr anchor="ctr"/>
                </a:tc>
                <a:tc>
                  <a:txBody>
                    <a:bodyPr/>
                    <a:lstStyle/>
                    <a:p>
                      <a:r>
                        <a:rPr lang="en-US" sz="1050" dirty="0">
                          <a:latin typeface="Times New Roman" panose="02020603050405020304" pitchFamily="18" charset="0"/>
                          <a:cs typeface="Times New Roman" panose="02020603050405020304" pitchFamily="18" charset="0"/>
                        </a:rPr>
                        <a:t>Results indicated successful autonomous operation within indoor environments, achieving effective real-time intruder detection, obstacle avoidance, and accurate environmental mapping.</a:t>
                      </a:r>
                    </a:p>
                  </a:txBody>
                  <a:tcPr anchor="ctr"/>
                </a:tc>
                <a:tc>
                  <a:txBody>
                    <a:bodyPr/>
                    <a:lstStyle/>
                    <a:p>
                      <a:r>
                        <a:rPr lang="en-US" sz="1050" dirty="0">
                          <a:latin typeface="Times New Roman" panose="02020603050405020304" pitchFamily="18" charset="0"/>
                          <a:cs typeface="Times New Roman" panose="02020603050405020304" pitchFamily="18" charset="0"/>
                        </a:rPr>
                        <a:t>The described technology is particularly suitable for indoor surveillance scenarios, providing useful insights into implementing autonomous navigation and security monitoring systems within closed environments.</a:t>
                      </a:r>
                    </a:p>
                  </a:txBody>
                  <a:tcPr anchor="ctr"/>
                </a:tc>
                <a:tc>
                  <a:txBody>
                    <a:bodyPr/>
                    <a:lstStyle/>
                    <a:p>
                      <a:r>
                        <a:rPr lang="en-IN" sz="1050" dirty="0">
                          <a:latin typeface="Times New Roman" panose="02020603050405020304" pitchFamily="18" charset="0"/>
                          <a:cs typeface="Times New Roman" panose="02020603050405020304" pitchFamily="18" charset="0"/>
                        </a:rPr>
                        <a:t>https://doi.org/10.3390/pr10112175</a:t>
                      </a:r>
                    </a:p>
                  </a:txBody>
                  <a:tcPr anchor="ctr"/>
                </a:tc>
                <a:extLst>
                  <a:ext uri="{0D108BD9-81ED-4DB2-BD59-A6C34878D82A}">
                    <a16:rowId xmlns:a16="http://schemas.microsoft.com/office/drawing/2014/main" val="915076804"/>
                  </a:ext>
                </a:extLst>
              </a:tr>
              <a:tr h="1297030">
                <a:tc>
                  <a:txBody>
                    <a:bodyPr/>
                    <a:lstStyle/>
                    <a:p>
                      <a:r>
                        <a:rPr lang="en-US" sz="1050" dirty="0">
                          <a:latin typeface="Times New Roman" panose="02020603050405020304" pitchFamily="18" charset="0"/>
                          <a:cs typeface="Times New Roman" panose="02020603050405020304" pitchFamily="18" charset="0"/>
                        </a:rPr>
                        <a:t>Automatic Outdoor Patrol Robot Based on Sensor Fusion </a:t>
                      </a:r>
                      <a:r>
                        <a:rPr lang="en-US" sz="1050" dirty="0" err="1">
                          <a:latin typeface="Times New Roman" panose="02020603050405020304" pitchFamily="18" charset="0"/>
                          <a:cs typeface="Times New Roman" panose="02020603050405020304" pitchFamily="18" charset="0"/>
                        </a:rPr>
                        <a:t>andFace</a:t>
                      </a:r>
                      <a:r>
                        <a:rPr lang="en-US" sz="1050" dirty="0">
                          <a:latin typeface="Times New Roman" panose="02020603050405020304" pitchFamily="18" charset="0"/>
                          <a:cs typeface="Times New Roman" panose="02020603050405020304" pitchFamily="18" charset="0"/>
                        </a:rPr>
                        <a:t> Recognition Methods</a:t>
                      </a:r>
                    </a:p>
                    <a:p>
                      <a:r>
                        <a:rPr lang="en-US" sz="1050" dirty="0">
                          <a:latin typeface="Times New Roman" panose="02020603050405020304" pitchFamily="18" charset="0"/>
                          <a:cs typeface="Times New Roman" panose="02020603050405020304" pitchFamily="18" charset="0"/>
                        </a:rPr>
                        <a:t>Wu-Chiang Chang and Jih-Gau Juang</a:t>
                      </a:r>
                    </a:p>
                  </a:txBody>
                  <a:tcPr anchor="ctr"/>
                </a:tc>
                <a:tc>
                  <a:txBody>
                    <a:bodyPr/>
                    <a:lstStyle/>
                    <a:p>
                      <a:r>
                        <a:rPr lang="en-IN" sz="1050" dirty="0">
                          <a:latin typeface="Times New Roman" panose="02020603050405020304" pitchFamily="18" charset="0"/>
                          <a:cs typeface="Times New Roman" panose="02020603050405020304" pitchFamily="18" charset="0"/>
                        </a:rPr>
                        <a:t>Applied Sciences</a:t>
                      </a:r>
                    </a:p>
                    <a:p>
                      <a:r>
                        <a:rPr lang="en-IN" sz="1050" dirty="0">
                          <a:latin typeface="Times New Roman" panose="02020603050405020304" pitchFamily="18" charset="0"/>
                          <a:cs typeface="Times New Roman" panose="02020603050405020304" pitchFamily="18" charset="0"/>
                        </a:rPr>
                        <a:t>2021</a:t>
                      </a:r>
                    </a:p>
                  </a:txBody>
                  <a:tcPr anchor="ctr"/>
                </a:tc>
                <a:tc>
                  <a:txBody>
                    <a:bodyPr/>
                    <a:lstStyle/>
                    <a:p>
                      <a:r>
                        <a:rPr lang="en-US" sz="1050" dirty="0">
                          <a:latin typeface="Times New Roman" panose="02020603050405020304" pitchFamily="18" charset="0"/>
                          <a:cs typeface="Times New Roman" panose="02020603050405020304" pitchFamily="18" charset="0"/>
                        </a:rPr>
                        <a:t>The paper presents an autonomous patrol robot designed for outdoor security applications using sensor fusion techniques that combine Ultrasonic sensors, Lidar, GPS, and IMU sensors, along with face recognition algorithms to identify and track people.</a:t>
                      </a:r>
                    </a:p>
                  </a:txBody>
                  <a:tcPr anchor="ctr"/>
                </a:tc>
                <a:tc>
                  <a:txBody>
                    <a:bodyPr/>
                    <a:lstStyle/>
                    <a:p>
                      <a:r>
                        <a:rPr lang="en-US" sz="1050" dirty="0">
                          <a:latin typeface="Times New Roman" panose="02020603050405020304" pitchFamily="18" charset="0"/>
                          <a:cs typeface="Times New Roman" panose="02020603050405020304" pitchFamily="18" charset="0"/>
                        </a:rPr>
                        <a:t>The authors demonstrated reliable autonomous navigation and successful face recognition under outdoor environmental conditions, showing the robot effectively navigated predefined paths and accurately identified human subjects.</a:t>
                      </a:r>
                    </a:p>
                  </a:txBody>
                  <a:tcPr anchor="ctr"/>
                </a:tc>
                <a:tc>
                  <a:txBody>
                    <a:bodyPr/>
                    <a:lstStyle/>
                    <a:p>
                      <a:r>
                        <a:rPr lang="en-US" sz="1050" dirty="0">
                          <a:latin typeface="Times New Roman" panose="02020603050405020304" pitchFamily="18" charset="0"/>
                          <a:cs typeface="Times New Roman" panose="02020603050405020304" pitchFamily="18" charset="0"/>
                        </a:rPr>
                        <a:t>The approach is highly relevant for applications involving outdoor autonomous patrol and surveillance, emphasizing effective integration of sensor fusion with facial recognition to significantly improve autonomous robot performance.</a:t>
                      </a:r>
                    </a:p>
                  </a:txBody>
                  <a:tcPr anchor="ctr"/>
                </a:tc>
                <a:tc>
                  <a:txBody>
                    <a:bodyPr/>
                    <a:lstStyle/>
                    <a:p>
                      <a:r>
                        <a:rPr lang="en-IN" sz="1050" dirty="0">
                          <a:latin typeface="Times New Roman" panose="02020603050405020304" pitchFamily="18" charset="0"/>
                          <a:cs typeface="Times New Roman" panose="02020603050405020304" pitchFamily="18" charset="0"/>
                        </a:rPr>
                        <a:t>https://doi.org/10.3390/app11198857</a:t>
                      </a:r>
                    </a:p>
                  </a:txBody>
                  <a:tcPr anchor="ctr"/>
                </a:tc>
                <a:extLst>
                  <a:ext uri="{0D108BD9-81ED-4DB2-BD59-A6C34878D82A}">
                    <a16:rowId xmlns:a16="http://schemas.microsoft.com/office/drawing/2014/main" val="3179477604"/>
                  </a:ext>
                </a:extLst>
              </a:tr>
              <a:tr h="1148294">
                <a:tc>
                  <a:txBody>
                    <a:bodyPr/>
                    <a:lstStyle/>
                    <a:p>
                      <a:r>
                        <a:rPr lang="en-US" sz="1050" dirty="0">
                          <a:latin typeface="Times New Roman" panose="02020603050405020304" pitchFamily="18" charset="0"/>
                          <a:cs typeface="Times New Roman" panose="02020603050405020304" pitchFamily="18" charset="0"/>
                        </a:rPr>
                        <a:t>Manipulator-based autonomous inspections at road </a:t>
                      </a:r>
                      <a:r>
                        <a:rPr lang="en-US" sz="1050" dirty="0" err="1">
                          <a:latin typeface="Times New Roman" panose="02020603050405020304" pitchFamily="18" charset="0"/>
                          <a:cs typeface="Times New Roman" panose="02020603050405020304" pitchFamily="18" charset="0"/>
                        </a:rPr>
                        <a:t>checkpoints:Application</a:t>
                      </a:r>
                      <a:r>
                        <a:rPr lang="en-US" sz="1050" dirty="0">
                          <a:latin typeface="Times New Roman" panose="02020603050405020304" pitchFamily="18" charset="0"/>
                          <a:cs typeface="Times New Roman" panose="02020603050405020304" pitchFamily="18" charset="0"/>
                        </a:rPr>
                        <a:t> of faster YOLO for detecting large objects</a:t>
                      </a:r>
                    </a:p>
                    <a:p>
                      <a:r>
                        <a:rPr lang="en-IN" sz="1050" dirty="0">
                          <a:latin typeface="Times New Roman" panose="02020603050405020304" pitchFamily="18" charset="0"/>
                          <a:cs typeface="Times New Roman" panose="02020603050405020304" pitchFamily="18" charset="0"/>
                        </a:rPr>
                        <a:t>Qing-</a:t>
                      </a:r>
                      <a:r>
                        <a:rPr lang="en-IN" sz="1050" dirty="0" err="1">
                          <a:latin typeface="Times New Roman" panose="02020603050405020304" pitchFamily="18" charset="0"/>
                          <a:cs typeface="Times New Roman" panose="02020603050405020304" pitchFamily="18" charset="0"/>
                        </a:rPr>
                        <a:t>xin</a:t>
                      </a:r>
                      <a:r>
                        <a:rPr lang="en-IN" sz="1050" dirty="0">
                          <a:latin typeface="Times New Roman" panose="02020603050405020304" pitchFamily="18" charset="0"/>
                          <a:cs typeface="Times New Roman" panose="02020603050405020304" pitchFamily="18" charset="0"/>
                        </a:rPr>
                        <a:t> Shi, Chang-sheng Li, Bao-</a:t>
                      </a:r>
                      <a:r>
                        <a:rPr lang="en-IN" sz="1050" dirty="0" err="1">
                          <a:latin typeface="Times New Roman" panose="02020603050405020304" pitchFamily="18" charset="0"/>
                          <a:cs typeface="Times New Roman" panose="02020603050405020304" pitchFamily="18" charset="0"/>
                        </a:rPr>
                        <a:t>qiao</a:t>
                      </a:r>
                      <a:r>
                        <a:rPr lang="en-IN" sz="1050" dirty="0">
                          <a:latin typeface="Times New Roman" panose="02020603050405020304" pitchFamily="18" charset="0"/>
                          <a:cs typeface="Times New Roman" panose="02020603050405020304" pitchFamily="18" charset="0"/>
                        </a:rPr>
                        <a:t> Guo, Yong-</a:t>
                      </a:r>
                      <a:r>
                        <a:rPr lang="en-IN" sz="1050" dirty="0" err="1">
                          <a:latin typeface="Times New Roman" panose="02020603050405020304" pitchFamily="18" charset="0"/>
                          <a:cs typeface="Times New Roman" panose="02020603050405020304" pitchFamily="18" charset="0"/>
                        </a:rPr>
                        <a:t>gui</a:t>
                      </a:r>
                      <a:r>
                        <a:rPr lang="en-IN" sz="1050" dirty="0">
                          <a:latin typeface="Times New Roman" panose="02020603050405020304" pitchFamily="18" charset="0"/>
                          <a:cs typeface="Times New Roman" panose="02020603050405020304" pitchFamily="18" charset="0"/>
                        </a:rPr>
                        <a:t> Wang, Huan-yu Tian, Huan-yu Tian, Hao Wen, Fan-sheng Meng, Xing-</a:t>
                      </a:r>
                      <a:r>
                        <a:rPr lang="en-IN" sz="1050" dirty="0" err="1">
                          <a:latin typeface="Times New Roman" panose="02020603050405020304" pitchFamily="18" charset="0"/>
                          <a:cs typeface="Times New Roman" panose="02020603050405020304" pitchFamily="18" charset="0"/>
                        </a:rPr>
                        <a:t>guang</a:t>
                      </a:r>
                      <a:r>
                        <a:rPr lang="en-IN" sz="1050" dirty="0">
                          <a:latin typeface="Times New Roman" panose="02020603050405020304" pitchFamily="18" charset="0"/>
                          <a:cs typeface="Times New Roman" panose="02020603050405020304" pitchFamily="18" charset="0"/>
                        </a:rPr>
                        <a:t> Duan,</a:t>
                      </a:r>
                    </a:p>
                  </a:txBody>
                  <a:tcPr anchor="ctr"/>
                </a:tc>
                <a:tc>
                  <a:txBody>
                    <a:bodyPr/>
                    <a:lstStyle/>
                    <a:p>
                      <a:r>
                        <a:rPr lang="en-IN" sz="1050" dirty="0">
                          <a:latin typeface="Times New Roman" panose="02020603050405020304" pitchFamily="18" charset="0"/>
                          <a:cs typeface="Times New Roman" panose="02020603050405020304" pitchFamily="18" charset="0"/>
                        </a:rPr>
                        <a:t>Defence Technology</a:t>
                      </a:r>
                    </a:p>
                    <a:p>
                      <a:r>
                        <a:rPr lang="en-IN" sz="1050" dirty="0">
                          <a:latin typeface="Times New Roman" panose="02020603050405020304" pitchFamily="18" charset="0"/>
                          <a:cs typeface="Times New Roman" panose="02020603050405020304" pitchFamily="18" charset="0"/>
                        </a:rPr>
                        <a:t>2022</a:t>
                      </a:r>
                    </a:p>
                  </a:txBody>
                  <a:tcPr anchor="ctr"/>
                </a:tc>
                <a:tc>
                  <a:txBody>
                    <a:bodyPr/>
                    <a:lstStyle/>
                    <a:p>
                      <a:r>
                        <a:rPr lang="en-US" sz="1050" dirty="0">
                          <a:latin typeface="Times New Roman" panose="02020603050405020304" pitchFamily="18" charset="0"/>
                          <a:cs typeface="Times New Roman" panose="02020603050405020304" pitchFamily="18" charset="0"/>
                        </a:rPr>
                        <a:t>The paper introduces a robotic inspection system featuring a 6-DOF manipulator and an enhanced version of Faster YOLO (LF-YOLO) for efficient real-time detection of large objects such as vehicles. The manipulator autonomously moves towards detected vehicle windows for identity verification tasks.</a:t>
                      </a:r>
                      <a:endParaRPr lang="en-IN" sz="1050" dirty="0">
                        <a:latin typeface="Times New Roman" panose="02020603050405020304" pitchFamily="18" charset="0"/>
                        <a:cs typeface="Times New Roman" panose="02020603050405020304" pitchFamily="18" charset="0"/>
                      </a:endParaRPr>
                    </a:p>
                  </a:txBody>
                  <a:tcPr anchor="ctr"/>
                </a:tc>
                <a:tc>
                  <a:txBody>
                    <a:bodyPr/>
                    <a:lstStyle/>
                    <a:p>
                      <a:r>
                        <a:rPr lang="en-US" sz="1050" dirty="0">
                          <a:latin typeface="Times New Roman" panose="02020603050405020304" pitchFamily="18" charset="0"/>
                          <a:cs typeface="Times New Roman" panose="02020603050405020304" pitchFamily="18" charset="0"/>
                        </a:rPr>
                        <a:t>Authors report significant improvements in detection speed and accuracy, with LF-YOLO achieving approximately 68% faster detection speeds and 20% higher Intersection-over-Union accuracy compared to YOLOv3. Additionally, successful manipulator movements to vehicle windows without collisions were demonstrated.</a:t>
                      </a:r>
                    </a:p>
                  </a:txBody>
                  <a:tcPr anchor="ctr"/>
                </a:tc>
                <a:tc>
                  <a:txBody>
                    <a:bodyPr/>
                    <a:lstStyle/>
                    <a:p>
                      <a:r>
                        <a:rPr lang="en-US" sz="1050" dirty="0">
                          <a:latin typeface="Times New Roman" panose="02020603050405020304" pitchFamily="18" charset="0"/>
                          <a:cs typeface="Times New Roman" panose="02020603050405020304" pitchFamily="18" charset="0"/>
                        </a:rPr>
                        <a:t>This advanced robotic system offers a highly effective solution for autonomous security inspection at checkpoints, with notable enhancements in object detection accuracy, speed, and autonomous manipulator motion, making it strongly applicable to real-world security and patrol scenarios.</a:t>
                      </a:r>
                    </a:p>
                  </a:txBody>
                  <a:tcPr anchor="ctr"/>
                </a:tc>
                <a:tc>
                  <a:txBody>
                    <a:bodyPr/>
                    <a:lstStyle/>
                    <a:p>
                      <a:r>
                        <a:rPr lang="en-IN" sz="1050" dirty="0">
                          <a:latin typeface="Times New Roman" panose="02020603050405020304" pitchFamily="18" charset="0"/>
                          <a:cs typeface="Times New Roman" panose="02020603050405020304" pitchFamily="18" charset="0"/>
                        </a:rPr>
                        <a:t>https://doi.org/10.1016/j.dt.2021.04.004.</a:t>
                      </a:r>
                    </a:p>
                  </a:txBody>
                  <a:tcPr anchor="ctr"/>
                </a:tc>
                <a:extLst>
                  <a:ext uri="{0D108BD9-81ED-4DB2-BD59-A6C34878D82A}">
                    <a16:rowId xmlns:a16="http://schemas.microsoft.com/office/drawing/2014/main" val="87336812"/>
                  </a:ext>
                </a:extLst>
              </a:tr>
            </a:tbl>
          </a:graphicData>
        </a:graphic>
      </p:graphicFrame>
    </p:spTree>
    <p:extLst>
      <p:ext uri="{BB962C8B-B14F-4D97-AF65-F5344CB8AC3E}">
        <p14:creationId xmlns:p14="http://schemas.microsoft.com/office/powerpoint/2010/main" val="15924037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3849</Words>
  <Application>Microsoft Office PowerPoint</Application>
  <PresentationFormat>Widescreen</PresentationFormat>
  <Paragraphs>347</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Cantarell</vt:lpstr>
      <vt:lpstr>Courier New</vt:lpstr>
      <vt:lpstr>Times New Roman</vt:lpstr>
      <vt:lpstr>Arial</vt:lpstr>
      <vt:lpstr>Office Theme</vt:lpstr>
      <vt:lpstr>School of Computer Science and Engineering Interdisciplinary Project Presentation 2024-25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Mahadevaswamy G K</dc:creator>
  <cp:lastModifiedBy>Akanksha K Raju</cp:lastModifiedBy>
  <cp:revision>17</cp:revision>
  <dcterms:created xsi:type="dcterms:W3CDTF">2023-06-02T05:30:25Z</dcterms:created>
  <dcterms:modified xsi:type="dcterms:W3CDTF">2025-05-28T16:31:14Z</dcterms:modified>
</cp:coreProperties>
</file>