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81" r:id="rId5"/>
    <p:sldId id="284" r:id="rId6"/>
    <p:sldId id="278" r:id="rId7"/>
    <p:sldId id="293" r:id="rId8"/>
    <p:sldId id="261" r:id="rId9"/>
    <p:sldId id="294" r:id="rId10"/>
    <p:sldId id="273" r:id="rId11"/>
    <p:sldId id="295" r:id="rId12"/>
    <p:sldId id="296" r:id="rId13"/>
    <p:sldId id="279" r:id="rId14"/>
    <p:sldId id="297" r:id="rId15"/>
    <p:sldId id="298" r:id="rId16"/>
    <p:sldId id="299" r:id="rId17"/>
    <p:sldId id="300" r:id="rId18"/>
    <p:sldId id="265" r:id="rId19"/>
    <p:sldId id="301" r:id="rId20"/>
    <p:sldId id="277" r:id="rId21"/>
    <p:sldId id="305" r:id="rId22"/>
    <p:sldId id="303" r:id="rId23"/>
    <p:sldId id="304"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81" d="100"/>
          <a:sy n="81" d="100"/>
        </p:scale>
        <p:origin x="754" y="53"/>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ED84D-F055-440F-8F7B-484CA4E1CCE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BC99E043-DB21-48E8-BCFD-4B30AEF98E3A}">
      <dgm:prSet/>
      <dgm:spPr/>
      <dgm:t>
        <a:bodyPr/>
        <a:lstStyle/>
        <a:p>
          <a:r>
            <a:rPr lang="en-US" baseline="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dgm:t>
    </dgm:pt>
    <dgm:pt modelId="{61074C92-D417-4711-AE7F-EA71E15BC38E}" type="parTrans" cxnId="{38E0F23C-E635-4C1E-ABA8-B1AE65EA58C9}">
      <dgm:prSet/>
      <dgm:spPr/>
      <dgm:t>
        <a:bodyPr/>
        <a:lstStyle/>
        <a:p>
          <a:endParaRPr lang="en-IN"/>
        </a:p>
      </dgm:t>
    </dgm:pt>
    <dgm:pt modelId="{2ED099C8-F2AD-4B71-B151-6290EB9D7A89}" type="sibTrans" cxnId="{38E0F23C-E635-4C1E-ABA8-B1AE65EA58C9}">
      <dgm:prSet/>
      <dgm:spPr/>
      <dgm:t>
        <a:bodyPr/>
        <a:lstStyle/>
        <a:p>
          <a:endParaRPr lang="en-IN"/>
        </a:p>
      </dgm:t>
    </dgm:pt>
    <dgm:pt modelId="{1A29A803-DBA9-4FB8-824B-06A04E8D6A1A}">
      <dgm:prSet/>
      <dgm:spPr/>
      <dgm:t>
        <a:bodyPr/>
        <a:lstStyle/>
        <a:p>
          <a:r>
            <a:rPr lang="en-US" baseline="0"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dgm:t>
    </dgm:pt>
    <dgm:pt modelId="{C2EB5ED6-8FDE-4E41-B60D-6718AE1FEF27}" type="parTrans" cxnId="{4E8CE085-A109-419B-AB52-1BF44FC4C72B}">
      <dgm:prSet/>
      <dgm:spPr/>
      <dgm:t>
        <a:bodyPr/>
        <a:lstStyle/>
        <a:p>
          <a:endParaRPr lang="en-IN"/>
        </a:p>
      </dgm:t>
    </dgm:pt>
    <dgm:pt modelId="{CC308AD8-5FED-4934-96EC-416A445635C0}" type="sibTrans" cxnId="{4E8CE085-A109-419B-AB52-1BF44FC4C72B}">
      <dgm:prSet/>
      <dgm:spPr/>
      <dgm:t>
        <a:bodyPr/>
        <a:lstStyle/>
        <a:p>
          <a:endParaRPr lang="en-IN"/>
        </a:p>
      </dgm:t>
    </dgm:pt>
    <dgm:pt modelId="{D3572063-B224-4A6D-BC95-F46857AD5B81}">
      <dgm:prSet/>
      <dgm:spPr/>
      <dgm:t>
        <a:bodyPr/>
        <a:lstStyle/>
        <a:p>
          <a:r>
            <a:rPr lang="en-US" baseline="0" dirty="0">
              <a:latin typeface="Times New Roman" panose="02020603050405020304" pitchFamily="18" charset="0"/>
              <a:cs typeface="Times New Roman" panose="02020603050405020304" pitchFamily="18" charset="0"/>
            </a:rPr>
            <a:t>Convolutional neural network</a:t>
          </a:r>
          <a:endParaRPr lang="en-IN" dirty="0">
            <a:latin typeface="Times New Roman" panose="02020603050405020304" pitchFamily="18" charset="0"/>
            <a:cs typeface="Times New Roman" panose="02020603050405020304" pitchFamily="18" charset="0"/>
          </a:endParaRPr>
        </a:p>
      </dgm:t>
    </dgm:pt>
    <dgm:pt modelId="{0C633FC4-CB2D-43FB-8FD8-1F0369CB9CB7}" type="parTrans" cxnId="{9F9C78CD-94C2-40A0-A061-548E9D2CD1C9}">
      <dgm:prSet/>
      <dgm:spPr/>
      <dgm:t>
        <a:bodyPr/>
        <a:lstStyle/>
        <a:p>
          <a:endParaRPr lang="en-IN"/>
        </a:p>
      </dgm:t>
    </dgm:pt>
    <dgm:pt modelId="{70BE361A-ECDA-438E-9749-7BBD95A1D526}" type="sibTrans" cxnId="{9F9C78CD-94C2-40A0-A061-548E9D2CD1C9}">
      <dgm:prSet/>
      <dgm:spPr/>
      <dgm:t>
        <a:bodyPr/>
        <a:lstStyle/>
        <a:p>
          <a:endParaRPr lang="en-IN"/>
        </a:p>
      </dgm:t>
    </dgm:pt>
    <dgm:pt modelId="{1375991D-E4B5-45A1-ACDA-83911522DBFA}">
      <dgm:prSet/>
      <dgm:spPr/>
      <dgm:t>
        <a:bodyPr/>
        <a:lstStyle/>
        <a:p>
          <a:r>
            <a:rPr lang="en-US" baseline="0" dirty="0">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dgm:t>
    </dgm:pt>
    <dgm:pt modelId="{9E7DD080-45DB-46D9-9C4D-E786674A8C20}" type="parTrans" cxnId="{120E4B7A-693D-4692-B4BD-8D4845B1C9CC}">
      <dgm:prSet/>
      <dgm:spPr/>
      <dgm:t>
        <a:bodyPr/>
        <a:lstStyle/>
        <a:p>
          <a:endParaRPr lang="en-IN"/>
        </a:p>
      </dgm:t>
    </dgm:pt>
    <dgm:pt modelId="{4295A838-4A7A-4D4A-ABE4-240730907EB9}" type="sibTrans" cxnId="{120E4B7A-693D-4692-B4BD-8D4845B1C9CC}">
      <dgm:prSet/>
      <dgm:spPr/>
      <dgm:t>
        <a:bodyPr/>
        <a:lstStyle/>
        <a:p>
          <a:endParaRPr lang="en-IN"/>
        </a:p>
      </dgm:t>
    </dgm:pt>
    <dgm:pt modelId="{3E53C085-ED79-4B21-BA1C-05A391E67DE2}">
      <dgm:prSet/>
      <dgm:spPr/>
      <dgm:t>
        <a:bodyPr/>
        <a:lstStyle/>
        <a:p>
          <a:r>
            <a:rPr lang="en-US" baseline="0">
              <a:latin typeface="Times New Roman" panose="02020603050405020304" pitchFamily="18" charset="0"/>
              <a:cs typeface="Times New Roman" panose="02020603050405020304" pitchFamily="18" charset="0"/>
            </a:rPr>
            <a:t>Model architecture</a:t>
          </a:r>
          <a:endParaRPr lang="en-IN">
            <a:latin typeface="Times New Roman" panose="02020603050405020304" pitchFamily="18" charset="0"/>
            <a:cs typeface="Times New Roman" panose="02020603050405020304" pitchFamily="18" charset="0"/>
          </a:endParaRPr>
        </a:p>
      </dgm:t>
    </dgm:pt>
    <dgm:pt modelId="{A82082CD-65A5-4504-8C1F-F138E7B42193}" type="parTrans" cxnId="{E0812DC9-5994-485C-8A19-606133B4C02B}">
      <dgm:prSet/>
      <dgm:spPr/>
      <dgm:t>
        <a:bodyPr/>
        <a:lstStyle/>
        <a:p>
          <a:endParaRPr lang="en-IN"/>
        </a:p>
      </dgm:t>
    </dgm:pt>
    <dgm:pt modelId="{6659BB3B-598C-4059-A4EE-E80CE21F7D68}" type="sibTrans" cxnId="{E0812DC9-5994-485C-8A19-606133B4C02B}">
      <dgm:prSet/>
      <dgm:spPr/>
      <dgm:t>
        <a:bodyPr/>
        <a:lstStyle/>
        <a:p>
          <a:endParaRPr lang="en-IN"/>
        </a:p>
      </dgm:t>
    </dgm:pt>
    <dgm:pt modelId="{B3E65532-D112-4205-8007-E57C717166A6}">
      <dgm:prSet/>
      <dgm:spPr/>
      <dgm:t>
        <a:bodyPr/>
        <a:lstStyle/>
        <a:p>
          <a:r>
            <a:rPr lang="en-US" baseline="0" dirty="0">
              <a:latin typeface="Times New Roman" panose="02020603050405020304" pitchFamily="18" charset="0"/>
              <a:cs typeface="Times New Roman" panose="02020603050405020304" pitchFamily="18" charset="0"/>
            </a:rPr>
            <a:t>Model training</a:t>
          </a:r>
          <a:endParaRPr lang="en-IN" dirty="0">
            <a:latin typeface="Times New Roman" panose="02020603050405020304" pitchFamily="18" charset="0"/>
            <a:cs typeface="Times New Roman" panose="02020603050405020304" pitchFamily="18" charset="0"/>
          </a:endParaRPr>
        </a:p>
      </dgm:t>
    </dgm:pt>
    <dgm:pt modelId="{453D2989-4401-4608-A25C-5246531E0FC9}" type="parTrans" cxnId="{62D7A340-B843-4873-8F9E-D971C15A6F7A}">
      <dgm:prSet/>
      <dgm:spPr/>
      <dgm:t>
        <a:bodyPr/>
        <a:lstStyle/>
        <a:p>
          <a:endParaRPr lang="en-IN"/>
        </a:p>
      </dgm:t>
    </dgm:pt>
    <dgm:pt modelId="{11E40958-AB00-4AB7-A50D-545D2FA6ED82}" type="sibTrans" cxnId="{62D7A340-B843-4873-8F9E-D971C15A6F7A}">
      <dgm:prSet/>
      <dgm:spPr/>
      <dgm:t>
        <a:bodyPr/>
        <a:lstStyle/>
        <a:p>
          <a:endParaRPr lang="en-IN"/>
        </a:p>
      </dgm:t>
    </dgm:pt>
    <dgm:pt modelId="{221B1B76-3F08-435D-98A7-6D409E168841}">
      <dgm:prSet/>
      <dgm:spPr/>
      <dgm:t>
        <a:bodyPr/>
        <a:lstStyle/>
        <a:p>
          <a:r>
            <a:rPr lang="en-US" dirty="0">
              <a:latin typeface="Times New Roman" panose="02020603050405020304" pitchFamily="18" charset="0"/>
              <a:cs typeface="Times New Roman" panose="02020603050405020304" pitchFamily="18" charset="0"/>
            </a:rPr>
            <a:t>Model </a:t>
          </a:r>
          <a:r>
            <a:rPr lang="en-US" baseline="0" dirty="0">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dgm:t>
    </dgm:pt>
    <dgm:pt modelId="{85BE5053-1D03-431F-B057-7CB5FE681AF0}" type="parTrans" cxnId="{9B9CFCC2-50B5-4247-97A9-87FF9CB9E46C}">
      <dgm:prSet/>
      <dgm:spPr/>
      <dgm:t>
        <a:bodyPr/>
        <a:lstStyle/>
        <a:p>
          <a:endParaRPr lang="en-IN"/>
        </a:p>
      </dgm:t>
    </dgm:pt>
    <dgm:pt modelId="{83075D70-E12F-420E-896E-BA3CF70645D8}" type="sibTrans" cxnId="{9B9CFCC2-50B5-4247-97A9-87FF9CB9E46C}">
      <dgm:prSet/>
      <dgm:spPr/>
      <dgm:t>
        <a:bodyPr/>
        <a:lstStyle/>
        <a:p>
          <a:endParaRPr lang="en-IN"/>
        </a:p>
      </dgm:t>
    </dgm:pt>
    <dgm:pt modelId="{B57493D8-05CA-4E35-87E2-B5A8251C2330}">
      <dgm:prSet/>
      <dgm:spPr/>
      <dgm:t>
        <a:bodyPr/>
        <a:lstStyle/>
        <a:p>
          <a:r>
            <a:rPr lang="en-US" baseline="0" dirty="0">
              <a:latin typeface="Times New Roman" panose="02020603050405020304" pitchFamily="18" charset="0"/>
              <a:cs typeface="Times New Roman" panose="02020603050405020304" pitchFamily="18" charset="0"/>
            </a:rPr>
            <a:t>Result &amp; Visualization</a:t>
          </a:r>
          <a:endParaRPr lang="en-IN" dirty="0">
            <a:latin typeface="Times New Roman" panose="02020603050405020304" pitchFamily="18" charset="0"/>
            <a:cs typeface="Times New Roman" panose="02020603050405020304" pitchFamily="18" charset="0"/>
          </a:endParaRPr>
        </a:p>
      </dgm:t>
    </dgm:pt>
    <dgm:pt modelId="{BA617A23-4984-4D3F-B57E-E07C82B33EE7}" type="parTrans" cxnId="{25FC881A-F208-48DA-B516-C9B0FB9F676E}">
      <dgm:prSet/>
      <dgm:spPr/>
      <dgm:t>
        <a:bodyPr/>
        <a:lstStyle/>
        <a:p>
          <a:endParaRPr lang="en-IN"/>
        </a:p>
      </dgm:t>
    </dgm:pt>
    <dgm:pt modelId="{2F2622D9-5EE1-42E0-AF22-5E0D8F76C9DA}" type="sibTrans" cxnId="{25FC881A-F208-48DA-B516-C9B0FB9F676E}">
      <dgm:prSet/>
      <dgm:spPr/>
      <dgm:t>
        <a:bodyPr/>
        <a:lstStyle/>
        <a:p>
          <a:endParaRPr lang="en-IN"/>
        </a:p>
      </dgm:t>
    </dgm:pt>
    <dgm:pt modelId="{57C43F30-BF4A-44FB-A218-4CB157799B9F}">
      <dgm:prSet/>
      <dgm:spPr/>
      <dgm:t>
        <a:bodyPr/>
        <a:lstStyle/>
        <a:p>
          <a:r>
            <a:rPr lang="en-US" baseline="0">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dgm:t>
    </dgm:pt>
    <dgm:pt modelId="{E0FD4EBF-6E42-4327-A03D-246E78F2EB07}" type="parTrans" cxnId="{486DF840-2CA5-4764-A189-CAD6CBB249F8}">
      <dgm:prSet/>
      <dgm:spPr/>
      <dgm:t>
        <a:bodyPr/>
        <a:lstStyle/>
        <a:p>
          <a:endParaRPr lang="en-IN"/>
        </a:p>
      </dgm:t>
    </dgm:pt>
    <dgm:pt modelId="{D6899F9F-33B4-4760-9159-1E160E47CA0F}" type="sibTrans" cxnId="{486DF840-2CA5-4764-A189-CAD6CBB249F8}">
      <dgm:prSet/>
      <dgm:spPr/>
      <dgm:t>
        <a:bodyPr/>
        <a:lstStyle/>
        <a:p>
          <a:endParaRPr lang="en-IN"/>
        </a:p>
      </dgm:t>
    </dgm:pt>
    <dgm:pt modelId="{FFB89F52-BB45-4BD5-A633-08DF6C7970B7}">
      <dgm:prSet/>
      <dgm:spPr/>
      <dgm:t>
        <a:bodyPr/>
        <a:lstStyle/>
        <a:p>
          <a:r>
            <a:rPr lang="en-US" baseline="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dgm:t>
    </dgm:pt>
    <dgm:pt modelId="{6EB62A97-343C-4E3B-9DC2-2A7AF0470BD2}" type="parTrans" cxnId="{D7FBB470-055D-44C2-BB4C-9E472ADE4081}">
      <dgm:prSet/>
      <dgm:spPr/>
      <dgm:t>
        <a:bodyPr/>
        <a:lstStyle/>
        <a:p>
          <a:endParaRPr lang="en-IN"/>
        </a:p>
      </dgm:t>
    </dgm:pt>
    <dgm:pt modelId="{C9E0E956-331A-4160-9662-3EF502F7FC10}" type="sibTrans" cxnId="{D7FBB470-055D-44C2-BB4C-9E472ADE4081}">
      <dgm:prSet/>
      <dgm:spPr/>
      <dgm:t>
        <a:bodyPr/>
        <a:lstStyle/>
        <a:p>
          <a:endParaRPr lang="en-IN"/>
        </a:p>
      </dgm:t>
    </dgm:pt>
    <dgm:pt modelId="{A8274831-18EC-4BA3-AE57-882E5FC3D594}" type="pres">
      <dgm:prSet presAssocID="{62EED84D-F055-440F-8F7B-484CA4E1CCEA}" presName="vert0" presStyleCnt="0">
        <dgm:presLayoutVars>
          <dgm:dir/>
          <dgm:animOne val="branch"/>
          <dgm:animLvl val="lvl"/>
        </dgm:presLayoutVars>
      </dgm:prSet>
      <dgm:spPr/>
    </dgm:pt>
    <dgm:pt modelId="{9AAE29B8-4192-42E9-B100-DAF7465821F8}" type="pres">
      <dgm:prSet presAssocID="{BC99E043-DB21-48E8-BCFD-4B30AEF98E3A}" presName="thickLine" presStyleLbl="alignNode1" presStyleIdx="0" presStyleCnt="10"/>
      <dgm:spPr/>
    </dgm:pt>
    <dgm:pt modelId="{603C5D7A-2468-41DC-91B9-3479C6CE0DDB}" type="pres">
      <dgm:prSet presAssocID="{BC99E043-DB21-48E8-BCFD-4B30AEF98E3A}" presName="horz1" presStyleCnt="0"/>
      <dgm:spPr/>
    </dgm:pt>
    <dgm:pt modelId="{F39506FA-C006-43DF-8297-B3FCF5095DC3}" type="pres">
      <dgm:prSet presAssocID="{BC99E043-DB21-48E8-BCFD-4B30AEF98E3A}" presName="tx1" presStyleLbl="revTx" presStyleIdx="0" presStyleCnt="10"/>
      <dgm:spPr/>
    </dgm:pt>
    <dgm:pt modelId="{4D11BCBE-0360-4B55-99CB-C7B2DB72FCDF}" type="pres">
      <dgm:prSet presAssocID="{BC99E043-DB21-48E8-BCFD-4B30AEF98E3A}" presName="vert1" presStyleCnt="0"/>
      <dgm:spPr/>
    </dgm:pt>
    <dgm:pt modelId="{F967117C-D042-4EF5-BA3F-B55D36617484}" type="pres">
      <dgm:prSet presAssocID="{1A29A803-DBA9-4FB8-824B-06A04E8D6A1A}" presName="thickLine" presStyleLbl="alignNode1" presStyleIdx="1" presStyleCnt="10"/>
      <dgm:spPr/>
    </dgm:pt>
    <dgm:pt modelId="{B67908E9-CC14-4B1F-9EFB-6F5B542F9C31}" type="pres">
      <dgm:prSet presAssocID="{1A29A803-DBA9-4FB8-824B-06A04E8D6A1A}" presName="horz1" presStyleCnt="0"/>
      <dgm:spPr/>
    </dgm:pt>
    <dgm:pt modelId="{7EDB4960-D4E2-4D25-8060-009A1E363085}" type="pres">
      <dgm:prSet presAssocID="{1A29A803-DBA9-4FB8-824B-06A04E8D6A1A}" presName="tx1" presStyleLbl="revTx" presStyleIdx="1" presStyleCnt="10"/>
      <dgm:spPr/>
    </dgm:pt>
    <dgm:pt modelId="{42E58E5F-22B9-41CE-89FE-BBAECA2DB656}" type="pres">
      <dgm:prSet presAssocID="{1A29A803-DBA9-4FB8-824B-06A04E8D6A1A}" presName="vert1" presStyleCnt="0"/>
      <dgm:spPr/>
    </dgm:pt>
    <dgm:pt modelId="{4D96B230-FA9B-47F9-86E3-4C1A463940AD}" type="pres">
      <dgm:prSet presAssocID="{D3572063-B224-4A6D-BC95-F46857AD5B81}" presName="thickLine" presStyleLbl="alignNode1" presStyleIdx="2" presStyleCnt="10"/>
      <dgm:spPr/>
    </dgm:pt>
    <dgm:pt modelId="{57EAFD6B-E981-4CE0-9442-CE33F03F12C5}" type="pres">
      <dgm:prSet presAssocID="{D3572063-B224-4A6D-BC95-F46857AD5B81}" presName="horz1" presStyleCnt="0"/>
      <dgm:spPr/>
    </dgm:pt>
    <dgm:pt modelId="{C4B0799C-8769-4A0E-9E10-9F86184AB348}" type="pres">
      <dgm:prSet presAssocID="{D3572063-B224-4A6D-BC95-F46857AD5B81}" presName="tx1" presStyleLbl="revTx" presStyleIdx="2" presStyleCnt="10"/>
      <dgm:spPr/>
    </dgm:pt>
    <dgm:pt modelId="{35BE0346-E9BC-4209-AB58-7CFBB0B04E3D}" type="pres">
      <dgm:prSet presAssocID="{D3572063-B224-4A6D-BC95-F46857AD5B81}" presName="vert1" presStyleCnt="0"/>
      <dgm:spPr/>
    </dgm:pt>
    <dgm:pt modelId="{98B6A0AE-E1AA-40CF-BAD9-E673915095AF}" type="pres">
      <dgm:prSet presAssocID="{1375991D-E4B5-45A1-ACDA-83911522DBFA}" presName="thickLine" presStyleLbl="alignNode1" presStyleIdx="3" presStyleCnt="10"/>
      <dgm:spPr/>
    </dgm:pt>
    <dgm:pt modelId="{4726DDB2-63E9-44CA-B255-232647C4C5B7}" type="pres">
      <dgm:prSet presAssocID="{1375991D-E4B5-45A1-ACDA-83911522DBFA}" presName="horz1" presStyleCnt="0"/>
      <dgm:spPr/>
    </dgm:pt>
    <dgm:pt modelId="{55782257-1C54-435D-A593-4C87B364F003}" type="pres">
      <dgm:prSet presAssocID="{1375991D-E4B5-45A1-ACDA-83911522DBFA}" presName="tx1" presStyleLbl="revTx" presStyleIdx="3" presStyleCnt="10"/>
      <dgm:spPr/>
    </dgm:pt>
    <dgm:pt modelId="{D5E1226E-F308-4B0E-861F-9BF0BD294F0B}" type="pres">
      <dgm:prSet presAssocID="{1375991D-E4B5-45A1-ACDA-83911522DBFA}" presName="vert1" presStyleCnt="0"/>
      <dgm:spPr/>
    </dgm:pt>
    <dgm:pt modelId="{78E76C4A-B057-4DC4-A60E-3D30B58B1D81}" type="pres">
      <dgm:prSet presAssocID="{3E53C085-ED79-4B21-BA1C-05A391E67DE2}" presName="thickLine" presStyleLbl="alignNode1" presStyleIdx="4" presStyleCnt="10"/>
      <dgm:spPr/>
    </dgm:pt>
    <dgm:pt modelId="{7C1ACC0E-1798-487F-8787-354068A1882F}" type="pres">
      <dgm:prSet presAssocID="{3E53C085-ED79-4B21-BA1C-05A391E67DE2}" presName="horz1" presStyleCnt="0"/>
      <dgm:spPr/>
    </dgm:pt>
    <dgm:pt modelId="{6507DFCB-FB78-466F-822A-682039B2B933}" type="pres">
      <dgm:prSet presAssocID="{3E53C085-ED79-4B21-BA1C-05A391E67DE2}" presName="tx1" presStyleLbl="revTx" presStyleIdx="4" presStyleCnt="10"/>
      <dgm:spPr/>
    </dgm:pt>
    <dgm:pt modelId="{E47C464B-BA32-4086-9A57-1C68D7CB90FB}" type="pres">
      <dgm:prSet presAssocID="{3E53C085-ED79-4B21-BA1C-05A391E67DE2}" presName="vert1" presStyleCnt="0"/>
      <dgm:spPr/>
    </dgm:pt>
    <dgm:pt modelId="{21C45BC0-C0D1-4651-8B5E-AE93C90FD57E}" type="pres">
      <dgm:prSet presAssocID="{B3E65532-D112-4205-8007-E57C717166A6}" presName="thickLine" presStyleLbl="alignNode1" presStyleIdx="5" presStyleCnt="10"/>
      <dgm:spPr/>
    </dgm:pt>
    <dgm:pt modelId="{F710135D-FB7E-4A1D-B4BD-DB5EAE0FE552}" type="pres">
      <dgm:prSet presAssocID="{B3E65532-D112-4205-8007-E57C717166A6}" presName="horz1" presStyleCnt="0"/>
      <dgm:spPr/>
    </dgm:pt>
    <dgm:pt modelId="{62FD9AEE-8CA4-43C0-8B43-82ED891AF7CE}" type="pres">
      <dgm:prSet presAssocID="{B3E65532-D112-4205-8007-E57C717166A6}" presName="tx1" presStyleLbl="revTx" presStyleIdx="5" presStyleCnt="10"/>
      <dgm:spPr/>
    </dgm:pt>
    <dgm:pt modelId="{4E82AB8B-1A1E-4B95-A550-7BC3E23B675A}" type="pres">
      <dgm:prSet presAssocID="{B3E65532-D112-4205-8007-E57C717166A6}" presName="vert1" presStyleCnt="0"/>
      <dgm:spPr/>
    </dgm:pt>
    <dgm:pt modelId="{28D4AC10-B0F4-4B61-9E3F-1FAF8909982A}" type="pres">
      <dgm:prSet presAssocID="{221B1B76-3F08-435D-98A7-6D409E168841}" presName="thickLine" presStyleLbl="alignNode1" presStyleIdx="6" presStyleCnt="10"/>
      <dgm:spPr/>
    </dgm:pt>
    <dgm:pt modelId="{8C88D9B7-B72C-44BD-85C1-E4DB1222513C}" type="pres">
      <dgm:prSet presAssocID="{221B1B76-3F08-435D-98A7-6D409E168841}" presName="horz1" presStyleCnt="0"/>
      <dgm:spPr/>
    </dgm:pt>
    <dgm:pt modelId="{919AA628-F096-4772-B34F-B68D8799D59C}" type="pres">
      <dgm:prSet presAssocID="{221B1B76-3F08-435D-98A7-6D409E168841}" presName="tx1" presStyleLbl="revTx" presStyleIdx="6" presStyleCnt="10"/>
      <dgm:spPr/>
    </dgm:pt>
    <dgm:pt modelId="{4D833E32-D5C0-4EC0-930C-4AB6895B7FAD}" type="pres">
      <dgm:prSet presAssocID="{221B1B76-3F08-435D-98A7-6D409E168841}" presName="vert1" presStyleCnt="0"/>
      <dgm:spPr/>
    </dgm:pt>
    <dgm:pt modelId="{17133A7B-A3B4-4E8D-B7D1-786528DA35DA}" type="pres">
      <dgm:prSet presAssocID="{B57493D8-05CA-4E35-87E2-B5A8251C2330}" presName="thickLine" presStyleLbl="alignNode1" presStyleIdx="7" presStyleCnt="10"/>
      <dgm:spPr/>
    </dgm:pt>
    <dgm:pt modelId="{C9D0A11D-DA1E-4AAE-B3A8-41D813FF9E49}" type="pres">
      <dgm:prSet presAssocID="{B57493D8-05CA-4E35-87E2-B5A8251C2330}" presName="horz1" presStyleCnt="0"/>
      <dgm:spPr/>
    </dgm:pt>
    <dgm:pt modelId="{6FFD86A5-6F39-46DA-BED1-1E43179289C4}" type="pres">
      <dgm:prSet presAssocID="{B57493D8-05CA-4E35-87E2-B5A8251C2330}" presName="tx1" presStyleLbl="revTx" presStyleIdx="7" presStyleCnt="10"/>
      <dgm:spPr/>
    </dgm:pt>
    <dgm:pt modelId="{6EEF250F-07AB-4083-9AB3-E79A8486917A}" type="pres">
      <dgm:prSet presAssocID="{B57493D8-05CA-4E35-87E2-B5A8251C2330}" presName="vert1" presStyleCnt="0"/>
      <dgm:spPr/>
    </dgm:pt>
    <dgm:pt modelId="{CF6E41F3-BB14-4C71-BA84-B0B7A7BE9090}" type="pres">
      <dgm:prSet presAssocID="{57C43F30-BF4A-44FB-A218-4CB157799B9F}" presName="thickLine" presStyleLbl="alignNode1" presStyleIdx="8" presStyleCnt="10"/>
      <dgm:spPr/>
    </dgm:pt>
    <dgm:pt modelId="{E5DCF44E-02DF-4CDD-8028-F505B8BDC47D}" type="pres">
      <dgm:prSet presAssocID="{57C43F30-BF4A-44FB-A218-4CB157799B9F}" presName="horz1" presStyleCnt="0"/>
      <dgm:spPr/>
    </dgm:pt>
    <dgm:pt modelId="{140C2423-589F-4410-A943-E2F6CC4241EF}" type="pres">
      <dgm:prSet presAssocID="{57C43F30-BF4A-44FB-A218-4CB157799B9F}" presName="tx1" presStyleLbl="revTx" presStyleIdx="8" presStyleCnt="10"/>
      <dgm:spPr/>
    </dgm:pt>
    <dgm:pt modelId="{2630FE3E-E7C1-4F5D-A8D4-500496CD76BC}" type="pres">
      <dgm:prSet presAssocID="{57C43F30-BF4A-44FB-A218-4CB157799B9F}" presName="vert1" presStyleCnt="0"/>
      <dgm:spPr/>
    </dgm:pt>
    <dgm:pt modelId="{1D13AD12-D74B-484D-A040-96793EBB36BF}" type="pres">
      <dgm:prSet presAssocID="{FFB89F52-BB45-4BD5-A633-08DF6C7970B7}" presName="thickLine" presStyleLbl="alignNode1" presStyleIdx="9" presStyleCnt="10"/>
      <dgm:spPr/>
    </dgm:pt>
    <dgm:pt modelId="{54A4C9A5-7886-43A1-A143-A9D6B8443408}" type="pres">
      <dgm:prSet presAssocID="{FFB89F52-BB45-4BD5-A633-08DF6C7970B7}" presName="horz1" presStyleCnt="0"/>
      <dgm:spPr/>
    </dgm:pt>
    <dgm:pt modelId="{8CFC76B0-363E-48EF-A33A-053012FEB0FD}" type="pres">
      <dgm:prSet presAssocID="{FFB89F52-BB45-4BD5-A633-08DF6C7970B7}" presName="tx1" presStyleLbl="revTx" presStyleIdx="9" presStyleCnt="10"/>
      <dgm:spPr/>
    </dgm:pt>
    <dgm:pt modelId="{DC2DA4F8-FF73-42A0-AAF6-9469B7992686}" type="pres">
      <dgm:prSet presAssocID="{FFB89F52-BB45-4BD5-A633-08DF6C7970B7}" presName="vert1" presStyleCnt="0"/>
      <dgm:spPr/>
    </dgm:pt>
  </dgm:ptLst>
  <dgm:cxnLst>
    <dgm:cxn modelId="{0C081302-1AA2-4A60-A341-0D13C2BC1296}" type="presOf" srcId="{FFB89F52-BB45-4BD5-A633-08DF6C7970B7}" destId="{8CFC76B0-363E-48EF-A33A-053012FEB0FD}" srcOrd="0" destOrd="0" presId="urn:microsoft.com/office/officeart/2008/layout/LinedList"/>
    <dgm:cxn modelId="{E103631A-62AE-44E1-ACD1-27EC90C369EE}" type="presOf" srcId="{3E53C085-ED79-4B21-BA1C-05A391E67DE2}" destId="{6507DFCB-FB78-466F-822A-682039B2B933}" srcOrd="0" destOrd="0" presId="urn:microsoft.com/office/officeart/2008/layout/LinedList"/>
    <dgm:cxn modelId="{25FC881A-F208-48DA-B516-C9B0FB9F676E}" srcId="{62EED84D-F055-440F-8F7B-484CA4E1CCEA}" destId="{B57493D8-05CA-4E35-87E2-B5A8251C2330}" srcOrd="7" destOrd="0" parTransId="{BA617A23-4984-4D3F-B57E-E07C82B33EE7}" sibTransId="{2F2622D9-5EE1-42E0-AF22-5E0D8F76C9DA}"/>
    <dgm:cxn modelId="{0E1AF727-5721-43A2-8670-EA660FE2E716}" type="presOf" srcId="{BC99E043-DB21-48E8-BCFD-4B30AEF98E3A}" destId="{F39506FA-C006-43DF-8297-B3FCF5095DC3}" srcOrd="0" destOrd="0" presId="urn:microsoft.com/office/officeart/2008/layout/LinedList"/>
    <dgm:cxn modelId="{9F37783C-F1AD-47F8-A101-29B83F0F12AA}" type="presOf" srcId="{1375991D-E4B5-45A1-ACDA-83911522DBFA}" destId="{55782257-1C54-435D-A593-4C87B364F003}" srcOrd="0" destOrd="0" presId="urn:microsoft.com/office/officeart/2008/layout/LinedList"/>
    <dgm:cxn modelId="{38E0F23C-E635-4C1E-ABA8-B1AE65EA58C9}" srcId="{62EED84D-F055-440F-8F7B-484CA4E1CCEA}" destId="{BC99E043-DB21-48E8-BCFD-4B30AEF98E3A}" srcOrd="0" destOrd="0" parTransId="{61074C92-D417-4711-AE7F-EA71E15BC38E}" sibTransId="{2ED099C8-F2AD-4B71-B151-6290EB9D7A89}"/>
    <dgm:cxn modelId="{CBC17E3E-69D5-44C8-ACA7-9FEDB49DF693}" type="presOf" srcId="{57C43F30-BF4A-44FB-A218-4CB157799B9F}" destId="{140C2423-589F-4410-A943-E2F6CC4241EF}" srcOrd="0" destOrd="0" presId="urn:microsoft.com/office/officeart/2008/layout/LinedList"/>
    <dgm:cxn modelId="{62D7A340-B843-4873-8F9E-D971C15A6F7A}" srcId="{62EED84D-F055-440F-8F7B-484CA4E1CCEA}" destId="{B3E65532-D112-4205-8007-E57C717166A6}" srcOrd="5" destOrd="0" parTransId="{453D2989-4401-4608-A25C-5246531E0FC9}" sibTransId="{11E40958-AB00-4AB7-A50D-545D2FA6ED82}"/>
    <dgm:cxn modelId="{486DF840-2CA5-4764-A189-CAD6CBB249F8}" srcId="{62EED84D-F055-440F-8F7B-484CA4E1CCEA}" destId="{57C43F30-BF4A-44FB-A218-4CB157799B9F}" srcOrd="8" destOrd="0" parTransId="{E0FD4EBF-6E42-4327-A03D-246E78F2EB07}" sibTransId="{D6899F9F-33B4-4760-9159-1E160E47CA0F}"/>
    <dgm:cxn modelId="{025A5743-5C71-47CF-B942-E15A0696619C}" type="presOf" srcId="{B3E65532-D112-4205-8007-E57C717166A6}" destId="{62FD9AEE-8CA4-43C0-8B43-82ED891AF7CE}" srcOrd="0" destOrd="0" presId="urn:microsoft.com/office/officeart/2008/layout/LinedList"/>
    <dgm:cxn modelId="{E1FB7764-609C-4F1A-A693-BBC7C8B87244}" type="presOf" srcId="{62EED84D-F055-440F-8F7B-484CA4E1CCEA}" destId="{A8274831-18EC-4BA3-AE57-882E5FC3D594}" srcOrd="0" destOrd="0" presId="urn:microsoft.com/office/officeart/2008/layout/LinedList"/>
    <dgm:cxn modelId="{D7FBB470-055D-44C2-BB4C-9E472ADE4081}" srcId="{62EED84D-F055-440F-8F7B-484CA4E1CCEA}" destId="{FFB89F52-BB45-4BD5-A633-08DF6C7970B7}" srcOrd="9" destOrd="0" parTransId="{6EB62A97-343C-4E3B-9DC2-2A7AF0470BD2}" sibTransId="{C9E0E956-331A-4160-9662-3EF502F7FC10}"/>
    <dgm:cxn modelId="{1DD1BF52-FC8C-466B-9176-14C22A1FBE6B}" type="presOf" srcId="{221B1B76-3F08-435D-98A7-6D409E168841}" destId="{919AA628-F096-4772-B34F-B68D8799D59C}" srcOrd="0" destOrd="0" presId="urn:microsoft.com/office/officeart/2008/layout/LinedList"/>
    <dgm:cxn modelId="{120E4B7A-693D-4692-B4BD-8D4845B1C9CC}" srcId="{62EED84D-F055-440F-8F7B-484CA4E1CCEA}" destId="{1375991D-E4B5-45A1-ACDA-83911522DBFA}" srcOrd="3" destOrd="0" parTransId="{9E7DD080-45DB-46D9-9C4D-E786674A8C20}" sibTransId="{4295A838-4A7A-4D4A-ABE4-240730907EB9}"/>
    <dgm:cxn modelId="{BA43D87C-F806-4E59-A8CC-9E06A153F9EA}" type="presOf" srcId="{1A29A803-DBA9-4FB8-824B-06A04E8D6A1A}" destId="{7EDB4960-D4E2-4D25-8060-009A1E363085}" srcOrd="0" destOrd="0" presId="urn:microsoft.com/office/officeart/2008/layout/LinedList"/>
    <dgm:cxn modelId="{4E8CE085-A109-419B-AB52-1BF44FC4C72B}" srcId="{62EED84D-F055-440F-8F7B-484CA4E1CCEA}" destId="{1A29A803-DBA9-4FB8-824B-06A04E8D6A1A}" srcOrd="1" destOrd="0" parTransId="{C2EB5ED6-8FDE-4E41-B60D-6718AE1FEF27}" sibTransId="{CC308AD8-5FED-4934-96EC-416A445635C0}"/>
    <dgm:cxn modelId="{A2810692-2302-4E2B-890A-754740979710}" type="presOf" srcId="{B57493D8-05CA-4E35-87E2-B5A8251C2330}" destId="{6FFD86A5-6F39-46DA-BED1-1E43179289C4}" srcOrd="0" destOrd="0" presId="urn:microsoft.com/office/officeart/2008/layout/LinedList"/>
    <dgm:cxn modelId="{DE51E1AC-A233-4CCF-AB04-65C677169154}" type="presOf" srcId="{D3572063-B224-4A6D-BC95-F46857AD5B81}" destId="{C4B0799C-8769-4A0E-9E10-9F86184AB348}" srcOrd="0" destOrd="0" presId="urn:microsoft.com/office/officeart/2008/layout/LinedList"/>
    <dgm:cxn modelId="{9B9CFCC2-50B5-4247-97A9-87FF9CB9E46C}" srcId="{62EED84D-F055-440F-8F7B-484CA4E1CCEA}" destId="{221B1B76-3F08-435D-98A7-6D409E168841}" srcOrd="6" destOrd="0" parTransId="{85BE5053-1D03-431F-B057-7CB5FE681AF0}" sibTransId="{83075D70-E12F-420E-896E-BA3CF70645D8}"/>
    <dgm:cxn modelId="{E0812DC9-5994-485C-8A19-606133B4C02B}" srcId="{62EED84D-F055-440F-8F7B-484CA4E1CCEA}" destId="{3E53C085-ED79-4B21-BA1C-05A391E67DE2}" srcOrd="4" destOrd="0" parTransId="{A82082CD-65A5-4504-8C1F-F138E7B42193}" sibTransId="{6659BB3B-598C-4059-A4EE-E80CE21F7D68}"/>
    <dgm:cxn modelId="{9F9C78CD-94C2-40A0-A061-548E9D2CD1C9}" srcId="{62EED84D-F055-440F-8F7B-484CA4E1CCEA}" destId="{D3572063-B224-4A6D-BC95-F46857AD5B81}" srcOrd="2" destOrd="0" parTransId="{0C633FC4-CB2D-43FB-8FD8-1F0369CB9CB7}" sibTransId="{70BE361A-ECDA-438E-9749-7BBD95A1D526}"/>
    <dgm:cxn modelId="{1975F694-F142-4A78-BE23-9A8BF6B93B85}" type="presParOf" srcId="{A8274831-18EC-4BA3-AE57-882E5FC3D594}" destId="{9AAE29B8-4192-42E9-B100-DAF7465821F8}" srcOrd="0" destOrd="0" presId="urn:microsoft.com/office/officeart/2008/layout/LinedList"/>
    <dgm:cxn modelId="{6E0E670F-077B-445C-813A-470837EADB84}" type="presParOf" srcId="{A8274831-18EC-4BA3-AE57-882E5FC3D594}" destId="{603C5D7A-2468-41DC-91B9-3479C6CE0DDB}" srcOrd="1" destOrd="0" presId="urn:microsoft.com/office/officeart/2008/layout/LinedList"/>
    <dgm:cxn modelId="{0AD4053E-1B7A-4541-B969-7A9D4A4AC388}" type="presParOf" srcId="{603C5D7A-2468-41DC-91B9-3479C6CE0DDB}" destId="{F39506FA-C006-43DF-8297-B3FCF5095DC3}" srcOrd="0" destOrd="0" presId="urn:microsoft.com/office/officeart/2008/layout/LinedList"/>
    <dgm:cxn modelId="{A96A2166-6AD5-4C7E-84A7-961ADDB57624}" type="presParOf" srcId="{603C5D7A-2468-41DC-91B9-3479C6CE0DDB}" destId="{4D11BCBE-0360-4B55-99CB-C7B2DB72FCDF}" srcOrd="1" destOrd="0" presId="urn:microsoft.com/office/officeart/2008/layout/LinedList"/>
    <dgm:cxn modelId="{5D44F520-CA50-4BD1-A54F-FCA242F47D7B}" type="presParOf" srcId="{A8274831-18EC-4BA3-AE57-882E5FC3D594}" destId="{F967117C-D042-4EF5-BA3F-B55D36617484}" srcOrd="2" destOrd="0" presId="urn:microsoft.com/office/officeart/2008/layout/LinedList"/>
    <dgm:cxn modelId="{EE95E7B6-AC81-45CB-8F5A-857027A85295}" type="presParOf" srcId="{A8274831-18EC-4BA3-AE57-882E5FC3D594}" destId="{B67908E9-CC14-4B1F-9EFB-6F5B542F9C31}" srcOrd="3" destOrd="0" presId="urn:microsoft.com/office/officeart/2008/layout/LinedList"/>
    <dgm:cxn modelId="{B7BFFA9A-C19C-4ABA-842C-89873C5802DF}" type="presParOf" srcId="{B67908E9-CC14-4B1F-9EFB-6F5B542F9C31}" destId="{7EDB4960-D4E2-4D25-8060-009A1E363085}" srcOrd="0" destOrd="0" presId="urn:microsoft.com/office/officeart/2008/layout/LinedList"/>
    <dgm:cxn modelId="{DADFA4D3-4EB8-4B8A-9B60-50259C2C0910}" type="presParOf" srcId="{B67908E9-CC14-4B1F-9EFB-6F5B542F9C31}" destId="{42E58E5F-22B9-41CE-89FE-BBAECA2DB656}" srcOrd="1" destOrd="0" presId="urn:microsoft.com/office/officeart/2008/layout/LinedList"/>
    <dgm:cxn modelId="{610458FF-B0F8-46D6-9165-24973E788C2A}" type="presParOf" srcId="{A8274831-18EC-4BA3-AE57-882E5FC3D594}" destId="{4D96B230-FA9B-47F9-86E3-4C1A463940AD}" srcOrd="4" destOrd="0" presId="urn:microsoft.com/office/officeart/2008/layout/LinedList"/>
    <dgm:cxn modelId="{3CE81AC2-36F6-4CAC-85FE-A9615D674A04}" type="presParOf" srcId="{A8274831-18EC-4BA3-AE57-882E5FC3D594}" destId="{57EAFD6B-E981-4CE0-9442-CE33F03F12C5}" srcOrd="5" destOrd="0" presId="urn:microsoft.com/office/officeart/2008/layout/LinedList"/>
    <dgm:cxn modelId="{D4DD081F-315E-4284-8B5D-2C3BF9A777BF}" type="presParOf" srcId="{57EAFD6B-E981-4CE0-9442-CE33F03F12C5}" destId="{C4B0799C-8769-4A0E-9E10-9F86184AB348}" srcOrd="0" destOrd="0" presId="urn:microsoft.com/office/officeart/2008/layout/LinedList"/>
    <dgm:cxn modelId="{C3FAD853-46B5-417B-BF25-25CB21E8604C}" type="presParOf" srcId="{57EAFD6B-E981-4CE0-9442-CE33F03F12C5}" destId="{35BE0346-E9BC-4209-AB58-7CFBB0B04E3D}" srcOrd="1" destOrd="0" presId="urn:microsoft.com/office/officeart/2008/layout/LinedList"/>
    <dgm:cxn modelId="{F7959624-FF2A-41B7-85EE-4596495D1394}" type="presParOf" srcId="{A8274831-18EC-4BA3-AE57-882E5FC3D594}" destId="{98B6A0AE-E1AA-40CF-BAD9-E673915095AF}" srcOrd="6" destOrd="0" presId="urn:microsoft.com/office/officeart/2008/layout/LinedList"/>
    <dgm:cxn modelId="{9EAAA32B-E957-4234-AD65-5F2D3090DD39}" type="presParOf" srcId="{A8274831-18EC-4BA3-AE57-882E5FC3D594}" destId="{4726DDB2-63E9-44CA-B255-232647C4C5B7}" srcOrd="7" destOrd="0" presId="urn:microsoft.com/office/officeart/2008/layout/LinedList"/>
    <dgm:cxn modelId="{150337FD-A12F-4D64-BE9D-5B3E2693B6F9}" type="presParOf" srcId="{4726DDB2-63E9-44CA-B255-232647C4C5B7}" destId="{55782257-1C54-435D-A593-4C87B364F003}" srcOrd="0" destOrd="0" presId="urn:microsoft.com/office/officeart/2008/layout/LinedList"/>
    <dgm:cxn modelId="{50906AA9-ED3F-4897-A6BD-3812A3ADE7A1}" type="presParOf" srcId="{4726DDB2-63E9-44CA-B255-232647C4C5B7}" destId="{D5E1226E-F308-4B0E-861F-9BF0BD294F0B}" srcOrd="1" destOrd="0" presId="urn:microsoft.com/office/officeart/2008/layout/LinedList"/>
    <dgm:cxn modelId="{E50CBE4B-67C3-4AA9-B2AB-C69E8E68CA1E}" type="presParOf" srcId="{A8274831-18EC-4BA3-AE57-882E5FC3D594}" destId="{78E76C4A-B057-4DC4-A60E-3D30B58B1D81}" srcOrd="8" destOrd="0" presId="urn:microsoft.com/office/officeart/2008/layout/LinedList"/>
    <dgm:cxn modelId="{5C307AAF-4405-47AD-920C-A93D8C3B29D8}" type="presParOf" srcId="{A8274831-18EC-4BA3-AE57-882E5FC3D594}" destId="{7C1ACC0E-1798-487F-8787-354068A1882F}" srcOrd="9" destOrd="0" presId="urn:microsoft.com/office/officeart/2008/layout/LinedList"/>
    <dgm:cxn modelId="{D24B6780-7ABD-46B0-A32A-C6B04E86C1B2}" type="presParOf" srcId="{7C1ACC0E-1798-487F-8787-354068A1882F}" destId="{6507DFCB-FB78-466F-822A-682039B2B933}" srcOrd="0" destOrd="0" presId="urn:microsoft.com/office/officeart/2008/layout/LinedList"/>
    <dgm:cxn modelId="{2BB41A5D-84E9-46A3-A061-C03E6ABF509A}" type="presParOf" srcId="{7C1ACC0E-1798-487F-8787-354068A1882F}" destId="{E47C464B-BA32-4086-9A57-1C68D7CB90FB}" srcOrd="1" destOrd="0" presId="urn:microsoft.com/office/officeart/2008/layout/LinedList"/>
    <dgm:cxn modelId="{84C2513B-EA5B-4D5D-9C48-CF2E087AF265}" type="presParOf" srcId="{A8274831-18EC-4BA3-AE57-882E5FC3D594}" destId="{21C45BC0-C0D1-4651-8B5E-AE93C90FD57E}" srcOrd="10" destOrd="0" presId="urn:microsoft.com/office/officeart/2008/layout/LinedList"/>
    <dgm:cxn modelId="{0CD09456-B559-487D-BABE-6A65C5C9C174}" type="presParOf" srcId="{A8274831-18EC-4BA3-AE57-882E5FC3D594}" destId="{F710135D-FB7E-4A1D-B4BD-DB5EAE0FE552}" srcOrd="11" destOrd="0" presId="urn:microsoft.com/office/officeart/2008/layout/LinedList"/>
    <dgm:cxn modelId="{38F778B3-8E5C-4216-878B-22E2971C7403}" type="presParOf" srcId="{F710135D-FB7E-4A1D-B4BD-DB5EAE0FE552}" destId="{62FD9AEE-8CA4-43C0-8B43-82ED891AF7CE}" srcOrd="0" destOrd="0" presId="urn:microsoft.com/office/officeart/2008/layout/LinedList"/>
    <dgm:cxn modelId="{4DC27A53-F880-4922-9ADF-53F0DF9D5191}" type="presParOf" srcId="{F710135D-FB7E-4A1D-B4BD-DB5EAE0FE552}" destId="{4E82AB8B-1A1E-4B95-A550-7BC3E23B675A}" srcOrd="1" destOrd="0" presId="urn:microsoft.com/office/officeart/2008/layout/LinedList"/>
    <dgm:cxn modelId="{F97D6EAB-AF49-481F-AB5C-DAF93EB25920}" type="presParOf" srcId="{A8274831-18EC-4BA3-AE57-882E5FC3D594}" destId="{28D4AC10-B0F4-4B61-9E3F-1FAF8909982A}" srcOrd="12" destOrd="0" presId="urn:microsoft.com/office/officeart/2008/layout/LinedList"/>
    <dgm:cxn modelId="{E8CC9065-6D34-47B5-A2D5-B1EB9328744B}" type="presParOf" srcId="{A8274831-18EC-4BA3-AE57-882E5FC3D594}" destId="{8C88D9B7-B72C-44BD-85C1-E4DB1222513C}" srcOrd="13" destOrd="0" presId="urn:microsoft.com/office/officeart/2008/layout/LinedList"/>
    <dgm:cxn modelId="{BAA525C0-D765-4CBE-AC2E-F8DF7E0724EC}" type="presParOf" srcId="{8C88D9B7-B72C-44BD-85C1-E4DB1222513C}" destId="{919AA628-F096-4772-B34F-B68D8799D59C}" srcOrd="0" destOrd="0" presId="urn:microsoft.com/office/officeart/2008/layout/LinedList"/>
    <dgm:cxn modelId="{38681249-1863-430A-8E68-A24A264983E2}" type="presParOf" srcId="{8C88D9B7-B72C-44BD-85C1-E4DB1222513C}" destId="{4D833E32-D5C0-4EC0-930C-4AB6895B7FAD}" srcOrd="1" destOrd="0" presId="urn:microsoft.com/office/officeart/2008/layout/LinedList"/>
    <dgm:cxn modelId="{964BC0AD-D783-4236-81DC-8C94DFB7CF31}" type="presParOf" srcId="{A8274831-18EC-4BA3-AE57-882E5FC3D594}" destId="{17133A7B-A3B4-4E8D-B7D1-786528DA35DA}" srcOrd="14" destOrd="0" presId="urn:microsoft.com/office/officeart/2008/layout/LinedList"/>
    <dgm:cxn modelId="{DEA3C43B-1FDF-415B-A35C-FAE6922C4D13}" type="presParOf" srcId="{A8274831-18EC-4BA3-AE57-882E5FC3D594}" destId="{C9D0A11D-DA1E-4AAE-B3A8-41D813FF9E49}" srcOrd="15" destOrd="0" presId="urn:microsoft.com/office/officeart/2008/layout/LinedList"/>
    <dgm:cxn modelId="{50D7BD17-0552-408F-B4CB-B030C1709724}" type="presParOf" srcId="{C9D0A11D-DA1E-4AAE-B3A8-41D813FF9E49}" destId="{6FFD86A5-6F39-46DA-BED1-1E43179289C4}" srcOrd="0" destOrd="0" presId="urn:microsoft.com/office/officeart/2008/layout/LinedList"/>
    <dgm:cxn modelId="{45003263-B830-4811-B9A4-B36AC2A85E44}" type="presParOf" srcId="{C9D0A11D-DA1E-4AAE-B3A8-41D813FF9E49}" destId="{6EEF250F-07AB-4083-9AB3-E79A8486917A}" srcOrd="1" destOrd="0" presId="urn:microsoft.com/office/officeart/2008/layout/LinedList"/>
    <dgm:cxn modelId="{AE34A834-4384-4EA4-AC2B-C6E4A7E482AD}" type="presParOf" srcId="{A8274831-18EC-4BA3-AE57-882E5FC3D594}" destId="{CF6E41F3-BB14-4C71-BA84-B0B7A7BE9090}" srcOrd="16" destOrd="0" presId="urn:microsoft.com/office/officeart/2008/layout/LinedList"/>
    <dgm:cxn modelId="{94AEB00B-B7D3-4D03-9A56-7A3DB602EAE7}" type="presParOf" srcId="{A8274831-18EC-4BA3-AE57-882E5FC3D594}" destId="{E5DCF44E-02DF-4CDD-8028-F505B8BDC47D}" srcOrd="17" destOrd="0" presId="urn:microsoft.com/office/officeart/2008/layout/LinedList"/>
    <dgm:cxn modelId="{1C39E74E-F61C-4717-BE85-07A99E56ABDE}" type="presParOf" srcId="{E5DCF44E-02DF-4CDD-8028-F505B8BDC47D}" destId="{140C2423-589F-4410-A943-E2F6CC4241EF}" srcOrd="0" destOrd="0" presId="urn:microsoft.com/office/officeart/2008/layout/LinedList"/>
    <dgm:cxn modelId="{A496AC71-D0C2-448D-A9CC-FE40EE4C2E78}" type="presParOf" srcId="{E5DCF44E-02DF-4CDD-8028-F505B8BDC47D}" destId="{2630FE3E-E7C1-4F5D-A8D4-500496CD76BC}" srcOrd="1" destOrd="0" presId="urn:microsoft.com/office/officeart/2008/layout/LinedList"/>
    <dgm:cxn modelId="{1FA0BC66-CE4E-42E1-B65B-2BA84528DFF9}" type="presParOf" srcId="{A8274831-18EC-4BA3-AE57-882E5FC3D594}" destId="{1D13AD12-D74B-484D-A040-96793EBB36BF}" srcOrd="18" destOrd="0" presId="urn:microsoft.com/office/officeart/2008/layout/LinedList"/>
    <dgm:cxn modelId="{F55E1DDF-F94D-4E6F-A7B5-E047977D64DB}" type="presParOf" srcId="{A8274831-18EC-4BA3-AE57-882E5FC3D594}" destId="{54A4C9A5-7886-43A1-A143-A9D6B8443408}" srcOrd="19" destOrd="0" presId="urn:microsoft.com/office/officeart/2008/layout/LinedList"/>
    <dgm:cxn modelId="{55091684-A2DC-45D3-968F-98F9041F4AA7}" type="presParOf" srcId="{54A4C9A5-7886-43A1-A143-A9D6B8443408}" destId="{8CFC76B0-363E-48EF-A33A-053012FEB0FD}" srcOrd="0" destOrd="0" presId="urn:microsoft.com/office/officeart/2008/layout/LinedList"/>
    <dgm:cxn modelId="{B31E5D63-BC9D-48C5-B354-A8DC95CD2721}" type="presParOf" srcId="{54A4C9A5-7886-43A1-A143-A9D6B8443408}" destId="{DC2DA4F8-FF73-42A0-AAF6-9469B799268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B9C8BD-D9FE-4DF3-A8DC-BB4137DE61F9}" type="doc">
      <dgm:prSet loTypeId="urn:microsoft.com/office/officeart/2005/8/layout/hList6" loCatId="list" qsTypeId="urn:microsoft.com/office/officeart/2005/8/quickstyle/3d4" qsCatId="3D" csTypeId="urn:microsoft.com/office/officeart/2005/8/colors/accent1_2" csCatId="accent1"/>
      <dgm:spPr/>
      <dgm:t>
        <a:bodyPr/>
        <a:lstStyle/>
        <a:p>
          <a:endParaRPr lang="en-IN"/>
        </a:p>
      </dgm:t>
    </dgm:pt>
    <dgm:pt modelId="{6AE86636-80FB-49DE-AB1C-09FB396298FF}">
      <dgm:prSet/>
      <dgm:spPr/>
      <dgm:t>
        <a:bodyPr/>
        <a:lstStyle/>
        <a:p>
          <a:pPr algn="ctr"/>
          <a:r>
            <a:rPr lang="en-US" b="1" dirty="0"/>
            <a:t>Brief Overview of Gender and Age Prediction</a:t>
          </a:r>
          <a:endParaRPr lang="en-IN" dirty="0"/>
        </a:p>
      </dgm:t>
    </dgm:pt>
    <dgm:pt modelId="{181388C9-FEE3-4E41-A53E-A0C935A31635}" type="parTrans" cxnId="{60038FAF-5700-4554-9D1A-2F17606BD028}">
      <dgm:prSet/>
      <dgm:spPr/>
      <dgm:t>
        <a:bodyPr/>
        <a:lstStyle/>
        <a:p>
          <a:endParaRPr lang="en-IN"/>
        </a:p>
      </dgm:t>
    </dgm:pt>
    <dgm:pt modelId="{BCF40EFD-D840-4795-B9A7-85E2E6693189}" type="sibTrans" cxnId="{60038FAF-5700-4554-9D1A-2F17606BD028}">
      <dgm:prSet/>
      <dgm:spPr/>
      <dgm:t>
        <a:bodyPr/>
        <a:lstStyle/>
        <a:p>
          <a:endParaRPr lang="en-IN"/>
        </a:p>
      </dgm:t>
    </dgm:pt>
    <dgm:pt modelId="{6A718E30-598F-4779-BCE4-21FFC0EA9E35}">
      <dgm:prSet/>
      <dgm:spPr/>
      <dgm:t>
        <a:bodyPr/>
        <a:lstStyle/>
        <a:p>
          <a:pPr algn="l"/>
          <a:r>
            <a:rPr lang="en-US" dirty="0"/>
            <a:t>Gender and age prediction involves using machine learning models, particularly Convolutional Neural Networks (CNNs), to determine an individual's gender and estimate their age from facial images. This technology leverages patterns and features extracted from images to make accurate predictions.</a:t>
          </a:r>
          <a:endParaRPr lang="en-IN" dirty="0"/>
        </a:p>
      </dgm:t>
    </dgm:pt>
    <dgm:pt modelId="{0C4833A8-DA97-4200-B1DC-913309AF7748}" type="parTrans" cxnId="{6905FFC7-0F29-4FBC-9F6A-BDF18C52F0D7}">
      <dgm:prSet/>
      <dgm:spPr/>
      <dgm:t>
        <a:bodyPr/>
        <a:lstStyle/>
        <a:p>
          <a:endParaRPr lang="en-IN"/>
        </a:p>
      </dgm:t>
    </dgm:pt>
    <dgm:pt modelId="{5573DE42-71A2-4B97-A745-28C57C0626CC}" type="sibTrans" cxnId="{6905FFC7-0F29-4FBC-9F6A-BDF18C52F0D7}">
      <dgm:prSet/>
      <dgm:spPr/>
      <dgm:t>
        <a:bodyPr/>
        <a:lstStyle/>
        <a:p>
          <a:endParaRPr lang="en-IN"/>
        </a:p>
      </dgm:t>
    </dgm:pt>
    <dgm:pt modelId="{2C1256BE-79E8-45E8-B11E-5EEAA42CC5D9}">
      <dgm:prSet/>
      <dgm:spPr/>
      <dgm:t>
        <a:bodyPr/>
        <a:lstStyle/>
        <a:p>
          <a:r>
            <a:rPr lang="en-US" b="1"/>
            <a:t>Applications:</a:t>
          </a:r>
          <a:endParaRPr lang="en-IN"/>
        </a:p>
      </dgm:t>
    </dgm:pt>
    <dgm:pt modelId="{7852C0C8-C882-4FEB-B69C-8D262E908CAB}" type="parTrans" cxnId="{52C6AF0D-52EC-405A-8438-3AE595B4DB17}">
      <dgm:prSet/>
      <dgm:spPr/>
      <dgm:t>
        <a:bodyPr/>
        <a:lstStyle/>
        <a:p>
          <a:endParaRPr lang="en-IN"/>
        </a:p>
      </dgm:t>
    </dgm:pt>
    <dgm:pt modelId="{E27D6C32-C29F-40A6-8A20-B77E1C4B4408}" type="sibTrans" cxnId="{52C6AF0D-52EC-405A-8438-3AE595B4DB17}">
      <dgm:prSet/>
      <dgm:spPr/>
      <dgm:t>
        <a:bodyPr/>
        <a:lstStyle/>
        <a:p>
          <a:endParaRPr lang="en-IN"/>
        </a:p>
      </dgm:t>
    </dgm:pt>
    <dgm:pt modelId="{53812674-7D38-4BF1-AAF3-FE5FCD2EAE53}">
      <dgm:prSet/>
      <dgm:spPr/>
      <dgm:t>
        <a:bodyPr/>
        <a:lstStyle/>
        <a:p>
          <a:r>
            <a:rPr lang="en-US" dirty="0"/>
            <a:t>Personalization of content and advertisements.</a:t>
          </a:r>
          <a:endParaRPr lang="en-IN" dirty="0"/>
        </a:p>
      </dgm:t>
    </dgm:pt>
    <dgm:pt modelId="{200DA96D-6C68-44DE-B0ED-670E2E8531B7}" type="parTrans" cxnId="{32789F91-5842-42B6-96C5-F3A924464BB7}">
      <dgm:prSet/>
      <dgm:spPr/>
      <dgm:t>
        <a:bodyPr/>
        <a:lstStyle/>
        <a:p>
          <a:endParaRPr lang="en-IN"/>
        </a:p>
      </dgm:t>
    </dgm:pt>
    <dgm:pt modelId="{A39423A0-DC99-4159-8738-782BB4F32DC0}" type="sibTrans" cxnId="{32789F91-5842-42B6-96C5-F3A924464BB7}">
      <dgm:prSet/>
      <dgm:spPr/>
      <dgm:t>
        <a:bodyPr/>
        <a:lstStyle/>
        <a:p>
          <a:endParaRPr lang="en-IN"/>
        </a:p>
      </dgm:t>
    </dgm:pt>
    <dgm:pt modelId="{0324C1DA-D4F1-4077-90F4-CDC0D61ACFC3}">
      <dgm:prSet/>
      <dgm:spPr/>
      <dgm:t>
        <a:bodyPr/>
        <a:lstStyle/>
        <a:p>
          <a:r>
            <a:rPr lang="en-US"/>
            <a:t>Enhancing user interaction and experience.</a:t>
          </a:r>
          <a:endParaRPr lang="en-IN"/>
        </a:p>
      </dgm:t>
    </dgm:pt>
    <dgm:pt modelId="{9CDEDBAB-1158-472B-B345-ACF24EDEDF79}" type="parTrans" cxnId="{96C1F275-B721-4372-BAAE-8210D6571564}">
      <dgm:prSet/>
      <dgm:spPr/>
      <dgm:t>
        <a:bodyPr/>
        <a:lstStyle/>
        <a:p>
          <a:endParaRPr lang="en-IN"/>
        </a:p>
      </dgm:t>
    </dgm:pt>
    <dgm:pt modelId="{1758A1D1-A8C3-43CE-A6BF-AC1119829E57}" type="sibTrans" cxnId="{96C1F275-B721-4372-BAAE-8210D6571564}">
      <dgm:prSet/>
      <dgm:spPr/>
      <dgm:t>
        <a:bodyPr/>
        <a:lstStyle/>
        <a:p>
          <a:endParaRPr lang="en-IN"/>
        </a:p>
      </dgm:t>
    </dgm:pt>
    <dgm:pt modelId="{6AB87126-33F9-4D1E-AE98-7C32C6F9F9D6}">
      <dgm:prSet/>
      <dgm:spPr/>
      <dgm:t>
        <a:bodyPr/>
        <a:lstStyle/>
        <a:p>
          <a:r>
            <a:rPr lang="en-US" dirty="0"/>
            <a:t>Analyzing population trends and behaviors.</a:t>
          </a:r>
          <a:endParaRPr lang="en-IN" dirty="0"/>
        </a:p>
      </dgm:t>
    </dgm:pt>
    <dgm:pt modelId="{52220211-CB3C-4454-A494-77935CC80650}" type="parTrans" cxnId="{4E37830C-0850-4C97-8288-ADCC52771980}">
      <dgm:prSet/>
      <dgm:spPr/>
      <dgm:t>
        <a:bodyPr/>
        <a:lstStyle/>
        <a:p>
          <a:endParaRPr lang="en-IN"/>
        </a:p>
      </dgm:t>
    </dgm:pt>
    <dgm:pt modelId="{05B99804-E028-4D96-8372-92EA2EB1E376}" type="sibTrans" cxnId="{4E37830C-0850-4C97-8288-ADCC52771980}">
      <dgm:prSet/>
      <dgm:spPr/>
      <dgm:t>
        <a:bodyPr/>
        <a:lstStyle/>
        <a:p>
          <a:endParaRPr lang="en-IN"/>
        </a:p>
      </dgm:t>
    </dgm:pt>
    <dgm:pt modelId="{4BA2BA67-E421-43BA-8E3F-FD64395324B7}">
      <dgm:prSet/>
      <dgm:spPr/>
      <dgm:t>
        <a:bodyPr/>
        <a:lstStyle/>
        <a:p>
          <a:r>
            <a:rPr lang="en-US"/>
            <a:t>Gathering data for public policy and economic planning.</a:t>
          </a:r>
          <a:endParaRPr lang="en-IN"/>
        </a:p>
      </dgm:t>
    </dgm:pt>
    <dgm:pt modelId="{85C92D3E-3AF6-44BA-A236-2FFD1B3B36E6}" type="parTrans" cxnId="{C94DB309-AEEC-4B0A-84A9-90997490E597}">
      <dgm:prSet/>
      <dgm:spPr/>
      <dgm:t>
        <a:bodyPr/>
        <a:lstStyle/>
        <a:p>
          <a:endParaRPr lang="en-IN"/>
        </a:p>
      </dgm:t>
    </dgm:pt>
    <dgm:pt modelId="{6781EFF5-0C26-42B8-A5CD-9A882A1C748C}" type="sibTrans" cxnId="{C94DB309-AEEC-4B0A-84A9-90997490E597}">
      <dgm:prSet/>
      <dgm:spPr/>
      <dgm:t>
        <a:bodyPr/>
        <a:lstStyle/>
        <a:p>
          <a:endParaRPr lang="en-IN"/>
        </a:p>
      </dgm:t>
    </dgm:pt>
    <dgm:pt modelId="{FF573D27-1648-4B45-9094-9A0726D17B5E}">
      <dgm:prSet/>
      <dgm:spPr/>
      <dgm:t>
        <a:bodyPr/>
        <a:lstStyle/>
        <a:p>
          <a:r>
            <a:rPr lang="en-US"/>
            <a:t>Delivering ads tailored to specific age groups and genders.</a:t>
          </a:r>
          <a:endParaRPr lang="en-IN"/>
        </a:p>
      </dgm:t>
    </dgm:pt>
    <dgm:pt modelId="{FAA9E1C8-1461-43FE-A06E-EE3E2A9ECBA7}" type="parTrans" cxnId="{37B3604F-85B6-4378-9D43-D9A09A335B68}">
      <dgm:prSet/>
      <dgm:spPr/>
      <dgm:t>
        <a:bodyPr/>
        <a:lstStyle/>
        <a:p>
          <a:endParaRPr lang="en-IN"/>
        </a:p>
      </dgm:t>
    </dgm:pt>
    <dgm:pt modelId="{70F1A26B-AA1A-4AD0-A43C-07C84E15D1A3}" type="sibTrans" cxnId="{37B3604F-85B6-4378-9D43-D9A09A335B68}">
      <dgm:prSet/>
      <dgm:spPr/>
      <dgm:t>
        <a:bodyPr/>
        <a:lstStyle/>
        <a:p>
          <a:endParaRPr lang="en-IN"/>
        </a:p>
      </dgm:t>
    </dgm:pt>
    <dgm:pt modelId="{DB8F1D34-4E6F-4BB7-9A0D-919D78B8A221}">
      <dgm:prSet/>
      <dgm:spPr/>
      <dgm:t>
        <a:bodyPr/>
        <a:lstStyle/>
        <a:p>
          <a:r>
            <a:rPr lang="en-US"/>
            <a:t>Improving marketing campaign efficiency.</a:t>
          </a:r>
          <a:endParaRPr lang="en-IN"/>
        </a:p>
      </dgm:t>
    </dgm:pt>
    <dgm:pt modelId="{6DECD705-DD3B-447C-9BCD-61CA11855551}" type="parTrans" cxnId="{89F4295F-93DF-43FB-AAFE-EA403858BF23}">
      <dgm:prSet/>
      <dgm:spPr/>
      <dgm:t>
        <a:bodyPr/>
        <a:lstStyle/>
        <a:p>
          <a:endParaRPr lang="en-IN"/>
        </a:p>
      </dgm:t>
    </dgm:pt>
    <dgm:pt modelId="{21B9D578-3A2A-45A8-AF60-3180D49B2453}" type="sibTrans" cxnId="{89F4295F-93DF-43FB-AAFE-EA403858BF23}">
      <dgm:prSet/>
      <dgm:spPr/>
      <dgm:t>
        <a:bodyPr/>
        <a:lstStyle/>
        <a:p>
          <a:endParaRPr lang="en-IN"/>
        </a:p>
      </dgm:t>
    </dgm:pt>
    <dgm:pt modelId="{E164B8BF-47CB-4A96-BFE3-20A7480B8C0C}">
      <dgm:prSet/>
      <dgm:spPr/>
      <dgm:t>
        <a:bodyPr/>
        <a:lstStyle/>
        <a:p>
          <a:r>
            <a:rPr lang="en-US"/>
            <a:t>Increasing user engagement and conversion rates.</a:t>
          </a:r>
          <a:endParaRPr lang="en-IN"/>
        </a:p>
      </dgm:t>
    </dgm:pt>
    <dgm:pt modelId="{038817C4-3CE4-4DC1-AAD1-59C076535B4F}" type="parTrans" cxnId="{9F14C625-81DE-4AFF-A46F-B274441E8C02}">
      <dgm:prSet/>
      <dgm:spPr/>
      <dgm:t>
        <a:bodyPr/>
        <a:lstStyle/>
        <a:p>
          <a:endParaRPr lang="en-IN"/>
        </a:p>
      </dgm:t>
    </dgm:pt>
    <dgm:pt modelId="{1D7F65D1-7466-4A42-AF07-43C301765CE8}" type="sibTrans" cxnId="{9F14C625-81DE-4AFF-A46F-B274441E8C02}">
      <dgm:prSet/>
      <dgm:spPr/>
      <dgm:t>
        <a:bodyPr/>
        <a:lstStyle/>
        <a:p>
          <a:endParaRPr lang="en-IN"/>
        </a:p>
      </dgm:t>
    </dgm:pt>
    <dgm:pt modelId="{6ED3CE8A-1CE9-4A18-A05B-F312BCBEBD93}" type="pres">
      <dgm:prSet presAssocID="{A8B9C8BD-D9FE-4DF3-A8DC-BB4137DE61F9}" presName="Name0" presStyleCnt="0">
        <dgm:presLayoutVars>
          <dgm:dir/>
          <dgm:resizeHandles val="exact"/>
        </dgm:presLayoutVars>
      </dgm:prSet>
      <dgm:spPr/>
    </dgm:pt>
    <dgm:pt modelId="{6DC50C9B-A189-4E09-B856-070F51F971D4}" type="pres">
      <dgm:prSet presAssocID="{6AE86636-80FB-49DE-AB1C-09FB396298FF}" presName="node" presStyleLbl="node1" presStyleIdx="0" presStyleCnt="2">
        <dgm:presLayoutVars>
          <dgm:bulletEnabled val="1"/>
        </dgm:presLayoutVars>
      </dgm:prSet>
      <dgm:spPr/>
    </dgm:pt>
    <dgm:pt modelId="{B7B528F0-0968-4837-85AF-AAC365ED9B3B}" type="pres">
      <dgm:prSet presAssocID="{BCF40EFD-D840-4795-B9A7-85E2E6693189}" presName="sibTrans" presStyleCnt="0"/>
      <dgm:spPr/>
    </dgm:pt>
    <dgm:pt modelId="{05E8CF7C-ADC4-4B73-BD19-1CF99AF54945}" type="pres">
      <dgm:prSet presAssocID="{2C1256BE-79E8-45E8-B11E-5EEAA42CC5D9}" presName="node" presStyleLbl="node1" presStyleIdx="1" presStyleCnt="2">
        <dgm:presLayoutVars>
          <dgm:bulletEnabled val="1"/>
        </dgm:presLayoutVars>
      </dgm:prSet>
      <dgm:spPr/>
    </dgm:pt>
  </dgm:ptLst>
  <dgm:cxnLst>
    <dgm:cxn modelId="{C0473708-36C6-4695-AB9F-475CC6526282}" type="presOf" srcId="{6AB87126-33F9-4D1E-AE98-7C32C6F9F9D6}" destId="{05E8CF7C-ADC4-4B73-BD19-1CF99AF54945}" srcOrd="0" destOrd="3" presId="urn:microsoft.com/office/officeart/2005/8/layout/hList6"/>
    <dgm:cxn modelId="{C94DB309-AEEC-4B0A-84A9-90997490E597}" srcId="{2C1256BE-79E8-45E8-B11E-5EEAA42CC5D9}" destId="{4BA2BA67-E421-43BA-8E3F-FD64395324B7}" srcOrd="3" destOrd="0" parTransId="{85C92D3E-3AF6-44BA-A236-2FFD1B3B36E6}" sibTransId="{6781EFF5-0C26-42B8-A5CD-9A882A1C748C}"/>
    <dgm:cxn modelId="{4E37830C-0850-4C97-8288-ADCC52771980}" srcId="{2C1256BE-79E8-45E8-B11E-5EEAA42CC5D9}" destId="{6AB87126-33F9-4D1E-AE98-7C32C6F9F9D6}" srcOrd="2" destOrd="0" parTransId="{52220211-CB3C-4454-A494-77935CC80650}" sibTransId="{05B99804-E028-4D96-8372-92EA2EB1E376}"/>
    <dgm:cxn modelId="{52C6AF0D-52EC-405A-8438-3AE595B4DB17}" srcId="{A8B9C8BD-D9FE-4DF3-A8DC-BB4137DE61F9}" destId="{2C1256BE-79E8-45E8-B11E-5EEAA42CC5D9}" srcOrd="1" destOrd="0" parTransId="{7852C0C8-C882-4FEB-B69C-8D262E908CAB}" sibTransId="{E27D6C32-C29F-40A6-8A20-B77E1C4B4408}"/>
    <dgm:cxn modelId="{2D6A6C23-512E-4021-B8A7-0636522BFE6D}" type="presOf" srcId="{4BA2BA67-E421-43BA-8E3F-FD64395324B7}" destId="{05E8CF7C-ADC4-4B73-BD19-1CF99AF54945}" srcOrd="0" destOrd="4" presId="urn:microsoft.com/office/officeart/2005/8/layout/hList6"/>
    <dgm:cxn modelId="{9F14C625-81DE-4AFF-A46F-B274441E8C02}" srcId="{2C1256BE-79E8-45E8-B11E-5EEAA42CC5D9}" destId="{E164B8BF-47CB-4A96-BFE3-20A7480B8C0C}" srcOrd="6" destOrd="0" parTransId="{038817C4-3CE4-4DC1-AAD1-59C076535B4F}" sibTransId="{1D7F65D1-7466-4A42-AF07-43C301765CE8}"/>
    <dgm:cxn modelId="{89F4295F-93DF-43FB-AAFE-EA403858BF23}" srcId="{2C1256BE-79E8-45E8-B11E-5EEAA42CC5D9}" destId="{DB8F1D34-4E6F-4BB7-9A0D-919D78B8A221}" srcOrd="5" destOrd="0" parTransId="{6DECD705-DD3B-447C-9BCD-61CA11855551}" sibTransId="{21B9D578-3A2A-45A8-AF60-3180D49B2453}"/>
    <dgm:cxn modelId="{2B281945-2BE0-405D-97ED-3D136E83891A}" type="presOf" srcId="{A8B9C8BD-D9FE-4DF3-A8DC-BB4137DE61F9}" destId="{6ED3CE8A-1CE9-4A18-A05B-F312BCBEBD93}" srcOrd="0" destOrd="0" presId="urn:microsoft.com/office/officeart/2005/8/layout/hList6"/>
    <dgm:cxn modelId="{37B3604F-85B6-4378-9D43-D9A09A335B68}" srcId="{2C1256BE-79E8-45E8-B11E-5EEAA42CC5D9}" destId="{FF573D27-1648-4B45-9094-9A0726D17B5E}" srcOrd="4" destOrd="0" parTransId="{FAA9E1C8-1461-43FE-A06E-EE3E2A9ECBA7}" sibTransId="{70F1A26B-AA1A-4AD0-A43C-07C84E15D1A3}"/>
    <dgm:cxn modelId="{F4A7B150-8173-4705-B8D0-EF782BB9B182}" type="presOf" srcId="{DB8F1D34-4E6F-4BB7-9A0D-919D78B8A221}" destId="{05E8CF7C-ADC4-4B73-BD19-1CF99AF54945}" srcOrd="0" destOrd="6" presId="urn:microsoft.com/office/officeart/2005/8/layout/hList6"/>
    <dgm:cxn modelId="{E8D01571-6E17-42F4-AEA6-328AEE6AA0B5}" type="presOf" srcId="{6AE86636-80FB-49DE-AB1C-09FB396298FF}" destId="{6DC50C9B-A189-4E09-B856-070F51F971D4}" srcOrd="0" destOrd="0" presId="urn:microsoft.com/office/officeart/2005/8/layout/hList6"/>
    <dgm:cxn modelId="{79FD1F73-6EBD-4719-A2A6-669AA7B22DF5}" type="presOf" srcId="{E164B8BF-47CB-4A96-BFE3-20A7480B8C0C}" destId="{05E8CF7C-ADC4-4B73-BD19-1CF99AF54945}" srcOrd="0" destOrd="7" presId="urn:microsoft.com/office/officeart/2005/8/layout/hList6"/>
    <dgm:cxn modelId="{96C1F275-B721-4372-BAAE-8210D6571564}" srcId="{2C1256BE-79E8-45E8-B11E-5EEAA42CC5D9}" destId="{0324C1DA-D4F1-4077-90F4-CDC0D61ACFC3}" srcOrd="1" destOrd="0" parTransId="{9CDEDBAB-1158-472B-B345-ACF24EDEDF79}" sibTransId="{1758A1D1-A8C3-43CE-A6BF-AC1119829E57}"/>
    <dgm:cxn modelId="{32789F91-5842-42B6-96C5-F3A924464BB7}" srcId="{2C1256BE-79E8-45E8-B11E-5EEAA42CC5D9}" destId="{53812674-7D38-4BF1-AAF3-FE5FCD2EAE53}" srcOrd="0" destOrd="0" parTransId="{200DA96D-6C68-44DE-B0ED-670E2E8531B7}" sibTransId="{A39423A0-DC99-4159-8738-782BB4F32DC0}"/>
    <dgm:cxn modelId="{DC9E5195-6EFD-4F85-961E-362850B83921}" type="presOf" srcId="{53812674-7D38-4BF1-AAF3-FE5FCD2EAE53}" destId="{05E8CF7C-ADC4-4B73-BD19-1CF99AF54945}" srcOrd="0" destOrd="1" presId="urn:microsoft.com/office/officeart/2005/8/layout/hList6"/>
    <dgm:cxn modelId="{60038FAF-5700-4554-9D1A-2F17606BD028}" srcId="{A8B9C8BD-D9FE-4DF3-A8DC-BB4137DE61F9}" destId="{6AE86636-80FB-49DE-AB1C-09FB396298FF}" srcOrd="0" destOrd="0" parTransId="{181388C9-FEE3-4E41-A53E-A0C935A31635}" sibTransId="{BCF40EFD-D840-4795-B9A7-85E2E6693189}"/>
    <dgm:cxn modelId="{B35EC7AF-F1FF-49BB-9339-DDB88EB7593F}" type="presOf" srcId="{0324C1DA-D4F1-4077-90F4-CDC0D61ACFC3}" destId="{05E8CF7C-ADC4-4B73-BD19-1CF99AF54945}" srcOrd="0" destOrd="2" presId="urn:microsoft.com/office/officeart/2005/8/layout/hList6"/>
    <dgm:cxn modelId="{6905FFC7-0F29-4FBC-9F6A-BDF18C52F0D7}" srcId="{6AE86636-80FB-49DE-AB1C-09FB396298FF}" destId="{6A718E30-598F-4779-BCE4-21FFC0EA9E35}" srcOrd="0" destOrd="0" parTransId="{0C4833A8-DA97-4200-B1DC-913309AF7748}" sibTransId="{5573DE42-71A2-4B97-A745-28C57C0626CC}"/>
    <dgm:cxn modelId="{63580FE6-953D-4844-8AE2-00E9D06DC06C}" type="presOf" srcId="{6A718E30-598F-4779-BCE4-21FFC0EA9E35}" destId="{6DC50C9B-A189-4E09-B856-070F51F971D4}" srcOrd="0" destOrd="1" presId="urn:microsoft.com/office/officeart/2005/8/layout/hList6"/>
    <dgm:cxn modelId="{27EE9AF2-EB85-4969-918A-7471AD8E1BF2}" type="presOf" srcId="{FF573D27-1648-4B45-9094-9A0726D17B5E}" destId="{05E8CF7C-ADC4-4B73-BD19-1CF99AF54945}" srcOrd="0" destOrd="5" presId="urn:microsoft.com/office/officeart/2005/8/layout/hList6"/>
    <dgm:cxn modelId="{30CBADFA-F079-45AA-B54D-5783DC729C98}" type="presOf" srcId="{2C1256BE-79E8-45E8-B11E-5EEAA42CC5D9}" destId="{05E8CF7C-ADC4-4B73-BD19-1CF99AF54945}" srcOrd="0" destOrd="0" presId="urn:microsoft.com/office/officeart/2005/8/layout/hList6"/>
    <dgm:cxn modelId="{82397A65-A454-477F-A9A5-D6B2ECB7481D}" type="presParOf" srcId="{6ED3CE8A-1CE9-4A18-A05B-F312BCBEBD93}" destId="{6DC50C9B-A189-4E09-B856-070F51F971D4}" srcOrd="0" destOrd="0" presId="urn:microsoft.com/office/officeart/2005/8/layout/hList6"/>
    <dgm:cxn modelId="{C3237778-873B-404C-AECC-41D95F47C9DC}" type="presParOf" srcId="{6ED3CE8A-1CE9-4A18-A05B-F312BCBEBD93}" destId="{B7B528F0-0968-4837-85AF-AAC365ED9B3B}" srcOrd="1" destOrd="0" presId="urn:microsoft.com/office/officeart/2005/8/layout/hList6"/>
    <dgm:cxn modelId="{3C337239-6CA1-4657-84C8-72353D48D013}" type="presParOf" srcId="{6ED3CE8A-1CE9-4A18-A05B-F312BCBEBD93}" destId="{05E8CF7C-ADC4-4B73-BD19-1CF99AF54945}"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E38BF-7E74-4393-BD22-035C215179DC}" type="doc">
      <dgm:prSet loTypeId="urn:microsoft.com/office/officeart/2005/8/layout/venn1" loCatId="relationship" qsTypeId="urn:microsoft.com/office/officeart/2005/8/quickstyle/simple3" qsCatId="simple" csTypeId="urn:microsoft.com/office/officeart/2005/8/colors/accent3_3" csCatId="accent3" phldr="1"/>
      <dgm:spPr/>
      <dgm:t>
        <a:bodyPr/>
        <a:lstStyle/>
        <a:p>
          <a:endParaRPr lang="en-IN"/>
        </a:p>
      </dgm:t>
    </dgm:pt>
    <dgm:pt modelId="{6E3E2C7A-D511-4C1D-BB38-7C67A5ED8F62}">
      <dgm:prSet/>
      <dgm:spPr/>
      <dgm:t>
        <a:bodyPr/>
        <a:lstStyle/>
        <a:p>
          <a:r>
            <a:rPr lang="en-US" b="1"/>
            <a:t>Develop a CNN Model</a:t>
          </a:r>
          <a:endParaRPr lang="en-IN"/>
        </a:p>
      </dgm:t>
    </dgm:pt>
    <dgm:pt modelId="{412A7813-A767-4DFF-BBAD-0B6084C58E05}" type="parTrans" cxnId="{D3322AED-C175-4789-877A-DD0404BEE909}">
      <dgm:prSet/>
      <dgm:spPr/>
      <dgm:t>
        <a:bodyPr/>
        <a:lstStyle/>
        <a:p>
          <a:endParaRPr lang="en-IN"/>
        </a:p>
      </dgm:t>
    </dgm:pt>
    <dgm:pt modelId="{7AB54BB0-0443-454B-9054-FE9BC4B03234}" type="sibTrans" cxnId="{D3322AED-C175-4789-877A-DD0404BEE909}">
      <dgm:prSet/>
      <dgm:spPr/>
      <dgm:t>
        <a:bodyPr/>
        <a:lstStyle/>
        <a:p>
          <a:endParaRPr lang="en-IN"/>
        </a:p>
      </dgm:t>
    </dgm:pt>
    <dgm:pt modelId="{5900CB3A-1F02-42CE-B743-925C773C65AB}">
      <dgm:prSet/>
      <dgm:spPr/>
      <dgm:t>
        <a:bodyPr/>
        <a:lstStyle/>
        <a:p>
          <a:r>
            <a:rPr lang="en-US"/>
            <a:t>Objective: Build and train a Convolutional Neural Network (CNN) capable of predicting gender and estimating age from facial images.</a:t>
          </a:r>
          <a:endParaRPr lang="en-IN"/>
        </a:p>
      </dgm:t>
    </dgm:pt>
    <dgm:pt modelId="{B903DB82-7F4E-42A8-8686-83F2BD82EB96}" type="parTrans" cxnId="{00D72254-CE75-4F46-AD84-0C83EE684C41}">
      <dgm:prSet/>
      <dgm:spPr/>
      <dgm:t>
        <a:bodyPr/>
        <a:lstStyle/>
        <a:p>
          <a:endParaRPr lang="en-IN"/>
        </a:p>
      </dgm:t>
    </dgm:pt>
    <dgm:pt modelId="{50AC7537-E661-45AB-8281-6C7ED3242326}" type="sibTrans" cxnId="{00D72254-CE75-4F46-AD84-0C83EE684C41}">
      <dgm:prSet/>
      <dgm:spPr/>
      <dgm:t>
        <a:bodyPr/>
        <a:lstStyle/>
        <a:p>
          <a:endParaRPr lang="en-IN"/>
        </a:p>
      </dgm:t>
    </dgm:pt>
    <dgm:pt modelId="{2BA984FB-A088-4E57-8CFE-532C6D14D780}">
      <dgm:prSet/>
      <dgm:spPr/>
      <dgm:t>
        <a:bodyPr/>
        <a:lstStyle/>
        <a:p>
          <a:r>
            <a:rPr lang="en-US" dirty="0"/>
            <a:t>Approach: Utilize a well-curated dataset to train the CNN, implementing state-of-the-art techniques in deep learning to optimize performance.</a:t>
          </a:r>
          <a:endParaRPr lang="en-IN" dirty="0"/>
        </a:p>
      </dgm:t>
    </dgm:pt>
    <dgm:pt modelId="{A5AFD305-E997-472F-9183-98AE535E34D2}" type="parTrans" cxnId="{7451CBA1-54CD-4678-A312-919411179ABD}">
      <dgm:prSet/>
      <dgm:spPr/>
      <dgm:t>
        <a:bodyPr/>
        <a:lstStyle/>
        <a:p>
          <a:endParaRPr lang="en-IN"/>
        </a:p>
      </dgm:t>
    </dgm:pt>
    <dgm:pt modelId="{20256675-452F-4461-9F45-E339E4BE8A4D}" type="sibTrans" cxnId="{7451CBA1-54CD-4678-A312-919411179ABD}">
      <dgm:prSet/>
      <dgm:spPr/>
      <dgm:t>
        <a:bodyPr/>
        <a:lstStyle/>
        <a:p>
          <a:endParaRPr lang="en-IN"/>
        </a:p>
      </dgm:t>
    </dgm:pt>
    <dgm:pt modelId="{DD275201-606F-4126-BC82-C5E8C98022FC}">
      <dgm:prSet/>
      <dgm:spPr/>
      <dgm:t>
        <a:bodyPr/>
        <a:lstStyle/>
        <a:p>
          <a:r>
            <a:rPr lang="en-US" b="1"/>
            <a:t>Evaluate Model’s Accuracy and Efficiency</a:t>
          </a:r>
          <a:endParaRPr lang="en-IN"/>
        </a:p>
      </dgm:t>
    </dgm:pt>
    <dgm:pt modelId="{42932A9E-86C3-4584-A755-2FA92912BD80}" type="parTrans" cxnId="{3D4658CF-E108-48C0-BB36-F24436F8CF5E}">
      <dgm:prSet/>
      <dgm:spPr/>
      <dgm:t>
        <a:bodyPr/>
        <a:lstStyle/>
        <a:p>
          <a:endParaRPr lang="en-IN"/>
        </a:p>
      </dgm:t>
    </dgm:pt>
    <dgm:pt modelId="{FF3633B2-A666-4E20-B22E-D661B7F8C6E1}" type="sibTrans" cxnId="{3D4658CF-E108-48C0-BB36-F24436F8CF5E}">
      <dgm:prSet/>
      <dgm:spPr/>
      <dgm:t>
        <a:bodyPr/>
        <a:lstStyle/>
        <a:p>
          <a:endParaRPr lang="en-IN"/>
        </a:p>
      </dgm:t>
    </dgm:pt>
    <dgm:pt modelId="{B1024E5B-45D0-4CDB-8F4D-354258272376}">
      <dgm:prSet/>
      <dgm:spPr/>
      <dgm:t>
        <a:bodyPr/>
        <a:lstStyle/>
        <a:p>
          <a:r>
            <a:rPr lang="en-US"/>
            <a:t>Accuracy: Measure how correctly the model predicts gender and estimates age. Utilize metrics like accuracy for gender classification and Mean Absolute Error (MAE) for age estimation.</a:t>
          </a:r>
          <a:endParaRPr lang="en-IN"/>
        </a:p>
      </dgm:t>
    </dgm:pt>
    <dgm:pt modelId="{C648C5DF-B7D5-4576-933E-79796BC82D55}" type="parTrans" cxnId="{6084D82F-9602-4457-A190-77B58DDC281F}">
      <dgm:prSet/>
      <dgm:spPr/>
      <dgm:t>
        <a:bodyPr/>
        <a:lstStyle/>
        <a:p>
          <a:endParaRPr lang="en-IN"/>
        </a:p>
      </dgm:t>
    </dgm:pt>
    <dgm:pt modelId="{BEC6FA35-BC8B-437E-AF65-DF99A822F4A9}" type="sibTrans" cxnId="{6084D82F-9602-4457-A190-77B58DDC281F}">
      <dgm:prSet/>
      <dgm:spPr/>
      <dgm:t>
        <a:bodyPr/>
        <a:lstStyle/>
        <a:p>
          <a:endParaRPr lang="en-IN"/>
        </a:p>
      </dgm:t>
    </dgm:pt>
    <dgm:pt modelId="{A125CF57-1C19-4A7B-B921-8640863E82DD}">
      <dgm:prSet/>
      <dgm:spPr/>
      <dgm:t>
        <a:bodyPr/>
        <a:lstStyle/>
        <a:p>
          <a:r>
            <a:rPr lang="en-US" dirty="0"/>
            <a:t>Efficiency: Assess the model's computational performance, including training time, inference speed, and resource usage. </a:t>
          </a:r>
          <a:endParaRPr lang="en-IN" dirty="0"/>
        </a:p>
      </dgm:t>
    </dgm:pt>
    <dgm:pt modelId="{78FD85E2-9767-4908-B614-4684B5794E6D}" type="parTrans" cxnId="{5994BE64-7C93-401F-8549-10CABF0AD6F7}">
      <dgm:prSet/>
      <dgm:spPr/>
      <dgm:t>
        <a:bodyPr/>
        <a:lstStyle/>
        <a:p>
          <a:endParaRPr lang="en-IN"/>
        </a:p>
      </dgm:t>
    </dgm:pt>
    <dgm:pt modelId="{4FC43692-6B49-44B4-A777-373710736CEF}" type="sibTrans" cxnId="{5994BE64-7C93-401F-8549-10CABF0AD6F7}">
      <dgm:prSet/>
      <dgm:spPr/>
      <dgm:t>
        <a:bodyPr/>
        <a:lstStyle/>
        <a:p>
          <a:endParaRPr lang="en-IN"/>
        </a:p>
      </dgm:t>
    </dgm:pt>
    <dgm:pt modelId="{C939F1B0-A929-41C4-B2D1-DCAA7209928A}" type="pres">
      <dgm:prSet presAssocID="{143E38BF-7E74-4393-BD22-035C215179DC}" presName="compositeShape" presStyleCnt="0">
        <dgm:presLayoutVars>
          <dgm:chMax val="7"/>
          <dgm:dir/>
          <dgm:resizeHandles val="exact"/>
        </dgm:presLayoutVars>
      </dgm:prSet>
      <dgm:spPr/>
    </dgm:pt>
    <dgm:pt modelId="{8ACD9032-3E7E-4789-AA59-36AB03DE2BA9}" type="pres">
      <dgm:prSet presAssocID="{6E3E2C7A-D511-4C1D-BB38-7C67A5ED8F62}" presName="circ1" presStyleLbl="vennNode1" presStyleIdx="0" presStyleCnt="2"/>
      <dgm:spPr/>
    </dgm:pt>
    <dgm:pt modelId="{8BBA674A-FE83-46E9-B67C-2873ED2E52B6}" type="pres">
      <dgm:prSet presAssocID="{6E3E2C7A-D511-4C1D-BB38-7C67A5ED8F62}" presName="circ1Tx" presStyleLbl="revTx" presStyleIdx="0" presStyleCnt="0">
        <dgm:presLayoutVars>
          <dgm:chMax val="0"/>
          <dgm:chPref val="0"/>
          <dgm:bulletEnabled val="1"/>
        </dgm:presLayoutVars>
      </dgm:prSet>
      <dgm:spPr/>
    </dgm:pt>
    <dgm:pt modelId="{9FE601CB-B87C-4D27-A54E-50EF366AD069}" type="pres">
      <dgm:prSet presAssocID="{DD275201-606F-4126-BC82-C5E8C98022FC}" presName="circ2" presStyleLbl="vennNode1" presStyleIdx="1" presStyleCnt="2"/>
      <dgm:spPr/>
    </dgm:pt>
    <dgm:pt modelId="{A9BD82AB-3BDC-494A-96A3-8AA70F0F5701}" type="pres">
      <dgm:prSet presAssocID="{DD275201-606F-4126-BC82-C5E8C98022FC}" presName="circ2Tx" presStyleLbl="revTx" presStyleIdx="0" presStyleCnt="0">
        <dgm:presLayoutVars>
          <dgm:chMax val="0"/>
          <dgm:chPref val="0"/>
          <dgm:bulletEnabled val="1"/>
        </dgm:presLayoutVars>
      </dgm:prSet>
      <dgm:spPr/>
    </dgm:pt>
  </dgm:ptLst>
  <dgm:cxnLst>
    <dgm:cxn modelId="{46C13D11-A9F1-47F8-AAD6-D77A54CA4EDA}" type="presOf" srcId="{2BA984FB-A088-4E57-8CFE-532C6D14D780}" destId="{8ACD9032-3E7E-4789-AA59-36AB03DE2BA9}" srcOrd="0" destOrd="2" presId="urn:microsoft.com/office/officeart/2005/8/layout/venn1"/>
    <dgm:cxn modelId="{26D14919-29F1-4F83-A006-8C8FC4554CC9}" type="presOf" srcId="{B1024E5B-45D0-4CDB-8F4D-354258272376}" destId="{A9BD82AB-3BDC-494A-96A3-8AA70F0F5701}" srcOrd="1" destOrd="1" presId="urn:microsoft.com/office/officeart/2005/8/layout/venn1"/>
    <dgm:cxn modelId="{7AF00825-824B-4DAC-8990-D914F22A4BCD}" type="presOf" srcId="{143E38BF-7E74-4393-BD22-035C215179DC}" destId="{C939F1B0-A929-41C4-B2D1-DCAA7209928A}" srcOrd="0" destOrd="0" presId="urn:microsoft.com/office/officeart/2005/8/layout/venn1"/>
    <dgm:cxn modelId="{6084D82F-9602-4457-A190-77B58DDC281F}" srcId="{DD275201-606F-4126-BC82-C5E8C98022FC}" destId="{B1024E5B-45D0-4CDB-8F4D-354258272376}" srcOrd="0" destOrd="0" parTransId="{C648C5DF-B7D5-4576-933E-79796BC82D55}" sibTransId="{BEC6FA35-BC8B-437E-AF65-DF99A822F4A9}"/>
    <dgm:cxn modelId="{7E099832-FA91-47C0-B6A6-ADD0B5579439}" type="presOf" srcId="{DD275201-606F-4126-BC82-C5E8C98022FC}" destId="{A9BD82AB-3BDC-494A-96A3-8AA70F0F5701}" srcOrd="1" destOrd="0" presId="urn:microsoft.com/office/officeart/2005/8/layout/venn1"/>
    <dgm:cxn modelId="{9DF91F37-44C8-4890-804D-EED3B552B4D7}" type="presOf" srcId="{A125CF57-1C19-4A7B-B921-8640863E82DD}" destId="{A9BD82AB-3BDC-494A-96A3-8AA70F0F5701}" srcOrd="1" destOrd="2" presId="urn:microsoft.com/office/officeart/2005/8/layout/venn1"/>
    <dgm:cxn modelId="{3D22445B-94B0-411D-9D74-A1CADAD20670}" type="presOf" srcId="{2BA984FB-A088-4E57-8CFE-532C6D14D780}" destId="{8BBA674A-FE83-46E9-B67C-2873ED2E52B6}" srcOrd="1" destOrd="2" presId="urn:microsoft.com/office/officeart/2005/8/layout/venn1"/>
    <dgm:cxn modelId="{5994BE64-7C93-401F-8549-10CABF0AD6F7}" srcId="{DD275201-606F-4126-BC82-C5E8C98022FC}" destId="{A125CF57-1C19-4A7B-B921-8640863E82DD}" srcOrd="1" destOrd="0" parTransId="{78FD85E2-9767-4908-B614-4684B5794E6D}" sibTransId="{4FC43692-6B49-44B4-A777-373710736CEF}"/>
    <dgm:cxn modelId="{48BD8E6F-0ECC-4B7A-8DA4-0CFA246EBA15}" type="presOf" srcId="{A125CF57-1C19-4A7B-B921-8640863E82DD}" destId="{9FE601CB-B87C-4D27-A54E-50EF366AD069}" srcOrd="0" destOrd="2" presId="urn:microsoft.com/office/officeart/2005/8/layout/venn1"/>
    <dgm:cxn modelId="{00D72254-CE75-4F46-AD84-0C83EE684C41}" srcId="{6E3E2C7A-D511-4C1D-BB38-7C67A5ED8F62}" destId="{5900CB3A-1F02-42CE-B743-925C773C65AB}" srcOrd="0" destOrd="0" parTransId="{B903DB82-7F4E-42A8-8686-83F2BD82EB96}" sibTransId="{50AC7537-E661-45AB-8281-6C7ED3242326}"/>
    <dgm:cxn modelId="{4FA78678-0F3C-4D51-944C-8E1FCEDC6966}" type="presOf" srcId="{6E3E2C7A-D511-4C1D-BB38-7C67A5ED8F62}" destId="{8BBA674A-FE83-46E9-B67C-2873ED2E52B6}" srcOrd="1" destOrd="0" presId="urn:microsoft.com/office/officeart/2005/8/layout/venn1"/>
    <dgm:cxn modelId="{32931E59-31D3-4618-B21E-3012C99528B2}" type="presOf" srcId="{5900CB3A-1F02-42CE-B743-925C773C65AB}" destId="{8ACD9032-3E7E-4789-AA59-36AB03DE2BA9}" srcOrd="0" destOrd="1" presId="urn:microsoft.com/office/officeart/2005/8/layout/venn1"/>
    <dgm:cxn modelId="{DF8FD082-F18D-455E-91C9-34720DBDD4FA}" type="presOf" srcId="{B1024E5B-45D0-4CDB-8F4D-354258272376}" destId="{9FE601CB-B87C-4D27-A54E-50EF366AD069}" srcOrd="0" destOrd="1" presId="urn:microsoft.com/office/officeart/2005/8/layout/venn1"/>
    <dgm:cxn modelId="{52974583-CF43-4D35-87C1-4950D20AA4DD}" type="presOf" srcId="{5900CB3A-1F02-42CE-B743-925C773C65AB}" destId="{8BBA674A-FE83-46E9-B67C-2873ED2E52B6}" srcOrd="1" destOrd="1" presId="urn:microsoft.com/office/officeart/2005/8/layout/venn1"/>
    <dgm:cxn modelId="{94E4E59F-B115-49F0-8FCB-5BF14343DB35}" type="presOf" srcId="{DD275201-606F-4126-BC82-C5E8C98022FC}" destId="{9FE601CB-B87C-4D27-A54E-50EF366AD069}" srcOrd="0" destOrd="0" presId="urn:microsoft.com/office/officeart/2005/8/layout/venn1"/>
    <dgm:cxn modelId="{7451CBA1-54CD-4678-A312-919411179ABD}" srcId="{6E3E2C7A-D511-4C1D-BB38-7C67A5ED8F62}" destId="{2BA984FB-A088-4E57-8CFE-532C6D14D780}" srcOrd="1" destOrd="0" parTransId="{A5AFD305-E997-472F-9183-98AE535E34D2}" sibTransId="{20256675-452F-4461-9F45-E339E4BE8A4D}"/>
    <dgm:cxn modelId="{3D4658CF-E108-48C0-BB36-F24436F8CF5E}" srcId="{143E38BF-7E74-4393-BD22-035C215179DC}" destId="{DD275201-606F-4126-BC82-C5E8C98022FC}" srcOrd="1" destOrd="0" parTransId="{42932A9E-86C3-4584-A755-2FA92912BD80}" sibTransId="{FF3633B2-A666-4E20-B22E-D661B7F8C6E1}"/>
    <dgm:cxn modelId="{D3322AED-C175-4789-877A-DD0404BEE909}" srcId="{143E38BF-7E74-4393-BD22-035C215179DC}" destId="{6E3E2C7A-D511-4C1D-BB38-7C67A5ED8F62}" srcOrd="0" destOrd="0" parTransId="{412A7813-A767-4DFF-BBAD-0B6084C58E05}" sibTransId="{7AB54BB0-0443-454B-9054-FE9BC4B03234}"/>
    <dgm:cxn modelId="{AD9947F8-4C59-48B4-94AD-3655ED51C245}" type="presOf" srcId="{6E3E2C7A-D511-4C1D-BB38-7C67A5ED8F62}" destId="{8ACD9032-3E7E-4789-AA59-36AB03DE2BA9}" srcOrd="0" destOrd="0" presId="urn:microsoft.com/office/officeart/2005/8/layout/venn1"/>
    <dgm:cxn modelId="{3E517A62-5BA1-422A-9B90-B744B43289FE}" type="presParOf" srcId="{C939F1B0-A929-41C4-B2D1-DCAA7209928A}" destId="{8ACD9032-3E7E-4789-AA59-36AB03DE2BA9}" srcOrd="0" destOrd="0" presId="urn:microsoft.com/office/officeart/2005/8/layout/venn1"/>
    <dgm:cxn modelId="{C454F0B0-7C27-40F4-8D39-6689664CDE06}" type="presParOf" srcId="{C939F1B0-A929-41C4-B2D1-DCAA7209928A}" destId="{8BBA674A-FE83-46E9-B67C-2873ED2E52B6}" srcOrd="1" destOrd="0" presId="urn:microsoft.com/office/officeart/2005/8/layout/venn1"/>
    <dgm:cxn modelId="{19E70E95-51F7-4A7E-B40C-005A1A64134F}" type="presParOf" srcId="{C939F1B0-A929-41C4-B2D1-DCAA7209928A}" destId="{9FE601CB-B87C-4D27-A54E-50EF366AD069}" srcOrd="2" destOrd="0" presId="urn:microsoft.com/office/officeart/2005/8/layout/venn1"/>
    <dgm:cxn modelId="{36B584F8-BAE8-4148-AB35-C8BA30F9D278}" type="presParOf" srcId="{C939F1B0-A929-41C4-B2D1-DCAA7209928A}" destId="{A9BD82AB-3BDC-494A-96A3-8AA70F0F570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E29B8-4192-42E9-B100-DAF7465821F8}">
      <dsp:nvSpPr>
        <dsp:cNvPr id="0" name=""/>
        <dsp:cNvSpPr/>
      </dsp:nvSpPr>
      <dsp:spPr>
        <a:xfrm>
          <a:off x="0" y="526"/>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9506FA-C006-43DF-8297-B3FCF5095DC3}">
      <dsp:nvSpPr>
        <dsp:cNvPr id="0" name=""/>
        <dsp:cNvSpPr/>
      </dsp:nvSpPr>
      <dsp:spPr>
        <a:xfrm>
          <a:off x="0" y="526"/>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latin typeface="Times New Roman" panose="02020603050405020304" pitchFamily="18" charset="0"/>
              <a:cs typeface="Times New Roman" panose="02020603050405020304" pitchFamily="18" charset="0"/>
            </a:rPr>
            <a:t>Introduction</a:t>
          </a:r>
          <a:endParaRPr lang="en-IN" sz="2000" kern="1200" dirty="0">
            <a:latin typeface="Times New Roman" panose="02020603050405020304" pitchFamily="18" charset="0"/>
            <a:cs typeface="Times New Roman" panose="02020603050405020304" pitchFamily="18" charset="0"/>
          </a:endParaRPr>
        </a:p>
      </dsp:txBody>
      <dsp:txXfrm>
        <a:off x="0" y="526"/>
        <a:ext cx="10834384" cy="431340"/>
      </dsp:txXfrm>
    </dsp:sp>
    <dsp:sp modelId="{F967117C-D042-4EF5-BA3F-B55D36617484}">
      <dsp:nvSpPr>
        <dsp:cNvPr id="0" name=""/>
        <dsp:cNvSpPr/>
      </dsp:nvSpPr>
      <dsp:spPr>
        <a:xfrm>
          <a:off x="0" y="431867"/>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DB4960-D4E2-4D25-8060-009A1E363085}">
      <dsp:nvSpPr>
        <dsp:cNvPr id="0" name=""/>
        <dsp:cNvSpPr/>
      </dsp:nvSpPr>
      <dsp:spPr>
        <a:xfrm>
          <a:off x="0" y="431867"/>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latin typeface="Times New Roman" panose="02020603050405020304" pitchFamily="18" charset="0"/>
              <a:cs typeface="Times New Roman" panose="02020603050405020304" pitchFamily="18" charset="0"/>
            </a:rPr>
            <a:t>Objective</a:t>
          </a:r>
          <a:endParaRPr lang="en-IN" sz="2000" kern="1200" dirty="0">
            <a:latin typeface="Times New Roman" panose="02020603050405020304" pitchFamily="18" charset="0"/>
            <a:cs typeface="Times New Roman" panose="02020603050405020304" pitchFamily="18" charset="0"/>
          </a:endParaRPr>
        </a:p>
      </dsp:txBody>
      <dsp:txXfrm>
        <a:off x="0" y="431867"/>
        <a:ext cx="10834384" cy="431340"/>
      </dsp:txXfrm>
    </dsp:sp>
    <dsp:sp modelId="{4D96B230-FA9B-47F9-86E3-4C1A463940AD}">
      <dsp:nvSpPr>
        <dsp:cNvPr id="0" name=""/>
        <dsp:cNvSpPr/>
      </dsp:nvSpPr>
      <dsp:spPr>
        <a:xfrm>
          <a:off x="0" y="863208"/>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0799C-8769-4A0E-9E10-9F86184AB348}">
      <dsp:nvSpPr>
        <dsp:cNvPr id="0" name=""/>
        <dsp:cNvSpPr/>
      </dsp:nvSpPr>
      <dsp:spPr>
        <a:xfrm>
          <a:off x="0" y="863208"/>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latin typeface="Times New Roman" panose="02020603050405020304" pitchFamily="18" charset="0"/>
              <a:cs typeface="Times New Roman" panose="02020603050405020304" pitchFamily="18" charset="0"/>
            </a:rPr>
            <a:t>Convolutional neural network</a:t>
          </a:r>
          <a:endParaRPr lang="en-IN" sz="2000" kern="1200" dirty="0">
            <a:latin typeface="Times New Roman" panose="02020603050405020304" pitchFamily="18" charset="0"/>
            <a:cs typeface="Times New Roman" panose="02020603050405020304" pitchFamily="18" charset="0"/>
          </a:endParaRPr>
        </a:p>
      </dsp:txBody>
      <dsp:txXfrm>
        <a:off x="0" y="863208"/>
        <a:ext cx="10834384" cy="431340"/>
      </dsp:txXfrm>
    </dsp:sp>
    <dsp:sp modelId="{98B6A0AE-E1AA-40CF-BAD9-E673915095AF}">
      <dsp:nvSpPr>
        <dsp:cNvPr id="0" name=""/>
        <dsp:cNvSpPr/>
      </dsp:nvSpPr>
      <dsp:spPr>
        <a:xfrm>
          <a:off x="0" y="1294548"/>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82257-1C54-435D-A593-4C87B364F003}">
      <dsp:nvSpPr>
        <dsp:cNvPr id="0" name=""/>
        <dsp:cNvSpPr/>
      </dsp:nvSpPr>
      <dsp:spPr>
        <a:xfrm>
          <a:off x="0" y="1294548"/>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latin typeface="Times New Roman" panose="02020603050405020304" pitchFamily="18" charset="0"/>
              <a:cs typeface="Times New Roman" panose="02020603050405020304" pitchFamily="18" charset="0"/>
            </a:rPr>
            <a:t>Data</a:t>
          </a:r>
          <a:endParaRPr lang="en-IN" sz="2000" kern="1200" dirty="0">
            <a:latin typeface="Times New Roman" panose="02020603050405020304" pitchFamily="18" charset="0"/>
            <a:cs typeface="Times New Roman" panose="02020603050405020304" pitchFamily="18" charset="0"/>
          </a:endParaRPr>
        </a:p>
      </dsp:txBody>
      <dsp:txXfrm>
        <a:off x="0" y="1294548"/>
        <a:ext cx="10834384" cy="431340"/>
      </dsp:txXfrm>
    </dsp:sp>
    <dsp:sp modelId="{78E76C4A-B057-4DC4-A60E-3D30B58B1D81}">
      <dsp:nvSpPr>
        <dsp:cNvPr id="0" name=""/>
        <dsp:cNvSpPr/>
      </dsp:nvSpPr>
      <dsp:spPr>
        <a:xfrm>
          <a:off x="0" y="1725889"/>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07DFCB-FB78-466F-822A-682039B2B933}">
      <dsp:nvSpPr>
        <dsp:cNvPr id="0" name=""/>
        <dsp:cNvSpPr/>
      </dsp:nvSpPr>
      <dsp:spPr>
        <a:xfrm>
          <a:off x="0" y="1725889"/>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latin typeface="Times New Roman" panose="02020603050405020304" pitchFamily="18" charset="0"/>
              <a:cs typeface="Times New Roman" panose="02020603050405020304" pitchFamily="18" charset="0"/>
            </a:rPr>
            <a:t>Model architecture</a:t>
          </a:r>
          <a:endParaRPr lang="en-IN" sz="2000" kern="1200">
            <a:latin typeface="Times New Roman" panose="02020603050405020304" pitchFamily="18" charset="0"/>
            <a:cs typeface="Times New Roman" panose="02020603050405020304" pitchFamily="18" charset="0"/>
          </a:endParaRPr>
        </a:p>
      </dsp:txBody>
      <dsp:txXfrm>
        <a:off x="0" y="1725889"/>
        <a:ext cx="10834384" cy="431340"/>
      </dsp:txXfrm>
    </dsp:sp>
    <dsp:sp modelId="{21C45BC0-C0D1-4651-8B5E-AE93C90FD57E}">
      <dsp:nvSpPr>
        <dsp:cNvPr id="0" name=""/>
        <dsp:cNvSpPr/>
      </dsp:nvSpPr>
      <dsp:spPr>
        <a:xfrm>
          <a:off x="0" y="2157230"/>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FD9AEE-8CA4-43C0-8B43-82ED891AF7CE}">
      <dsp:nvSpPr>
        <dsp:cNvPr id="0" name=""/>
        <dsp:cNvSpPr/>
      </dsp:nvSpPr>
      <dsp:spPr>
        <a:xfrm>
          <a:off x="0" y="2157230"/>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latin typeface="Times New Roman" panose="02020603050405020304" pitchFamily="18" charset="0"/>
              <a:cs typeface="Times New Roman" panose="02020603050405020304" pitchFamily="18" charset="0"/>
            </a:rPr>
            <a:t>Model training</a:t>
          </a:r>
          <a:endParaRPr lang="en-IN" sz="2000" kern="1200" dirty="0">
            <a:latin typeface="Times New Roman" panose="02020603050405020304" pitchFamily="18" charset="0"/>
            <a:cs typeface="Times New Roman" panose="02020603050405020304" pitchFamily="18" charset="0"/>
          </a:endParaRPr>
        </a:p>
      </dsp:txBody>
      <dsp:txXfrm>
        <a:off x="0" y="2157230"/>
        <a:ext cx="10834384" cy="431340"/>
      </dsp:txXfrm>
    </dsp:sp>
    <dsp:sp modelId="{28D4AC10-B0F4-4B61-9E3F-1FAF8909982A}">
      <dsp:nvSpPr>
        <dsp:cNvPr id="0" name=""/>
        <dsp:cNvSpPr/>
      </dsp:nvSpPr>
      <dsp:spPr>
        <a:xfrm>
          <a:off x="0" y="2588570"/>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9AA628-F096-4772-B34F-B68D8799D59C}">
      <dsp:nvSpPr>
        <dsp:cNvPr id="0" name=""/>
        <dsp:cNvSpPr/>
      </dsp:nvSpPr>
      <dsp:spPr>
        <a:xfrm>
          <a:off x="0" y="2588570"/>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Model </a:t>
          </a:r>
          <a:r>
            <a:rPr lang="en-US" sz="2000" kern="1200" baseline="0" dirty="0">
              <a:latin typeface="Times New Roman" panose="02020603050405020304" pitchFamily="18" charset="0"/>
              <a:cs typeface="Times New Roman" panose="02020603050405020304" pitchFamily="18" charset="0"/>
            </a:rPr>
            <a:t>evaluation</a:t>
          </a:r>
          <a:endParaRPr lang="en-IN" sz="2000" kern="1200" dirty="0">
            <a:latin typeface="Times New Roman" panose="02020603050405020304" pitchFamily="18" charset="0"/>
            <a:cs typeface="Times New Roman" panose="02020603050405020304" pitchFamily="18" charset="0"/>
          </a:endParaRPr>
        </a:p>
      </dsp:txBody>
      <dsp:txXfrm>
        <a:off x="0" y="2588570"/>
        <a:ext cx="10834384" cy="431340"/>
      </dsp:txXfrm>
    </dsp:sp>
    <dsp:sp modelId="{17133A7B-A3B4-4E8D-B7D1-786528DA35DA}">
      <dsp:nvSpPr>
        <dsp:cNvPr id="0" name=""/>
        <dsp:cNvSpPr/>
      </dsp:nvSpPr>
      <dsp:spPr>
        <a:xfrm>
          <a:off x="0" y="3019911"/>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D86A5-6F39-46DA-BED1-1E43179289C4}">
      <dsp:nvSpPr>
        <dsp:cNvPr id="0" name=""/>
        <dsp:cNvSpPr/>
      </dsp:nvSpPr>
      <dsp:spPr>
        <a:xfrm>
          <a:off x="0" y="3019911"/>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latin typeface="Times New Roman" panose="02020603050405020304" pitchFamily="18" charset="0"/>
              <a:cs typeface="Times New Roman" panose="02020603050405020304" pitchFamily="18" charset="0"/>
            </a:rPr>
            <a:t>Result &amp; Visualization</a:t>
          </a:r>
          <a:endParaRPr lang="en-IN" sz="2000" kern="1200" dirty="0">
            <a:latin typeface="Times New Roman" panose="02020603050405020304" pitchFamily="18" charset="0"/>
            <a:cs typeface="Times New Roman" panose="02020603050405020304" pitchFamily="18" charset="0"/>
          </a:endParaRPr>
        </a:p>
      </dsp:txBody>
      <dsp:txXfrm>
        <a:off x="0" y="3019911"/>
        <a:ext cx="10834384" cy="431340"/>
      </dsp:txXfrm>
    </dsp:sp>
    <dsp:sp modelId="{CF6E41F3-BB14-4C71-BA84-B0B7A7BE9090}">
      <dsp:nvSpPr>
        <dsp:cNvPr id="0" name=""/>
        <dsp:cNvSpPr/>
      </dsp:nvSpPr>
      <dsp:spPr>
        <a:xfrm>
          <a:off x="0" y="3451251"/>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C2423-589F-4410-A943-E2F6CC4241EF}">
      <dsp:nvSpPr>
        <dsp:cNvPr id="0" name=""/>
        <dsp:cNvSpPr/>
      </dsp:nvSpPr>
      <dsp:spPr>
        <a:xfrm>
          <a:off x="0" y="3451251"/>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latin typeface="Times New Roman" panose="02020603050405020304" pitchFamily="18" charset="0"/>
              <a:cs typeface="Times New Roman" panose="02020603050405020304" pitchFamily="18" charset="0"/>
            </a:rPr>
            <a:t>Conclusion</a:t>
          </a:r>
          <a:endParaRPr lang="en-IN" sz="2000" kern="1200">
            <a:latin typeface="Times New Roman" panose="02020603050405020304" pitchFamily="18" charset="0"/>
            <a:cs typeface="Times New Roman" panose="02020603050405020304" pitchFamily="18" charset="0"/>
          </a:endParaRPr>
        </a:p>
      </dsp:txBody>
      <dsp:txXfrm>
        <a:off x="0" y="3451251"/>
        <a:ext cx="10834384" cy="431340"/>
      </dsp:txXfrm>
    </dsp:sp>
    <dsp:sp modelId="{1D13AD12-D74B-484D-A040-96793EBB36BF}">
      <dsp:nvSpPr>
        <dsp:cNvPr id="0" name=""/>
        <dsp:cNvSpPr/>
      </dsp:nvSpPr>
      <dsp:spPr>
        <a:xfrm>
          <a:off x="0" y="3882592"/>
          <a:ext cx="1083438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FC76B0-363E-48EF-A33A-053012FEB0FD}">
      <dsp:nvSpPr>
        <dsp:cNvPr id="0" name=""/>
        <dsp:cNvSpPr/>
      </dsp:nvSpPr>
      <dsp:spPr>
        <a:xfrm>
          <a:off x="0" y="3882592"/>
          <a:ext cx="10834384" cy="43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latin typeface="Times New Roman" panose="02020603050405020304" pitchFamily="18" charset="0"/>
              <a:cs typeface="Times New Roman" panose="02020603050405020304" pitchFamily="18" charset="0"/>
            </a:rPr>
            <a:t>References</a:t>
          </a:r>
          <a:endParaRPr lang="en-IN" sz="2000" kern="1200" dirty="0">
            <a:latin typeface="Times New Roman" panose="02020603050405020304" pitchFamily="18" charset="0"/>
            <a:cs typeface="Times New Roman" panose="02020603050405020304" pitchFamily="18" charset="0"/>
          </a:endParaRPr>
        </a:p>
      </dsp:txBody>
      <dsp:txXfrm>
        <a:off x="0" y="3882592"/>
        <a:ext cx="10834384" cy="431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50C9B-A189-4E09-B856-070F51F971D4}">
      <dsp:nvSpPr>
        <dsp:cNvPr id="0" name=""/>
        <dsp:cNvSpPr/>
      </dsp:nvSpPr>
      <dsp:spPr>
        <a:xfrm rot="16200000">
          <a:off x="597079" y="-591767"/>
          <a:ext cx="3926806" cy="5110340"/>
        </a:xfrm>
        <a:prstGeom prst="flowChartManualOperati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650" tIns="0" rIns="120628" bIns="0" numCol="1" spcCol="1270" anchor="t" anchorCtr="0">
          <a:noAutofit/>
        </a:bodyPr>
        <a:lstStyle/>
        <a:p>
          <a:pPr marL="0" lvl="0" indent="0" algn="ctr" defTabSz="844550">
            <a:lnSpc>
              <a:spcPct val="90000"/>
            </a:lnSpc>
            <a:spcBef>
              <a:spcPct val="0"/>
            </a:spcBef>
            <a:spcAft>
              <a:spcPct val="35000"/>
            </a:spcAft>
            <a:buNone/>
          </a:pPr>
          <a:r>
            <a:rPr lang="en-US" sz="1900" b="1" kern="1200" dirty="0"/>
            <a:t>Brief Overview of Gender and Age Prediction</a:t>
          </a:r>
          <a:endParaRPr lang="en-IN" sz="1900" kern="1200" dirty="0"/>
        </a:p>
        <a:p>
          <a:pPr marL="114300" lvl="1" indent="-114300" algn="l" defTabSz="666750">
            <a:lnSpc>
              <a:spcPct val="90000"/>
            </a:lnSpc>
            <a:spcBef>
              <a:spcPct val="0"/>
            </a:spcBef>
            <a:spcAft>
              <a:spcPct val="15000"/>
            </a:spcAft>
            <a:buChar char="•"/>
          </a:pPr>
          <a:r>
            <a:rPr lang="en-US" sz="1500" kern="1200" dirty="0"/>
            <a:t>Gender and age prediction involves using machine learning models, particularly Convolutional Neural Networks (CNNs), to determine an individual's gender and estimate their age from facial images. This technology leverages patterns and features extracted from images to make accurate predictions.</a:t>
          </a:r>
          <a:endParaRPr lang="en-IN" sz="1500" kern="1200" dirty="0"/>
        </a:p>
      </dsp:txBody>
      <dsp:txXfrm rot="5400000">
        <a:off x="5312" y="785361"/>
        <a:ext cx="5110340" cy="2356084"/>
      </dsp:txXfrm>
    </dsp:sp>
    <dsp:sp modelId="{05E8CF7C-ADC4-4B73-BD19-1CF99AF54945}">
      <dsp:nvSpPr>
        <dsp:cNvPr id="0" name=""/>
        <dsp:cNvSpPr/>
      </dsp:nvSpPr>
      <dsp:spPr>
        <a:xfrm rot="16200000">
          <a:off x="6090695" y="-591767"/>
          <a:ext cx="3926806" cy="5110340"/>
        </a:xfrm>
        <a:prstGeom prst="flowChartManualOperation">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650" tIns="0" rIns="120628" bIns="0" numCol="1" spcCol="1270" anchor="t" anchorCtr="0">
          <a:noAutofit/>
        </a:bodyPr>
        <a:lstStyle/>
        <a:p>
          <a:pPr marL="0" lvl="0" indent="0" algn="l" defTabSz="844550">
            <a:lnSpc>
              <a:spcPct val="90000"/>
            </a:lnSpc>
            <a:spcBef>
              <a:spcPct val="0"/>
            </a:spcBef>
            <a:spcAft>
              <a:spcPct val="35000"/>
            </a:spcAft>
            <a:buNone/>
          </a:pPr>
          <a:r>
            <a:rPr lang="en-US" sz="1900" b="1" kern="1200"/>
            <a:t>Applications:</a:t>
          </a:r>
          <a:endParaRPr lang="en-IN" sz="1900" kern="1200"/>
        </a:p>
        <a:p>
          <a:pPr marL="114300" lvl="1" indent="-114300" algn="l" defTabSz="666750">
            <a:lnSpc>
              <a:spcPct val="90000"/>
            </a:lnSpc>
            <a:spcBef>
              <a:spcPct val="0"/>
            </a:spcBef>
            <a:spcAft>
              <a:spcPct val="15000"/>
            </a:spcAft>
            <a:buChar char="•"/>
          </a:pPr>
          <a:r>
            <a:rPr lang="en-US" sz="1500" kern="1200" dirty="0"/>
            <a:t>Personalization of content and advertisements.</a:t>
          </a:r>
          <a:endParaRPr lang="en-IN" sz="1500" kern="1200" dirty="0"/>
        </a:p>
        <a:p>
          <a:pPr marL="114300" lvl="1" indent="-114300" algn="l" defTabSz="666750">
            <a:lnSpc>
              <a:spcPct val="90000"/>
            </a:lnSpc>
            <a:spcBef>
              <a:spcPct val="0"/>
            </a:spcBef>
            <a:spcAft>
              <a:spcPct val="15000"/>
            </a:spcAft>
            <a:buChar char="•"/>
          </a:pPr>
          <a:r>
            <a:rPr lang="en-US" sz="1500" kern="1200"/>
            <a:t>Enhancing user interaction and experience.</a:t>
          </a:r>
          <a:endParaRPr lang="en-IN" sz="1500" kern="1200"/>
        </a:p>
        <a:p>
          <a:pPr marL="114300" lvl="1" indent="-114300" algn="l" defTabSz="666750">
            <a:lnSpc>
              <a:spcPct val="90000"/>
            </a:lnSpc>
            <a:spcBef>
              <a:spcPct val="0"/>
            </a:spcBef>
            <a:spcAft>
              <a:spcPct val="15000"/>
            </a:spcAft>
            <a:buChar char="•"/>
          </a:pPr>
          <a:r>
            <a:rPr lang="en-US" sz="1500" kern="1200" dirty="0"/>
            <a:t>Analyzing population trends and behaviors.</a:t>
          </a:r>
          <a:endParaRPr lang="en-IN" sz="1500" kern="1200" dirty="0"/>
        </a:p>
        <a:p>
          <a:pPr marL="114300" lvl="1" indent="-114300" algn="l" defTabSz="666750">
            <a:lnSpc>
              <a:spcPct val="90000"/>
            </a:lnSpc>
            <a:spcBef>
              <a:spcPct val="0"/>
            </a:spcBef>
            <a:spcAft>
              <a:spcPct val="15000"/>
            </a:spcAft>
            <a:buChar char="•"/>
          </a:pPr>
          <a:r>
            <a:rPr lang="en-US" sz="1500" kern="1200"/>
            <a:t>Gathering data for public policy and economic planning.</a:t>
          </a:r>
          <a:endParaRPr lang="en-IN" sz="1500" kern="1200"/>
        </a:p>
        <a:p>
          <a:pPr marL="114300" lvl="1" indent="-114300" algn="l" defTabSz="666750">
            <a:lnSpc>
              <a:spcPct val="90000"/>
            </a:lnSpc>
            <a:spcBef>
              <a:spcPct val="0"/>
            </a:spcBef>
            <a:spcAft>
              <a:spcPct val="15000"/>
            </a:spcAft>
            <a:buChar char="•"/>
          </a:pPr>
          <a:r>
            <a:rPr lang="en-US" sz="1500" kern="1200"/>
            <a:t>Delivering ads tailored to specific age groups and genders.</a:t>
          </a:r>
          <a:endParaRPr lang="en-IN" sz="1500" kern="1200"/>
        </a:p>
        <a:p>
          <a:pPr marL="114300" lvl="1" indent="-114300" algn="l" defTabSz="666750">
            <a:lnSpc>
              <a:spcPct val="90000"/>
            </a:lnSpc>
            <a:spcBef>
              <a:spcPct val="0"/>
            </a:spcBef>
            <a:spcAft>
              <a:spcPct val="15000"/>
            </a:spcAft>
            <a:buChar char="•"/>
          </a:pPr>
          <a:r>
            <a:rPr lang="en-US" sz="1500" kern="1200"/>
            <a:t>Improving marketing campaign efficiency.</a:t>
          </a:r>
          <a:endParaRPr lang="en-IN" sz="1500" kern="1200"/>
        </a:p>
        <a:p>
          <a:pPr marL="114300" lvl="1" indent="-114300" algn="l" defTabSz="666750">
            <a:lnSpc>
              <a:spcPct val="90000"/>
            </a:lnSpc>
            <a:spcBef>
              <a:spcPct val="0"/>
            </a:spcBef>
            <a:spcAft>
              <a:spcPct val="15000"/>
            </a:spcAft>
            <a:buChar char="•"/>
          </a:pPr>
          <a:r>
            <a:rPr lang="en-US" sz="1500" kern="1200"/>
            <a:t>Increasing user engagement and conversion rates.</a:t>
          </a:r>
          <a:endParaRPr lang="en-IN" sz="1500" kern="1200"/>
        </a:p>
      </dsp:txBody>
      <dsp:txXfrm rot="5400000">
        <a:off x="5498928" y="785361"/>
        <a:ext cx="5110340" cy="2356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D9032-3E7E-4789-AA59-36AB03DE2BA9}">
      <dsp:nvSpPr>
        <dsp:cNvPr id="0" name=""/>
        <dsp:cNvSpPr/>
      </dsp:nvSpPr>
      <dsp:spPr>
        <a:xfrm>
          <a:off x="239252" y="202487"/>
          <a:ext cx="5901556" cy="5901556"/>
        </a:xfrm>
        <a:prstGeom prst="ellipse">
          <a:avLst/>
        </a:prstGeom>
        <a:gradFill rotWithShape="0">
          <a:gsLst>
            <a:gs pos="0">
              <a:schemeClr val="accent3">
                <a:shade val="80000"/>
                <a:alpha val="50000"/>
                <a:hueOff val="0"/>
                <a:satOff val="0"/>
                <a:lumOff val="0"/>
                <a:alphaOff val="0"/>
                <a:lumMod val="110000"/>
                <a:satMod val="105000"/>
                <a:tint val="67000"/>
              </a:schemeClr>
            </a:gs>
            <a:gs pos="50000">
              <a:schemeClr val="accent3">
                <a:shade val="80000"/>
                <a:alpha val="50000"/>
                <a:hueOff val="0"/>
                <a:satOff val="0"/>
                <a:lumOff val="0"/>
                <a:alphaOff val="0"/>
                <a:lumMod val="105000"/>
                <a:satMod val="103000"/>
                <a:tint val="73000"/>
              </a:schemeClr>
            </a:gs>
            <a:gs pos="100000">
              <a:schemeClr val="accent3">
                <a:shade val="80000"/>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1200150">
            <a:lnSpc>
              <a:spcPct val="90000"/>
            </a:lnSpc>
            <a:spcBef>
              <a:spcPct val="0"/>
            </a:spcBef>
            <a:spcAft>
              <a:spcPct val="35000"/>
            </a:spcAft>
            <a:buNone/>
          </a:pPr>
          <a:r>
            <a:rPr lang="en-US" sz="2700" b="1" kern="1200"/>
            <a:t>Develop a CNN Model</a:t>
          </a:r>
          <a:endParaRPr lang="en-IN" sz="2700" kern="1200"/>
        </a:p>
        <a:p>
          <a:pPr marL="228600" lvl="1" indent="-228600" algn="l" defTabSz="933450">
            <a:lnSpc>
              <a:spcPct val="90000"/>
            </a:lnSpc>
            <a:spcBef>
              <a:spcPct val="0"/>
            </a:spcBef>
            <a:spcAft>
              <a:spcPct val="15000"/>
            </a:spcAft>
            <a:buChar char="•"/>
          </a:pPr>
          <a:r>
            <a:rPr lang="en-US" sz="2100" kern="1200"/>
            <a:t>Objective: Build and train a Convolutional Neural Network (CNN) capable of predicting gender and estimating age from facial images.</a:t>
          </a:r>
          <a:endParaRPr lang="en-IN" sz="2100" kern="1200"/>
        </a:p>
        <a:p>
          <a:pPr marL="228600" lvl="1" indent="-228600" algn="l" defTabSz="933450">
            <a:lnSpc>
              <a:spcPct val="90000"/>
            </a:lnSpc>
            <a:spcBef>
              <a:spcPct val="0"/>
            </a:spcBef>
            <a:spcAft>
              <a:spcPct val="15000"/>
            </a:spcAft>
            <a:buChar char="•"/>
          </a:pPr>
          <a:r>
            <a:rPr lang="en-US" sz="2100" kern="1200" dirty="0"/>
            <a:t>Approach: Utilize a well-curated dataset to train the CNN, implementing state-of-the-art techniques in deep learning to optimize performance.</a:t>
          </a:r>
          <a:endParaRPr lang="en-IN" sz="2100" kern="1200" dirty="0"/>
        </a:p>
      </dsp:txBody>
      <dsp:txXfrm>
        <a:off x="1063343" y="898407"/>
        <a:ext cx="3402699" cy="4509716"/>
      </dsp:txXfrm>
    </dsp:sp>
    <dsp:sp modelId="{9FE601CB-B87C-4D27-A54E-50EF366AD069}">
      <dsp:nvSpPr>
        <dsp:cNvPr id="0" name=""/>
        <dsp:cNvSpPr/>
      </dsp:nvSpPr>
      <dsp:spPr>
        <a:xfrm>
          <a:off x="4492626" y="202487"/>
          <a:ext cx="5901556" cy="5901556"/>
        </a:xfrm>
        <a:prstGeom prst="ellipse">
          <a:avLst/>
        </a:prstGeom>
        <a:gradFill rotWithShape="0">
          <a:gsLst>
            <a:gs pos="0">
              <a:schemeClr val="accent3">
                <a:shade val="80000"/>
                <a:alpha val="50000"/>
                <a:hueOff val="103391"/>
                <a:satOff val="-15269"/>
                <a:lumOff val="41182"/>
                <a:alphaOff val="0"/>
                <a:lumMod val="110000"/>
                <a:satMod val="105000"/>
                <a:tint val="67000"/>
              </a:schemeClr>
            </a:gs>
            <a:gs pos="50000">
              <a:schemeClr val="accent3">
                <a:shade val="80000"/>
                <a:alpha val="50000"/>
                <a:hueOff val="103391"/>
                <a:satOff val="-15269"/>
                <a:lumOff val="41182"/>
                <a:alphaOff val="0"/>
                <a:lumMod val="105000"/>
                <a:satMod val="103000"/>
                <a:tint val="73000"/>
              </a:schemeClr>
            </a:gs>
            <a:gs pos="100000">
              <a:schemeClr val="accent3">
                <a:shade val="80000"/>
                <a:alpha val="50000"/>
                <a:hueOff val="103391"/>
                <a:satOff val="-15269"/>
                <a:lumOff val="4118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1200150">
            <a:lnSpc>
              <a:spcPct val="90000"/>
            </a:lnSpc>
            <a:spcBef>
              <a:spcPct val="0"/>
            </a:spcBef>
            <a:spcAft>
              <a:spcPct val="35000"/>
            </a:spcAft>
            <a:buNone/>
          </a:pPr>
          <a:r>
            <a:rPr lang="en-US" sz="2700" b="1" kern="1200"/>
            <a:t>Evaluate Model’s Accuracy and Efficiency</a:t>
          </a:r>
          <a:endParaRPr lang="en-IN" sz="2700" kern="1200"/>
        </a:p>
        <a:p>
          <a:pPr marL="228600" lvl="1" indent="-228600" algn="l" defTabSz="933450">
            <a:lnSpc>
              <a:spcPct val="90000"/>
            </a:lnSpc>
            <a:spcBef>
              <a:spcPct val="0"/>
            </a:spcBef>
            <a:spcAft>
              <a:spcPct val="15000"/>
            </a:spcAft>
            <a:buChar char="•"/>
          </a:pPr>
          <a:r>
            <a:rPr lang="en-US" sz="2100" kern="1200"/>
            <a:t>Accuracy: Measure how correctly the model predicts gender and estimates age. Utilize metrics like accuracy for gender classification and Mean Absolute Error (MAE) for age estimation.</a:t>
          </a:r>
          <a:endParaRPr lang="en-IN" sz="2100" kern="1200"/>
        </a:p>
        <a:p>
          <a:pPr marL="228600" lvl="1" indent="-228600" algn="l" defTabSz="933450">
            <a:lnSpc>
              <a:spcPct val="90000"/>
            </a:lnSpc>
            <a:spcBef>
              <a:spcPct val="0"/>
            </a:spcBef>
            <a:spcAft>
              <a:spcPct val="15000"/>
            </a:spcAft>
            <a:buChar char="•"/>
          </a:pPr>
          <a:r>
            <a:rPr lang="en-US" sz="2100" kern="1200" dirty="0"/>
            <a:t>Efficiency: Assess the model's computational performance, including training time, inference speed, and resource usage. </a:t>
          </a:r>
          <a:endParaRPr lang="en-IN" sz="2100" kern="1200" dirty="0"/>
        </a:p>
      </dsp:txBody>
      <dsp:txXfrm>
        <a:off x="6167392" y="898407"/>
        <a:ext cx="3402699" cy="45097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247812-3409-784D-BAE7-ABE53735D59F}" type="slidenum">
              <a:rPr lang="en-US" smtClean="0"/>
              <a:t>1</a:t>
            </a:fld>
            <a:endParaRPr lang="en-US"/>
          </a:p>
        </p:txBody>
      </p:sp>
    </p:spTree>
    <p:extLst>
      <p:ext uri="{BB962C8B-B14F-4D97-AF65-F5344CB8AC3E}">
        <p14:creationId xmlns:p14="http://schemas.microsoft.com/office/powerpoint/2010/main" val="1234159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035161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3412056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3194771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3108352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82501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291146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50436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96478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2106183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7/8/2024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science/article/abs/pii/S0925231216315533?via%3Dihub" TargetMode="External"/><Relationship Id="rId7" Type="http://schemas.openxmlformats.org/officeDocument/2006/relationships/hyperlink" Target="https://ieeexplore.ieee.org/document/8625421/"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ieeexplore.ieee.org/document/8170321" TargetMode="External"/><Relationship Id="rId5" Type="http://schemas.openxmlformats.org/officeDocument/2006/relationships/hyperlink" Target="https://scholar.google.com/scholar_lookup?title=Age%20estimation%20by%20facial%20images%3A%20a%20survey&amp;author=X.%20Wang&amp;author=L.%20Liang&amp;author=Z.%20Wang&amp;author=S.%20Hu&amp;publication_year=2012" TargetMode="External"/><Relationship Id="rId4" Type="http://schemas.openxmlformats.org/officeDocument/2006/relationships/hyperlink" Target="https://link.springer.com/article/10.1007/s10796-020-10023-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mailto:bajajnishita987@gmail.com" TargetMode="External"/><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961534" y="1455529"/>
            <a:ext cx="10487378" cy="2550863"/>
          </a:xfrm>
        </p:spPr>
        <p:txBody>
          <a:bodyPr/>
          <a:lstStyle/>
          <a:p>
            <a:r>
              <a:rPr lang="en-US" b="1" dirty="0"/>
              <a:t>Gender and age prediction: image classification using cnn</a:t>
            </a:r>
            <a:br>
              <a:rPr lang="en-US" b="1" dirty="0"/>
            </a:br>
            <a:endParaRPr lang="en-US" b="1" dirty="0"/>
          </a:p>
        </p:txBody>
      </p:sp>
      <p:sp>
        <p:nvSpPr>
          <p:cNvPr id="7" name="TextBox 6">
            <a:extLst>
              <a:ext uri="{FF2B5EF4-FFF2-40B4-BE49-F238E27FC236}">
                <a16:creationId xmlns:a16="http://schemas.microsoft.com/office/drawing/2014/main" id="{E8967ECB-AC84-4724-B8ED-DF28FC289797}"/>
              </a:ext>
            </a:extLst>
          </p:cNvPr>
          <p:cNvSpPr txBox="1"/>
          <p:nvPr/>
        </p:nvSpPr>
        <p:spPr>
          <a:xfrm>
            <a:off x="560439" y="4984955"/>
            <a:ext cx="5319251" cy="1477328"/>
          </a:xfrm>
          <a:prstGeom prst="rect">
            <a:avLst/>
          </a:prstGeom>
          <a:noFill/>
        </p:spPr>
        <p:txBody>
          <a:bodyPr wrap="square" rtlCol="0">
            <a:spAutoFit/>
          </a:bodyPr>
          <a:lstStyle/>
          <a:p>
            <a:r>
              <a:rPr lang="en-US" dirty="0">
                <a:solidFill>
                  <a:schemeClr val="bg1"/>
                </a:solidFill>
              </a:rPr>
              <a:t>SUBMITTED TO :</a:t>
            </a:r>
          </a:p>
          <a:p>
            <a:r>
              <a:rPr lang="en-US" dirty="0">
                <a:solidFill>
                  <a:schemeClr val="bg1"/>
                </a:solidFill>
              </a:rPr>
              <a:t>MS VAISHALI KUMAR</a:t>
            </a:r>
          </a:p>
          <a:p>
            <a:endParaRPr lang="en-US" dirty="0">
              <a:solidFill>
                <a:schemeClr val="bg1"/>
              </a:solidFill>
            </a:endParaRPr>
          </a:p>
          <a:p>
            <a:r>
              <a:rPr lang="en-US" dirty="0">
                <a:solidFill>
                  <a:schemeClr val="bg1"/>
                </a:solidFill>
              </a:rPr>
              <a:t>PROJECT GUIDE : </a:t>
            </a:r>
          </a:p>
          <a:p>
            <a:r>
              <a:rPr lang="en-US" dirty="0">
                <a:solidFill>
                  <a:schemeClr val="bg1"/>
                </a:solidFill>
              </a:rPr>
              <a:t>MRS. HETAL THAKER</a:t>
            </a:r>
          </a:p>
        </p:txBody>
      </p:sp>
      <p:sp>
        <p:nvSpPr>
          <p:cNvPr id="8" name="TextBox 7">
            <a:extLst>
              <a:ext uri="{FF2B5EF4-FFF2-40B4-BE49-F238E27FC236}">
                <a16:creationId xmlns:a16="http://schemas.microsoft.com/office/drawing/2014/main" id="{D8275714-1439-2449-38C2-377756D918E0}"/>
              </a:ext>
            </a:extLst>
          </p:cNvPr>
          <p:cNvSpPr txBox="1"/>
          <p:nvPr/>
        </p:nvSpPr>
        <p:spPr>
          <a:xfrm>
            <a:off x="7934632" y="4984955"/>
            <a:ext cx="4129548" cy="923330"/>
          </a:xfrm>
          <a:prstGeom prst="rect">
            <a:avLst/>
          </a:prstGeom>
          <a:noFill/>
        </p:spPr>
        <p:txBody>
          <a:bodyPr wrap="square" rtlCol="0">
            <a:spAutoFit/>
          </a:bodyPr>
          <a:lstStyle/>
          <a:p>
            <a:r>
              <a:rPr lang="en-US" dirty="0">
                <a:solidFill>
                  <a:schemeClr val="bg1"/>
                </a:solidFill>
              </a:rPr>
              <a:t>SUBMITTED BY: </a:t>
            </a:r>
          </a:p>
          <a:p>
            <a:r>
              <a:rPr lang="en-US" dirty="0">
                <a:solidFill>
                  <a:schemeClr val="bg1"/>
                </a:solidFill>
              </a:rPr>
              <a:t>NISHITA BAJAJ</a:t>
            </a:r>
          </a:p>
          <a:p>
            <a:r>
              <a:rPr lang="en-US" dirty="0">
                <a:solidFill>
                  <a:schemeClr val="bg1"/>
                </a:solidFill>
              </a:rPr>
              <a:t>20230804021</a:t>
            </a:r>
          </a:p>
        </p:txBody>
      </p:sp>
      <p:sp>
        <p:nvSpPr>
          <p:cNvPr id="9" name="TextBox 8">
            <a:extLst>
              <a:ext uri="{FF2B5EF4-FFF2-40B4-BE49-F238E27FC236}">
                <a16:creationId xmlns:a16="http://schemas.microsoft.com/office/drawing/2014/main" id="{B8A050C7-F5EF-B011-6B65-1D06D9968E07}"/>
              </a:ext>
            </a:extLst>
          </p:cNvPr>
          <p:cNvSpPr txBox="1"/>
          <p:nvPr/>
        </p:nvSpPr>
        <p:spPr>
          <a:xfrm>
            <a:off x="1470581" y="3082565"/>
            <a:ext cx="9417378" cy="553998"/>
          </a:xfrm>
          <a:prstGeom prst="rect">
            <a:avLst/>
          </a:prstGeom>
          <a:noFill/>
        </p:spPr>
        <p:txBody>
          <a:bodyPr wrap="square" rtlCol="0">
            <a:spAutoFit/>
          </a:bodyPr>
          <a:lstStyle/>
          <a:p>
            <a:pPr algn="ctr"/>
            <a:r>
              <a:rPr lang="en-US" sz="3000" dirty="0">
                <a:solidFill>
                  <a:schemeClr val="bg1"/>
                </a:solidFill>
              </a:rPr>
              <a:t>A DEEP LEARNING APPROACH</a:t>
            </a:r>
            <a:endParaRPr lang="en-IN" sz="3000" dirty="0">
              <a:solidFill>
                <a:schemeClr val="bg1"/>
              </a:solidFill>
            </a:endParaRP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b="1" dirty="0">
                <a:latin typeface="Algerian" panose="04020705040A02060702" pitchFamily="82" charset="0"/>
              </a:rPr>
              <a:t>Model architecture </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52488" y="1757628"/>
            <a:ext cx="10515600" cy="4124697"/>
          </a:xfrm>
          <a:noFill/>
        </p:spPr>
        <p:txBody>
          <a:bodyPr>
            <a:normAutofit/>
          </a:bodyPr>
          <a:lstStyle/>
          <a:p>
            <a:r>
              <a:rPr lang="en-US" b="1" dirty="0"/>
              <a:t>Model 1: Base Model </a:t>
            </a:r>
          </a:p>
          <a:p>
            <a:pPr marL="285750" indent="-285750">
              <a:buFont typeface="Arial" panose="020B0604020202020204" pitchFamily="34" charset="0"/>
              <a:buChar char="•"/>
            </a:pPr>
            <a:r>
              <a:rPr lang="en-US" dirty="0"/>
              <a:t>Convolutional layer [32, 64, 128, 256]</a:t>
            </a:r>
          </a:p>
          <a:p>
            <a:pPr marL="285750" indent="-285750">
              <a:buFont typeface="Arial" panose="020B0604020202020204" pitchFamily="34" charset="0"/>
              <a:buChar char="•"/>
            </a:pPr>
            <a:r>
              <a:rPr lang="en-US" dirty="0"/>
              <a:t>Kernel size [3 x 3]</a:t>
            </a:r>
          </a:p>
          <a:p>
            <a:pPr marL="285750" indent="-285750">
              <a:buFont typeface="Arial" panose="020B0604020202020204" pitchFamily="34" charset="0"/>
              <a:buChar char="•"/>
            </a:pPr>
            <a:r>
              <a:rPr lang="en-US" dirty="0"/>
              <a:t>Max - Pooling layer[2 x 2]</a:t>
            </a:r>
          </a:p>
          <a:p>
            <a:pPr marL="285750" indent="-285750">
              <a:buFont typeface="Arial" panose="020B0604020202020204" pitchFamily="34" charset="0"/>
              <a:buChar char="•"/>
            </a:pPr>
            <a:r>
              <a:rPr lang="en-US" dirty="0"/>
              <a:t>Flatten layer</a:t>
            </a:r>
          </a:p>
          <a:p>
            <a:pPr marL="285750" indent="-285750">
              <a:buFont typeface="Arial" panose="020B0604020202020204" pitchFamily="34" charset="0"/>
              <a:buChar char="•"/>
            </a:pPr>
            <a:r>
              <a:rPr lang="en-US" dirty="0"/>
              <a:t>Fully connected[256, 256]</a:t>
            </a:r>
          </a:p>
          <a:p>
            <a:pPr marL="285750" indent="-285750">
              <a:buFont typeface="Arial" panose="020B0604020202020204" pitchFamily="34" charset="0"/>
              <a:buChar char="•"/>
            </a:pPr>
            <a:r>
              <a:rPr lang="en-US" dirty="0"/>
              <a:t>Dropout layer[0.3]</a:t>
            </a:r>
          </a:p>
          <a:p>
            <a:pPr marL="285750" indent="-285750">
              <a:buFont typeface="Arial" panose="020B0604020202020204" pitchFamily="34" charset="0"/>
              <a:buChar char="•"/>
            </a:pPr>
            <a:r>
              <a:rPr lang="en-US" dirty="0"/>
              <a:t>Activation function[ReLU, Linear, sigmoid]</a:t>
            </a:r>
          </a:p>
          <a:p>
            <a:pPr marL="285750" indent="-285750">
              <a:buFont typeface="Arial" panose="020B0604020202020204" pitchFamily="34" charset="0"/>
              <a:buChar char="•"/>
            </a:pPr>
            <a:r>
              <a:rPr lang="en-US" dirty="0"/>
              <a:t>Evaluation function[“Binary cross entropy”, “MAE”]</a:t>
            </a:r>
          </a:p>
          <a:p>
            <a:pPr marL="285750" indent="-285750">
              <a:buFont typeface="Arial" panose="020B0604020202020204" pitchFamily="34" charset="0"/>
              <a:buChar char="•"/>
            </a:pPr>
            <a:r>
              <a:rPr lang="en-US" dirty="0"/>
              <a:t>Optimizer [Adam]</a:t>
            </a:r>
          </a:p>
          <a:p>
            <a:pPr marL="285750" indent="-285750">
              <a:buFont typeface="Arial" panose="020B0604020202020204" pitchFamily="34" charset="0"/>
              <a:buChar char="•"/>
            </a:pPr>
            <a:r>
              <a:rPr lang="en-US" dirty="0"/>
              <a:t>Accuracy Metrics</a:t>
            </a:r>
          </a:p>
          <a:p>
            <a:endParaRPr lang="en-US" dirty="0"/>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a:extLst>
              <a:ext uri="{FF2B5EF4-FFF2-40B4-BE49-F238E27FC236}">
                <a16:creationId xmlns:a16="http://schemas.microsoft.com/office/drawing/2014/main" id="{D0624B4A-4F40-E2D1-AE0D-616079CB5133}"/>
              </a:ext>
            </a:extLst>
          </p:cNvPr>
          <p:cNvPicPr>
            <a:picLocks noChangeAspect="1"/>
          </p:cNvPicPr>
          <p:nvPr/>
        </p:nvPicPr>
        <p:blipFill>
          <a:blip r:embed="rId3"/>
          <a:stretch>
            <a:fillRect/>
          </a:stretch>
        </p:blipFill>
        <p:spPr>
          <a:xfrm>
            <a:off x="6009041" y="1452582"/>
            <a:ext cx="2210108" cy="4429743"/>
          </a:xfrm>
          <a:prstGeom prst="rect">
            <a:avLst/>
          </a:prstGeom>
        </p:spPr>
      </p:pic>
      <p:pic>
        <p:nvPicPr>
          <p:cNvPr id="8" name="Picture 7">
            <a:extLst>
              <a:ext uri="{FF2B5EF4-FFF2-40B4-BE49-F238E27FC236}">
                <a16:creationId xmlns:a16="http://schemas.microsoft.com/office/drawing/2014/main" id="{D02E463A-19C9-BFF8-986A-2F9D3B61FB9D}"/>
              </a:ext>
            </a:extLst>
          </p:cNvPr>
          <p:cNvPicPr>
            <a:picLocks noChangeAspect="1"/>
          </p:cNvPicPr>
          <p:nvPr/>
        </p:nvPicPr>
        <p:blipFill>
          <a:blip r:embed="rId4"/>
          <a:stretch>
            <a:fillRect/>
          </a:stretch>
        </p:blipFill>
        <p:spPr>
          <a:xfrm>
            <a:off x="8992773" y="3053005"/>
            <a:ext cx="2181529" cy="2829320"/>
          </a:xfrm>
          <a:prstGeom prst="rect">
            <a:avLst/>
          </a:prstGeom>
        </p:spPr>
      </p:pic>
    </p:spTree>
    <p:extLst>
      <p:ext uri="{BB962C8B-B14F-4D97-AF65-F5344CB8AC3E}">
        <p14:creationId xmlns:p14="http://schemas.microsoft.com/office/powerpoint/2010/main" val="2243159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b="1" dirty="0">
                <a:latin typeface="Algerian" panose="04020705040A02060702" pitchFamily="82" charset="0"/>
              </a:rPr>
              <a:t>Model architecture </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Content Placeholder 2">
            <a:extLst>
              <a:ext uri="{FF2B5EF4-FFF2-40B4-BE49-F238E27FC236}">
                <a16:creationId xmlns:a16="http://schemas.microsoft.com/office/drawing/2014/main" id="{BAAF2C89-C72E-D392-2F0B-379F8FFC710D}"/>
              </a:ext>
            </a:extLst>
          </p:cNvPr>
          <p:cNvSpPr txBox="1">
            <a:spLocks/>
          </p:cNvSpPr>
          <p:nvPr/>
        </p:nvSpPr>
        <p:spPr>
          <a:xfrm>
            <a:off x="7687952" y="1371129"/>
            <a:ext cx="3826105" cy="1859649"/>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EFD63CDE-AA73-B312-4AD3-6D3D20E7299B}"/>
              </a:ext>
            </a:extLst>
          </p:cNvPr>
          <p:cNvSpPr>
            <a:spLocks noGrp="1"/>
          </p:cNvSpPr>
          <p:nvPr>
            <p:ph sz="quarter" idx="13"/>
          </p:nvPr>
        </p:nvSpPr>
        <p:spPr>
          <a:xfrm>
            <a:off x="527901" y="1691640"/>
            <a:ext cx="11208470" cy="4124698"/>
          </a:xfrm>
        </p:spPr>
        <p:txBody>
          <a:bodyPr>
            <a:normAutofit/>
          </a:bodyPr>
          <a:lstStyle/>
          <a:p>
            <a:r>
              <a:rPr lang="en-US" b="1" dirty="0"/>
              <a:t>Model 2: Increase layers</a:t>
            </a:r>
          </a:p>
          <a:p>
            <a:pPr marL="285750" indent="-285750">
              <a:buFont typeface="Arial" panose="020B0604020202020204" pitchFamily="34" charset="0"/>
              <a:buChar char="•"/>
            </a:pPr>
            <a:r>
              <a:rPr lang="en-US" dirty="0"/>
              <a:t>Convolutional layer [16, 32, 64, 128, 256, 512]</a:t>
            </a:r>
          </a:p>
          <a:p>
            <a:pPr marL="285750" indent="-285750">
              <a:buFont typeface="Arial" panose="020B0604020202020204" pitchFamily="34" charset="0"/>
              <a:buChar char="•"/>
            </a:pPr>
            <a:r>
              <a:rPr lang="en-US" dirty="0"/>
              <a:t>Kernel size [3 x 3]</a:t>
            </a:r>
          </a:p>
          <a:p>
            <a:pPr marL="285750" indent="-285750">
              <a:buFont typeface="Arial" panose="020B0604020202020204" pitchFamily="34" charset="0"/>
              <a:buChar char="•"/>
            </a:pPr>
            <a:r>
              <a:rPr lang="en-US" dirty="0"/>
              <a:t>Max - Pooling layer [2 x 2]</a:t>
            </a:r>
          </a:p>
          <a:p>
            <a:pPr marL="285750" indent="-285750">
              <a:buFont typeface="Arial" panose="020B0604020202020204" pitchFamily="34" charset="0"/>
              <a:buChar char="•"/>
            </a:pPr>
            <a:r>
              <a:rPr lang="en-US" dirty="0"/>
              <a:t>Flatten layer</a:t>
            </a:r>
          </a:p>
          <a:p>
            <a:pPr marL="285750" indent="-285750">
              <a:buFont typeface="Arial" panose="020B0604020202020204" pitchFamily="34" charset="0"/>
              <a:buChar char="•"/>
            </a:pPr>
            <a:r>
              <a:rPr lang="en-US" dirty="0"/>
              <a:t>Fully connected layer[512, 512]</a:t>
            </a:r>
          </a:p>
          <a:p>
            <a:pPr marL="285750" indent="-285750">
              <a:buFont typeface="Arial" panose="020B0604020202020204" pitchFamily="34" charset="0"/>
              <a:buChar char="•"/>
            </a:pPr>
            <a:r>
              <a:rPr lang="en-US" dirty="0"/>
              <a:t>Dropout layer[0.3]</a:t>
            </a:r>
          </a:p>
          <a:p>
            <a:pPr marL="285750" indent="-285750">
              <a:buFont typeface="Arial" panose="020B0604020202020204" pitchFamily="34" charset="0"/>
              <a:buChar char="•"/>
            </a:pPr>
            <a:r>
              <a:rPr lang="en-US" dirty="0"/>
              <a:t>Activation layer[ReLU, sigmoid]</a:t>
            </a:r>
          </a:p>
          <a:p>
            <a:pPr marL="285750" indent="-285750">
              <a:buFont typeface="Arial" panose="020B0604020202020204" pitchFamily="34" charset="0"/>
              <a:buChar char="•"/>
            </a:pPr>
            <a:r>
              <a:rPr lang="en-US" dirty="0"/>
              <a:t>Evaluation function[“Binary cross entropy”, “MAE”]</a:t>
            </a:r>
          </a:p>
          <a:p>
            <a:pPr marL="285750" indent="-285750">
              <a:buFont typeface="Arial" panose="020B0604020202020204" pitchFamily="34" charset="0"/>
              <a:buChar char="•"/>
            </a:pPr>
            <a:r>
              <a:rPr lang="en-US" dirty="0"/>
              <a:t>Optimizer [Adam]</a:t>
            </a:r>
          </a:p>
          <a:p>
            <a:pPr marL="285750" indent="-285750">
              <a:buFont typeface="Arial" panose="020B0604020202020204" pitchFamily="34" charset="0"/>
              <a:buChar char="•"/>
            </a:pPr>
            <a:r>
              <a:rPr lang="en-US" dirty="0"/>
              <a:t>Accuracy Metrics</a:t>
            </a:r>
          </a:p>
          <a:p>
            <a:pPr marL="285750" indent="-285750">
              <a:buFont typeface="Arial" panose="020B0604020202020204" pitchFamily="34" charset="0"/>
              <a:buChar char="•"/>
            </a:pPr>
            <a:endParaRPr lang="en-US" dirty="0"/>
          </a:p>
          <a:p>
            <a:endParaRPr lang="en-IN" dirty="0"/>
          </a:p>
        </p:txBody>
      </p:sp>
      <p:pic>
        <p:nvPicPr>
          <p:cNvPr id="4" name="Picture 3">
            <a:extLst>
              <a:ext uri="{FF2B5EF4-FFF2-40B4-BE49-F238E27FC236}">
                <a16:creationId xmlns:a16="http://schemas.microsoft.com/office/drawing/2014/main" id="{28D8FB80-D05E-67A3-0D93-66DE1F2E39BF}"/>
              </a:ext>
            </a:extLst>
          </p:cNvPr>
          <p:cNvPicPr>
            <a:picLocks noChangeAspect="1"/>
          </p:cNvPicPr>
          <p:nvPr/>
        </p:nvPicPr>
        <p:blipFill>
          <a:blip r:embed="rId3"/>
          <a:stretch>
            <a:fillRect/>
          </a:stretch>
        </p:blipFill>
        <p:spPr>
          <a:xfrm>
            <a:off x="5994452" y="1264535"/>
            <a:ext cx="2295845" cy="5039428"/>
          </a:xfrm>
          <a:prstGeom prst="rect">
            <a:avLst/>
          </a:prstGeom>
        </p:spPr>
      </p:pic>
      <p:pic>
        <p:nvPicPr>
          <p:cNvPr id="8" name="Picture 7">
            <a:extLst>
              <a:ext uri="{FF2B5EF4-FFF2-40B4-BE49-F238E27FC236}">
                <a16:creationId xmlns:a16="http://schemas.microsoft.com/office/drawing/2014/main" id="{CC9190C4-88E8-999F-75F6-CD7E5E4586AF}"/>
              </a:ext>
            </a:extLst>
          </p:cNvPr>
          <p:cNvPicPr>
            <a:picLocks noChangeAspect="1"/>
          </p:cNvPicPr>
          <p:nvPr/>
        </p:nvPicPr>
        <p:blipFill>
          <a:blip r:embed="rId4"/>
          <a:stretch>
            <a:fillRect/>
          </a:stretch>
        </p:blipFill>
        <p:spPr>
          <a:xfrm>
            <a:off x="8600596" y="1312325"/>
            <a:ext cx="2314898" cy="4629796"/>
          </a:xfrm>
          <a:prstGeom prst="rect">
            <a:avLst/>
          </a:prstGeom>
        </p:spPr>
      </p:pic>
    </p:spTree>
    <p:extLst>
      <p:ext uri="{BB962C8B-B14F-4D97-AF65-F5344CB8AC3E}">
        <p14:creationId xmlns:p14="http://schemas.microsoft.com/office/powerpoint/2010/main" val="219941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b="1" dirty="0">
                <a:latin typeface="Algerian" panose="04020705040A02060702" pitchFamily="82" charset="0"/>
              </a:rPr>
              <a:t>Model architecture </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Content Placeholder 5">
            <a:extLst>
              <a:ext uri="{FF2B5EF4-FFF2-40B4-BE49-F238E27FC236}">
                <a16:creationId xmlns:a16="http://schemas.microsoft.com/office/drawing/2014/main" id="{9CF551A1-C4DE-8958-FE32-3D56F7D62FEC}"/>
              </a:ext>
            </a:extLst>
          </p:cNvPr>
          <p:cNvSpPr>
            <a:spLocks noGrp="1"/>
          </p:cNvSpPr>
          <p:nvPr>
            <p:ph sz="quarter" idx="13"/>
          </p:nvPr>
        </p:nvSpPr>
        <p:spPr>
          <a:xfrm>
            <a:off x="838199" y="1555423"/>
            <a:ext cx="10341991" cy="4606547"/>
          </a:xfrm>
        </p:spPr>
        <p:txBody>
          <a:bodyPr/>
          <a:lstStyle/>
          <a:p>
            <a:r>
              <a:rPr lang="en-US" b="1" dirty="0"/>
              <a:t>Model 3: Decrease layers</a:t>
            </a:r>
          </a:p>
          <a:p>
            <a:pPr marL="285750" indent="-285750">
              <a:buFont typeface="Arial" panose="020B0604020202020204" pitchFamily="34" charset="0"/>
              <a:buChar char="•"/>
            </a:pPr>
            <a:r>
              <a:rPr lang="en-US" dirty="0"/>
              <a:t>Convolutional layer [16, 32, 64]</a:t>
            </a:r>
          </a:p>
          <a:p>
            <a:pPr marL="285750" indent="-285750">
              <a:buFont typeface="Arial" panose="020B0604020202020204" pitchFamily="34" charset="0"/>
              <a:buChar char="•"/>
            </a:pPr>
            <a:r>
              <a:rPr lang="en-US" dirty="0"/>
              <a:t>Kernel size [3 x 3]</a:t>
            </a:r>
          </a:p>
          <a:p>
            <a:pPr marL="285750" indent="-285750">
              <a:buFont typeface="Arial" panose="020B0604020202020204" pitchFamily="34" charset="0"/>
              <a:buChar char="•"/>
            </a:pPr>
            <a:r>
              <a:rPr lang="en-US" dirty="0"/>
              <a:t>Max - Pooling layer[2 x 2]</a:t>
            </a:r>
          </a:p>
          <a:p>
            <a:pPr marL="285750" indent="-285750">
              <a:buFont typeface="Arial" panose="020B0604020202020204" pitchFamily="34" charset="0"/>
              <a:buChar char="•"/>
            </a:pPr>
            <a:r>
              <a:rPr lang="en-US" dirty="0"/>
              <a:t>Flatten layer</a:t>
            </a:r>
          </a:p>
          <a:p>
            <a:pPr marL="285750" indent="-285750">
              <a:buFont typeface="Arial" panose="020B0604020202020204" pitchFamily="34" charset="0"/>
              <a:buChar char="•"/>
            </a:pPr>
            <a:r>
              <a:rPr lang="en-US" dirty="0"/>
              <a:t>Fully connected layer[256,256]</a:t>
            </a:r>
          </a:p>
          <a:p>
            <a:pPr marL="285750" indent="-285750">
              <a:buFont typeface="Arial" panose="020B0604020202020204" pitchFamily="34" charset="0"/>
              <a:buChar char="•"/>
            </a:pPr>
            <a:r>
              <a:rPr lang="en-US" dirty="0"/>
              <a:t>Dropout layer[0.3]</a:t>
            </a:r>
          </a:p>
          <a:p>
            <a:pPr marL="285750" indent="-285750">
              <a:buFont typeface="Arial" panose="020B0604020202020204" pitchFamily="34" charset="0"/>
              <a:buChar char="•"/>
            </a:pPr>
            <a:r>
              <a:rPr lang="en-US" dirty="0"/>
              <a:t>Activation function[ReLU, sigmoid]</a:t>
            </a:r>
          </a:p>
          <a:p>
            <a:pPr marL="285750" indent="-285750">
              <a:buFont typeface="Arial" panose="020B0604020202020204" pitchFamily="34" charset="0"/>
              <a:buChar char="•"/>
            </a:pPr>
            <a:r>
              <a:rPr lang="en-US" dirty="0"/>
              <a:t>Evaluation function[“Binary cross entropy”, “MAE”]</a:t>
            </a:r>
          </a:p>
          <a:p>
            <a:pPr marL="285750" indent="-285750">
              <a:buFont typeface="Arial" panose="020B0604020202020204" pitchFamily="34" charset="0"/>
              <a:buChar char="•"/>
            </a:pPr>
            <a:r>
              <a:rPr lang="en-US" dirty="0"/>
              <a:t>Optimizer [Adam]</a:t>
            </a:r>
          </a:p>
          <a:p>
            <a:pPr marL="285750" indent="-285750">
              <a:buFont typeface="Arial" panose="020B0604020202020204" pitchFamily="34" charset="0"/>
              <a:buChar char="•"/>
            </a:pPr>
            <a:r>
              <a:rPr lang="en-US" dirty="0"/>
              <a:t>Accuracy Metrics</a:t>
            </a:r>
          </a:p>
          <a:p>
            <a:endParaRPr lang="en-US" dirty="0"/>
          </a:p>
          <a:p>
            <a:endParaRPr lang="en-IN" dirty="0"/>
          </a:p>
        </p:txBody>
      </p:sp>
      <p:pic>
        <p:nvPicPr>
          <p:cNvPr id="4" name="Picture 3">
            <a:extLst>
              <a:ext uri="{FF2B5EF4-FFF2-40B4-BE49-F238E27FC236}">
                <a16:creationId xmlns:a16="http://schemas.microsoft.com/office/drawing/2014/main" id="{D04065A9-9DFF-DFBA-B191-18A8D3A252E1}"/>
              </a:ext>
            </a:extLst>
          </p:cNvPr>
          <p:cNvPicPr>
            <a:picLocks noChangeAspect="1"/>
          </p:cNvPicPr>
          <p:nvPr/>
        </p:nvPicPr>
        <p:blipFill>
          <a:blip r:embed="rId3"/>
          <a:stretch>
            <a:fillRect/>
          </a:stretch>
        </p:blipFill>
        <p:spPr>
          <a:xfrm>
            <a:off x="6220795" y="2015993"/>
            <a:ext cx="2276793" cy="3286584"/>
          </a:xfrm>
          <a:prstGeom prst="rect">
            <a:avLst/>
          </a:prstGeom>
        </p:spPr>
      </p:pic>
      <p:pic>
        <p:nvPicPr>
          <p:cNvPr id="8" name="Picture 7">
            <a:extLst>
              <a:ext uri="{FF2B5EF4-FFF2-40B4-BE49-F238E27FC236}">
                <a16:creationId xmlns:a16="http://schemas.microsoft.com/office/drawing/2014/main" id="{67F85AB4-4055-C7FF-8AE9-0B41C77D02CC}"/>
              </a:ext>
            </a:extLst>
          </p:cNvPr>
          <p:cNvPicPr>
            <a:picLocks noChangeAspect="1"/>
          </p:cNvPicPr>
          <p:nvPr/>
        </p:nvPicPr>
        <p:blipFill>
          <a:blip r:embed="rId4"/>
          <a:stretch>
            <a:fillRect/>
          </a:stretch>
        </p:blipFill>
        <p:spPr>
          <a:xfrm>
            <a:off x="9134881" y="2463731"/>
            <a:ext cx="2257740" cy="2838846"/>
          </a:xfrm>
          <a:prstGeom prst="rect">
            <a:avLst/>
          </a:prstGeom>
        </p:spPr>
      </p:pic>
    </p:spTree>
    <p:extLst>
      <p:ext uri="{BB962C8B-B14F-4D97-AF65-F5344CB8AC3E}">
        <p14:creationId xmlns:p14="http://schemas.microsoft.com/office/powerpoint/2010/main" val="87654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b="1" dirty="0">
                <a:latin typeface="Algerian" panose="04020705040A02060702" pitchFamily="82" charset="0"/>
              </a:rPr>
              <a:t>Model architecture </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Content Placeholder 5">
            <a:extLst>
              <a:ext uri="{FF2B5EF4-FFF2-40B4-BE49-F238E27FC236}">
                <a16:creationId xmlns:a16="http://schemas.microsoft.com/office/drawing/2014/main" id="{6D2EE765-CCF6-82BC-D3A8-19FCAEA2BAA5}"/>
              </a:ext>
            </a:extLst>
          </p:cNvPr>
          <p:cNvSpPr>
            <a:spLocks noGrp="1"/>
          </p:cNvSpPr>
          <p:nvPr>
            <p:ph sz="quarter" idx="13"/>
          </p:nvPr>
        </p:nvSpPr>
        <p:spPr>
          <a:xfrm>
            <a:off x="838199" y="1366887"/>
            <a:ext cx="10515600" cy="4795083"/>
          </a:xfrm>
        </p:spPr>
        <p:txBody>
          <a:bodyPr/>
          <a:lstStyle/>
          <a:p>
            <a:r>
              <a:rPr lang="en-US" b="1" dirty="0"/>
              <a:t>Model 4: Add learning rate</a:t>
            </a:r>
          </a:p>
          <a:p>
            <a:pPr marL="285750" indent="-285750">
              <a:buFont typeface="Arial" panose="020B0604020202020204" pitchFamily="34" charset="0"/>
              <a:buChar char="•"/>
            </a:pPr>
            <a:r>
              <a:rPr lang="en-US" dirty="0"/>
              <a:t>Convolutional layer [16, 32, 64, 128]</a:t>
            </a:r>
          </a:p>
          <a:p>
            <a:pPr marL="285750" indent="-285750">
              <a:buFont typeface="Arial" panose="020B0604020202020204" pitchFamily="34" charset="0"/>
              <a:buChar char="•"/>
            </a:pPr>
            <a:r>
              <a:rPr lang="en-US" dirty="0"/>
              <a:t>Kernel size [3 x 3]</a:t>
            </a:r>
          </a:p>
          <a:p>
            <a:pPr marL="285750" indent="-285750">
              <a:buFont typeface="Arial" panose="020B0604020202020204" pitchFamily="34" charset="0"/>
              <a:buChar char="•"/>
            </a:pPr>
            <a:r>
              <a:rPr lang="en-US" dirty="0"/>
              <a:t>Max - Pooling layer[2 x 2]</a:t>
            </a:r>
          </a:p>
          <a:p>
            <a:pPr marL="285750" indent="-285750">
              <a:buFont typeface="Arial" panose="020B0604020202020204" pitchFamily="34" charset="0"/>
              <a:buChar char="•"/>
            </a:pPr>
            <a:r>
              <a:rPr lang="en-US" dirty="0"/>
              <a:t>Flatten layer</a:t>
            </a:r>
          </a:p>
          <a:p>
            <a:pPr marL="285750" indent="-285750">
              <a:buFont typeface="Arial" panose="020B0604020202020204" pitchFamily="34" charset="0"/>
              <a:buChar char="•"/>
            </a:pPr>
            <a:r>
              <a:rPr lang="en-US" dirty="0"/>
              <a:t>Fully connected layer[256, 512]</a:t>
            </a:r>
          </a:p>
          <a:p>
            <a:pPr marL="285750" indent="-285750">
              <a:buFont typeface="Arial" panose="020B0604020202020204" pitchFamily="34" charset="0"/>
              <a:buChar char="•"/>
            </a:pPr>
            <a:r>
              <a:rPr lang="en-US" dirty="0"/>
              <a:t>Dropout layer[0.3]</a:t>
            </a:r>
          </a:p>
          <a:p>
            <a:pPr marL="285750" indent="-285750">
              <a:buFont typeface="Arial" panose="020B0604020202020204" pitchFamily="34" charset="0"/>
              <a:buChar char="•"/>
            </a:pPr>
            <a:r>
              <a:rPr lang="en-US" dirty="0"/>
              <a:t>Activation function[ReLU, Linear, sigmoid]</a:t>
            </a:r>
          </a:p>
          <a:p>
            <a:pPr marL="285750" indent="-285750">
              <a:buFont typeface="Arial" panose="020B0604020202020204" pitchFamily="34" charset="0"/>
              <a:buChar char="•"/>
            </a:pPr>
            <a:r>
              <a:rPr lang="en-US" dirty="0"/>
              <a:t>Evaluation function[“Binary cross entropy”, “MAE”]</a:t>
            </a:r>
          </a:p>
          <a:p>
            <a:pPr marL="285750" indent="-285750">
              <a:buFont typeface="Arial" panose="020B0604020202020204" pitchFamily="34" charset="0"/>
              <a:buChar char="•"/>
            </a:pPr>
            <a:r>
              <a:rPr lang="en-US" dirty="0"/>
              <a:t>Optimizer [Adam(learning rate {0.01})]</a:t>
            </a:r>
          </a:p>
          <a:p>
            <a:pPr marL="285750" indent="-285750">
              <a:buFont typeface="Arial" panose="020B0604020202020204" pitchFamily="34" charset="0"/>
              <a:buChar char="•"/>
            </a:pPr>
            <a:r>
              <a:rPr lang="en-US" dirty="0"/>
              <a:t>Accuracy Metrics</a:t>
            </a:r>
          </a:p>
          <a:p>
            <a:endParaRPr lang="en-IN" b="1" dirty="0"/>
          </a:p>
        </p:txBody>
      </p:sp>
      <p:pic>
        <p:nvPicPr>
          <p:cNvPr id="4" name="Picture 3">
            <a:extLst>
              <a:ext uri="{FF2B5EF4-FFF2-40B4-BE49-F238E27FC236}">
                <a16:creationId xmlns:a16="http://schemas.microsoft.com/office/drawing/2014/main" id="{F7909E4C-229B-183A-6AEA-6425524F2B3A}"/>
              </a:ext>
            </a:extLst>
          </p:cNvPr>
          <p:cNvPicPr>
            <a:picLocks noChangeAspect="1"/>
          </p:cNvPicPr>
          <p:nvPr/>
        </p:nvPicPr>
        <p:blipFill>
          <a:blip r:embed="rId3"/>
          <a:stretch>
            <a:fillRect/>
          </a:stretch>
        </p:blipFill>
        <p:spPr>
          <a:xfrm>
            <a:off x="6343244" y="1366887"/>
            <a:ext cx="2295845" cy="4439270"/>
          </a:xfrm>
          <a:prstGeom prst="rect">
            <a:avLst/>
          </a:prstGeom>
        </p:spPr>
      </p:pic>
      <p:pic>
        <p:nvPicPr>
          <p:cNvPr id="8" name="Picture 7">
            <a:extLst>
              <a:ext uri="{FF2B5EF4-FFF2-40B4-BE49-F238E27FC236}">
                <a16:creationId xmlns:a16="http://schemas.microsoft.com/office/drawing/2014/main" id="{207174BF-9AC3-D47B-0919-77A0B906FD6B}"/>
              </a:ext>
            </a:extLst>
          </p:cNvPr>
          <p:cNvPicPr>
            <a:picLocks noChangeAspect="1"/>
          </p:cNvPicPr>
          <p:nvPr/>
        </p:nvPicPr>
        <p:blipFill>
          <a:blip r:embed="rId4"/>
          <a:stretch>
            <a:fillRect/>
          </a:stretch>
        </p:blipFill>
        <p:spPr>
          <a:xfrm>
            <a:off x="9086534" y="1995287"/>
            <a:ext cx="2267266" cy="2867425"/>
          </a:xfrm>
          <a:prstGeom prst="rect">
            <a:avLst/>
          </a:prstGeom>
        </p:spPr>
      </p:pic>
    </p:spTree>
    <p:extLst>
      <p:ext uri="{BB962C8B-B14F-4D97-AF65-F5344CB8AC3E}">
        <p14:creationId xmlns:p14="http://schemas.microsoft.com/office/powerpoint/2010/main" val="1142223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b="1" dirty="0">
                <a:latin typeface="Algerian" panose="04020705040A02060702" pitchFamily="82" charset="0"/>
              </a:rPr>
              <a:t>Model architecture </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Content Placeholder 5">
            <a:extLst>
              <a:ext uri="{FF2B5EF4-FFF2-40B4-BE49-F238E27FC236}">
                <a16:creationId xmlns:a16="http://schemas.microsoft.com/office/drawing/2014/main" id="{D075E415-C3ED-0BF0-ECE6-4BAE1540C2AB}"/>
              </a:ext>
            </a:extLst>
          </p:cNvPr>
          <p:cNvSpPr>
            <a:spLocks noGrp="1"/>
          </p:cNvSpPr>
          <p:nvPr>
            <p:ph sz="quarter" idx="13"/>
          </p:nvPr>
        </p:nvSpPr>
        <p:spPr>
          <a:xfrm>
            <a:off x="838200" y="1770257"/>
            <a:ext cx="10515600" cy="4137189"/>
          </a:xfrm>
        </p:spPr>
        <p:txBody>
          <a:bodyPr/>
          <a:lstStyle/>
          <a:p>
            <a:r>
              <a:rPr lang="en-US" b="1" dirty="0"/>
              <a:t>Model 5: Train for longer (Increase number of epochs)</a:t>
            </a:r>
          </a:p>
          <a:p>
            <a:pPr marL="285750" indent="-285750">
              <a:buFont typeface="Arial" panose="020B0604020202020204" pitchFamily="34" charset="0"/>
              <a:buChar char="•"/>
            </a:pPr>
            <a:r>
              <a:rPr lang="en-US" dirty="0"/>
              <a:t>Convolutional layer [16, 32, 64, 128, 256]</a:t>
            </a:r>
          </a:p>
          <a:p>
            <a:pPr marL="285750" indent="-285750">
              <a:buFont typeface="Arial" panose="020B0604020202020204" pitchFamily="34" charset="0"/>
              <a:buChar char="•"/>
            </a:pPr>
            <a:r>
              <a:rPr lang="en-US" dirty="0"/>
              <a:t>Kernel size [3 x 3]</a:t>
            </a:r>
          </a:p>
          <a:p>
            <a:pPr marL="285750" indent="-285750">
              <a:buFont typeface="Arial" panose="020B0604020202020204" pitchFamily="34" charset="0"/>
              <a:buChar char="•"/>
            </a:pPr>
            <a:r>
              <a:rPr lang="en-US" dirty="0"/>
              <a:t>Max - Pooling layer [2 x 2]</a:t>
            </a:r>
          </a:p>
          <a:p>
            <a:pPr marL="285750" indent="-285750">
              <a:buFont typeface="Arial" panose="020B0604020202020204" pitchFamily="34" charset="0"/>
              <a:buChar char="•"/>
            </a:pPr>
            <a:r>
              <a:rPr lang="en-US" dirty="0"/>
              <a:t>Flatten layer</a:t>
            </a:r>
          </a:p>
          <a:p>
            <a:pPr marL="285750" indent="-285750">
              <a:buFont typeface="Arial" panose="020B0604020202020204" pitchFamily="34" charset="0"/>
              <a:buChar char="•"/>
            </a:pPr>
            <a:r>
              <a:rPr lang="en-US" dirty="0"/>
              <a:t>Fully connected layer[256,512]</a:t>
            </a:r>
          </a:p>
          <a:p>
            <a:pPr marL="285750" indent="-285750">
              <a:buFont typeface="Arial" panose="020B0604020202020204" pitchFamily="34" charset="0"/>
              <a:buChar char="•"/>
            </a:pPr>
            <a:r>
              <a:rPr lang="en-US" dirty="0"/>
              <a:t>Dropout layer[0.3]</a:t>
            </a:r>
          </a:p>
          <a:p>
            <a:pPr marL="285750" indent="-285750">
              <a:buFont typeface="Arial" panose="020B0604020202020204" pitchFamily="34" charset="0"/>
              <a:buChar char="•"/>
            </a:pPr>
            <a:r>
              <a:rPr lang="en-US" dirty="0"/>
              <a:t>Activation layer[ReLU, sigmoid, Linear]</a:t>
            </a:r>
          </a:p>
          <a:p>
            <a:pPr marL="285750" indent="-285750">
              <a:buFont typeface="Arial" panose="020B0604020202020204" pitchFamily="34" charset="0"/>
              <a:buChar char="•"/>
            </a:pPr>
            <a:r>
              <a:rPr lang="en-US" dirty="0"/>
              <a:t>Evaluation function[“Binary cross entropy”, “MAE”]</a:t>
            </a:r>
            <a:endParaRPr lang="en-IN" dirty="0"/>
          </a:p>
          <a:p>
            <a:pPr marL="285750" indent="-285750">
              <a:buFont typeface="Arial" panose="020B0604020202020204" pitchFamily="34" charset="0"/>
              <a:buChar char="•"/>
            </a:pPr>
            <a:r>
              <a:rPr lang="en-US" dirty="0"/>
              <a:t>Optimizer [Adam]</a:t>
            </a:r>
          </a:p>
          <a:p>
            <a:pPr marL="285750" indent="-285750">
              <a:buFont typeface="Arial" panose="020B0604020202020204" pitchFamily="34" charset="0"/>
              <a:buChar char="•"/>
            </a:pPr>
            <a:r>
              <a:rPr lang="en-US" dirty="0"/>
              <a:t>Accuracy Metrics</a:t>
            </a:r>
          </a:p>
          <a:p>
            <a:endParaRPr lang="en-US" dirty="0"/>
          </a:p>
        </p:txBody>
      </p:sp>
      <p:pic>
        <p:nvPicPr>
          <p:cNvPr id="4" name="Picture 3">
            <a:extLst>
              <a:ext uri="{FF2B5EF4-FFF2-40B4-BE49-F238E27FC236}">
                <a16:creationId xmlns:a16="http://schemas.microsoft.com/office/drawing/2014/main" id="{7077CCCE-B292-CDF9-98AB-7981540E369D}"/>
              </a:ext>
            </a:extLst>
          </p:cNvPr>
          <p:cNvPicPr>
            <a:picLocks noChangeAspect="1"/>
          </p:cNvPicPr>
          <p:nvPr/>
        </p:nvPicPr>
        <p:blipFill>
          <a:blip r:embed="rId3"/>
          <a:stretch>
            <a:fillRect/>
          </a:stretch>
        </p:blipFill>
        <p:spPr>
          <a:xfrm>
            <a:off x="6438507" y="1638145"/>
            <a:ext cx="2667785" cy="4137188"/>
          </a:xfrm>
          <a:prstGeom prst="rect">
            <a:avLst/>
          </a:prstGeom>
        </p:spPr>
      </p:pic>
      <p:pic>
        <p:nvPicPr>
          <p:cNvPr id="8" name="Picture 7">
            <a:extLst>
              <a:ext uri="{FF2B5EF4-FFF2-40B4-BE49-F238E27FC236}">
                <a16:creationId xmlns:a16="http://schemas.microsoft.com/office/drawing/2014/main" id="{84EAF78F-521D-202A-4FC7-249BC2F05EF3}"/>
              </a:ext>
            </a:extLst>
          </p:cNvPr>
          <p:cNvPicPr>
            <a:picLocks noChangeAspect="1"/>
          </p:cNvPicPr>
          <p:nvPr/>
        </p:nvPicPr>
        <p:blipFill>
          <a:blip r:embed="rId4"/>
          <a:stretch>
            <a:fillRect/>
          </a:stretch>
        </p:blipFill>
        <p:spPr>
          <a:xfrm>
            <a:off x="9218220" y="1638145"/>
            <a:ext cx="2593566" cy="4137188"/>
          </a:xfrm>
          <a:prstGeom prst="rect">
            <a:avLst/>
          </a:prstGeom>
        </p:spPr>
      </p:pic>
    </p:spTree>
    <p:extLst>
      <p:ext uri="{BB962C8B-B14F-4D97-AF65-F5344CB8AC3E}">
        <p14:creationId xmlns:p14="http://schemas.microsoft.com/office/powerpoint/2010/main" val="390364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113122"/>
            <a:ext cx="10515600" cy="1027521"/>
          </a:xfrm>
          <a:noFill/>
        </p:spPr>
        <p:txBody>
          <a:bodyPr anchor="ctr"/>
          <a:lstStyle/>
          <a:p>
            <a:r>
              <a:rPr lang="en-US" b="1" dirty="0">
                <a:latin typeface="Algerian" panose="04020705040A02060702" pitchFamily="82" charset="0"/>
              </a:rPr>
              <a:t>Model training</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838199" y="1055802"/>
            <a:ext cx="10125173" cy="5106169"/>
          </a:xfrm>
        </p:spPr>
        <p:txBody>
          <a:bodyPr>
            <a:normAutofit fontScale="70000" lnSpcReduction="20000"/>
          </a:bodyPr>
          <a:lstStyle/>
          <a:p>
            <a:pPr marL="0" indent="0">
              <a:buNone/>
            </a:pPr>
            <a:r>
              <a:rPr lang="en-US" b="1" dirty="0"/>
              <a:t>Loss Functions:</a:t>
            </a:r>
          </a:p>
          <a:p>
            <a:pPr marL="285750" indent="-285750">
              <a:buFont typeface="Arial" panose="020B0604020202020204" pitchFamily="34" charset="0"/>
              <a:buChar char="•"/>
            </a:pPr>
            <a:r>
              <a:rPr lang="en-US" dirty="0"/>
              <a:t>Gender Prediction: Uses Cross-Entropy Loss because it is effective for binary classification tasks. </a:t>
            </a:r>
          </a:p>
          <a:p>
            <a:pPr marL="285750" indent="-285750">
              <a:buFont typeface="Arial" panose="020B0604020202020204" pitchFamily="34" charset="0"/>
              <a:buChar char="•"/>
            </a:pPr>
            <a:r>
              <a:rPr lang="en-US" dirty="0"/>
              <a:t>Age Prediction: Uses Mean Absolute Error (MAE) because it measures the average magnitude of errors in a set of predictions, without considering their direction. </a:t>
            </a:r>
          </a:p>
          <a:p>
            <a:pPr marL="0" indent="0">
              <a:buNone/>
            </a:pPr>
            <a:r>
              <a:rPr lang="en-US" b="1" dirty="0"/>
              <a:t>Optimizer:</a:t>
            </a:r>
          </a:p>
          <a:p>
            <a:pPr marL="285750" indent="-285750">
              <a:buFont typeface="Arial" panose="020B0604020202020204" pitchFamily="34" charset="0"/>
              <a:buChar char="•"/>
            </a:pPr>
            <a:r>
              <a:rPr lang="en-US" dirty="0"/>
              <a:t>Adam Optimizer: Chosen for its efficiency and adaptive learning rate capabilities. Adam is well-suited for large datasets and complex models.</a:t>
            </a:r>
          </a:p>
          <a:p>
            <a:pPr marL="0" indent="0">
              <a:buNone/>
            </a:pPr>
            <a:r>
              <a:rPr lang="en-US" b="1" dirty="0"/>
              <a:t>Batch Size and Number of Epochs:</a:t>
            </a:r>
          </a:p>
          <a:p>
            <a:pPr marL="285750" indent="-285750">
              <a:buFont typeface="Arial" panose="020B0604020202020204" pitchFamily="34" charset="0"/>
              <a:buChar char="•"/>
            </a:pPr>
            <a:r>
              <a:rPr lang="en-US" dirty="0"/>
              <a:t>Batch Size: 32 (Small enough to allow frequent updates and large enough to maintain a stable gradient.)</a:t>
            </a:r>
          </a:p>
          <a:p>
            <a:pPr marL="285750" indent="-285750">
              <a:buFont typeface="Arial" panose="020B0604020202020204" pitchFamily="34" charset="0"/>
              <a:buChar char="•"/>
            </a:pPr>
            <a:r>
              <a:rPr lang="en-US" dirty="0"/>
              <a:t>Number of Epochs: 20 (Chosen based on the convergence of the training and validation losses, ensuring the model is trained sufficiently without overfitting.)</a:t>
            </a:r>
          </a:p>
          <a:p>
            <a:pPr marL="0" indent="0">
              <a:buNone/>
            </a:pPr>
            <a:r>
              <a:rPr lang="en-US" b="1" dirty="0"/>
              <a:t>Data Split:</a:t>
            </a:r>
          </a:p>
          <a:p>
            <a:pPr marL="285750" indent="-285750">
              <a:buFont typeface="Arial" panose="020B0604020202020204" pitchFamily="34" charset="0"/>
              <a:buChar char="•"/>
            </a:pPr>
            <a:r>
              <a:rPr lang="en-US" dirty="0"/>
              <a:t>Training Data: 80%</a:t>
            </a:r>
          </a:p>
          <a:p>
            <a:pPr marL="285750" indent="-285750">
              <a:buFont typeface="Arial" panose="020B0604020202020204" pitchFamily="34" charset="0"/>
              <a:buChar char="•"/>
            </a:pPr>
            <a:r>
              <a:rPr lang="en-US" dirty="0"/>
              <a:t>Validation Data: 20%</a:t>
            </a:r>
          </a:p>
          <a:p>
            <a:pPr marL="0" indent="0">
              <a:buNone/>
            </a:pPr>
            <a:r>
              <a:rPr lang="en-US" dirty="0"/>
              <a:t>The data is split to ensure that the model can be trained on a large portion of the data while being validated on a separate set to monitor its performance and avoid overfitting.</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72960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113122"/>
            <a:ext cx="10515600" cy="1027521"/>
          </a:xfrm>
          <a:noFill/>
        </p:spPr>
        <p:txBody>
          <a:bodyPr anchor="ctr"/>
          <a:lstStyle/>
          <a:p>
            <a:r>
              <a:rPr lang="en-US" b="1" dirty="0">
                <a:latin typeface="Algerian" panose="04020705040A02060702" pitchFamily="82" charset="0"/>
              </a:rPr>
              <a:t>Model evaluation</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913614" y="904973"/>
            <a:ext cx="10125173" cy="4983621"/>
          </a:xfrm>
        </p:spPr>
        <p:txBody>
          <a:bodyPr>
            <a:normAutofit lnSpcReduction="1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Metrics for Assessment</a:t>
            </a: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Accuracy for Gender Prediction:</a:t>
            </a:r>
          </a:p>
          <a:p>
            <a:pPr marL="742950" lvl="1" indent="-285750">
              <a:lnSpc>
                <a:spcPct val="107000"/>
              </a:lnSpc>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Definition: The ratio of correctly predicted instances to the total instances.</a:t>
            </a:r>
          </a:p>
          <a:p>
            <a:pPr marL="742950" lvl="1" indent="-285750">
              <a:lnSpc>
                <a:spcPct val="107000"/>
              </a:lnSpc>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Formula: Accuracy=Number of Correct Predictions/Total Number of Predictions</a:t>
            </a:r>
          </a:p>
          <a:p>
            <a:pPr marL="742950" lvl="1" indent="-285750">
              <a:lnSpc>
                <a:spcPct val="107000"/>
              </a:lnSpc>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Reason: Accuracy is straightforward and suitable for binary classification tasks like gender prediction. </a:t>
            </a: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Mean Absolute Error (MAE) for Age Prediction:</a:t>
            </a:r>
          </a:p>
          <a:p>
            <a:pPr marL="742950" lvl="1" indent="-285750">
              <a:lnSpc>
                <a:spcPct val="107000"/>
              </a:lnSpc>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Definition: The average of the absolute differences between predicted ages and actual ages.</a:t>
            </a:r>
          </a:p>
          <a:p>
            <a:pPr marL="742950" lvl="1" indent="-285750">
              <a:lnSpc>
                <a:spcPct val="107000"/>
              </a:lnSpc>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Formula: MAE=(</a:t>
            </a:r>
            <a:r>
              <a:rPr lang="en-IN" kern="100" dirty="0">
                <a:effectLst/>
                <a:latin typeface="Calibri" panose="020F0502020204030204" pitchFamily="34" charset="0"/>
                <a:ea typeface="Calibri" panose="020F0502020204030204" pitchFamily="34" charset="0"/>
                <a:cs typeface="Calibri" panose="020F0502020204030204" pitchFamily="34" charset="0"/>
              </a:rPr>
              <a:t>∑</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kern="100" dirty="0">
                <a:effectLst/>
                <a:latin typeface="Calibri" panose="020F0502020204030204" pitchFamily="34" charset="0"/>
                <a:ea typeface="Calibri" panose="020F0502020204030204" pitchFamily="34" charset="0"/>
                <a:cs typeface="Times New Roman" panose="02020603050405020304" pitchFamily="18" charset="0"/>
              </a:rPr>
              <a:t>=(1 to n)</a:t>
            </a:r>
            <a:r>
              <a:rPr lang="en-IN" kern="100" dirty="0">
                <a:effectLst/>
                <a:latin typeface="Calibri" panose="020F0502020204030204" pitchFamily="34" charset="0"/>
                <a:ea typeface="Calibri" panose="020F0502020204030204" pitchFamily="34" charset="0"/>
                <a:cs typeface="Calibri" panose="020F0502020204030204" pitchFamily="34" charset="0"/>
              </a:rPr>
              <a:t>​</a:t>
            </a:r>
            <a:r>
              <a:rPr lang="en-IN"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rPr>
              <a:t>actual - predicted</a:t>
            </a:r>
            <a:r>
              <a:rPr lang="en-IN" kern="100" dirty="0">
                <a:effectLst/>
                <a:latin typeface="Calibri" panose="020F0502020204030204" pitchFamily="34" charset="0"/>
                <a:ea typeface="Calibri" panose="020F0502020204030204" pitchFamily="34" charset="0"/>
                <a:cs typeface="Calibri" panose="020F0502020204030204" pitchFamily="34" charset="0"/>
              </a:rPr>
              <a:t>​</a:t>
            </a:r>
            <a:r>
              <a:rPr lang="en-IN" kern="100" dirty="0">
                <a:effectLst/>
                <a:latin typeface="Cambria Math" panose="02040503050406030204" pitchFamily="18" charset="0"/>
                <a:ea typeface="Calibri" panose="020F0502020204030204" pitchFamily="34" charset="0"/>
                <a:cs typeface="Cambria Math" panose="02040503050406030204" pitchFamily="18" charset="0"/>
              </a:rPr>
              <a:t>∣)/n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Reason: MAE is used for regression tasks as it directly measures the prediction error in the same units as the target variable. </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0340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1" y="94269"/>
            <a:ext cx="10643646" cy="845252"/>
          </a:xfrm>
          <a:noFill/>
        </p:spPr>
        <p:txBody>
          <a:bodyPr anchor="b"/>
          <a:lstStyle/>
          <a:p>
            <a:pPr algn="ctr"/>
            <a:r>
              <a:rPr lang="en-US" dirty="0">
                <a:latin typeface="Algerian" panose="04020705040A02060702" pitchFamily="82" charset="0"/>
              </a:rPr>
              <a:t>Result &amp; Visualization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838199" y="5481688"/>
            <a:ext cx="10785049" cy="419492"/>
          </a:xfrm>
          <a:noFill/>
        </p:spPr>
        <p:txBody>
          <a:bodyPr vert="horz" lIns="91440" tIns="45720" rIns="91440" bIns="45720" rtlCol="0" anchor="t">
            <a:normAutofit/>
          </a:bodyPr>
          <a:lstStyle/>
          <a:p>
            <a:r>
              <a:rPr lang="en-US" b="1" dirty="0"/>
              <a:t>Model 1: Base Model                              Model 2: Increase Layers                               Model 3: Decrease layers</a:t>
            </a:r>
          </a:p>
        </p:txBody>
      </p:sp>
      <p:pic>
        <p:nvPicPr>
          <p:cNvPr id="5" name="Picture 4">
            <a:extLst>
              <a:ext uri="{FF2B5EF4-FFF2-40B4-BE49-F238E27FC236}">
                <a16:creationId xmlns:a16="http://schemas.microsoft.com/office/drawing/2014/main" id="{30D3ECA6-9E3C-354C-A105-7D0B04C1241D}"/>
              </a:ext>
            </a:extLst>
          </p:cNvPr>
          <p:cNvPicPr>
            <a:picLocks noChangeAspect="1"/>
          </p:cNvPicPr>
          <p:nvPr/>
        </p:nvPicPr>
        <p:blipFill>
          <a:blip r:embed="rId3"/>
          <a:stretch>
            <a:fillRect/>
          </a:stretch>
        </p:blipFill>
        <p:spPr>
          <a:xfrm>
            <a:off x="568752" y="1376313"/>
            <a:ext cx="3399933" cy="3940404"/>
          </a:xfrm>
          <a:prstGeom prst="rect">
            <a:avLst/>
          </a:prstGeom>
        </p:spPr>
      </p:pic>
      <p:pic>
        <p:nvPicPr>
          <p:cNvPr id="7" name="Picture 6">
            <a:extLst>
              <a:ext uri="{FF2B5EF4-FFF2-40B4-BE49-F238E27FC236}">
                <a16:creationId xmlns:a16="http://schemas.microsoft.com/office/drawing/2014/main" id="{6B8FA515-B9D9-4C19-53E1-1C9CF3308514}"/>
              </a:ext>
            </a:extLst>
          </p:cNvPr>
          <p:cNvPicPr>
            <a:picLocks noChangeAspect="1"/>
          </p:cNvPicPr>
          <p:nvPr/>
        </p:nvPicPr>
        <p:blipFill>
          <a:blip r:embed="rId4"/>
          <a:stretch>
            <a:fillRect/>
          </a:stretch>
        </p:blipFill>
        <p:spPr>
          <a:xfrm>
            <a:off x="4336575" y="1376313"/>
            <a:ext cx="3581940" cy="3940404"/>
          </a:xfrm>
          <a:prstGeom prst="rect">
            <a:avLst/>
          </a:prstGeom>
        </p:spPr>
      </p:pic>
      <p:pic>
        <p:nvPicPr>
          <p:cNvPr id="11" name="Picture 10">
            <a:extLst>
              <a:ext uri="{FF2B5EF4-FFF2-40B4-BE49-F238E27FC236}">
                <a16:creationId xmlns:a16="http://schemas.microsoft.com/office/drawing/2014/main" id="{22A3A899-B285-2A5B-0C5F-9F3B987B1628}"/>
              </a:ext>
            </a:extLst>
          </p:cNvPr>
          <p:cNvPicPr>
            <a:picLocks noChangeAspect="1"/>
          </p:cNvPicPr>
          <p:nvPr/>
        </p:nvPicPr>
        <p:blipFill>
          <a:blip r:embed="rId5"/>
          <a:stretch>
            <a:fillRect/>
          </a:stretch>
        </p:blipFill>
        <p:spPr>
          <a:xfrm>
            <a:off x="8113922" y="1376313"/>
            <a:ext cx="3367925" cy="3940404"/>
          </a:xfrm>
          <a:prstGeom prst="rect">
            <a:avLst/>
          </a:prstGeom>
        </p:spPr>
      </p:pic>
    </p:spTree>
    <p:extLst>
      <p:ext uri="{BB962C8B-B14F-4D97-AF65-F5344CB8AC3E}">
        <p14:creationId xmlns:p14="http://schemas.microsoft.com/office/powerpoint/2010/main" val="164959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1" y="94269"/>
            <a:ext cx="10643646" cy="845252"/>
          </a:xfrm>
          <a:noFill/>
        </p:spPr>
        <p:txBody>
          <a:bodyPr anchor="b"/>
          <a:lstStyle/>
          <a:p>
            <a:pPr algn="ctr"/>
            <a:r>
              <a:rPr lang="en-US" dirty="0">
                <a:latin typeface="Algerian" panose="04020705040A02060702" pitchFamily="82" charset="0"/>
              </a:rPr>
              <a:t>Result &amp; Visualization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1894788" y="5481688"/>
            <a:ext cx="8350255" cy="419492"/>
          </a:xfrm>
          <a:noFill/>
        </p:spPr>
        <p:txBody>
          <a:bodyPr vert="horz" lIns="91440" tIns="45720" rIns="91440" bIns="45720" rtlCol="0" anchor="t">
            <a:normAutofit/>
          </a:bodyPr>
          <a:lstStyle/>
          <a:p>
            <a:r>
              <a:rPr lang="en-US" b="1" dirty="0"/>
              <a:t>Model 4: Add learning rate                                                 Model 5: Train for longer</a:t>
            </a:r>
          </a:p>
        </p:txBody>
      </p:sp>
      <p:pic>
        <p:nvPicPr>
          <p:cNvPr id="6" name="Picture 5">
            <a:extLst>
              <a:ext uri="{FF2B5EF4-FFF2-40B4-BE49-F238E27FC236}">
                <a16:creationId xmlns:a16="http://schemas.microsoft.com/office/drawing/2014/main" id="{910E9F31-0280-1B25-FC12-4B3B5A5139B6}"/>
              </a:ext>
            </a:extLst>
          </p:cNvPr>
          <p:cNvPicPr>
            <a:picLocks noChangeAspect="1"/>
          </p:cNvPicPr>
          <p:nvPr/>
        </p:nvPicPr>
        <p:blipFill>
          <a:blip r:embed="rId3"/>
          <a:stretch>
            <a:fillRect/>
          </a:stretch>
        </p:blipFill>
        <p:spPr>
          <a:xfrm>
            <a:off x="1442302" y="1227702"/>
            <a:ext cx="3896269" cy="4006439"/>
          </a:xfrm>
          <a:prstGeom prst="rect">
            <a:avLst/>
          </a:prstGeom>
        </p:spPr>
      </p:pic>
      <p:pic>
        <p:nvPicPr>
          <p:cNvPr id="9" name="Picture 8">
            <a:extLst>
              <a:ext uri="{FF2B5EF4-FFF2-40B4-BE49-F238E27FC236}">
                <a16:creationId xmlns:a16="http://schemas.microsoft.com/office/drawing/2014/main" id="{C82E810D-B492-7110-40E5-4A88A7C89B82}"/>
              </a:ext>
            </a:extLst>
          </p:cNvPr>
          <p:cNvPicPr>
            <a:picLocks noChangeAspect="1"/>
          </p:cNvPicPr>
          <p:nvPr/>
        </p:nvPicPr>
        <p:blipFill>
          <a:blip r:embed="rId4"/>
          <a:stretch>
            <a:fillRect/>
          </a:stretch>
        </p:blipFill>
        <p:spPr>
          <a:xfrm>
            <a:off x="6396406" y="1227702"/>
            <a:ext cx="3848637" cy="3965804"/>
          </a:xfrm>
          <a:prstGeom prst="rect">
            <a:avLst/>
          </a:prstGeom>
        </p:spPr>
      </p:pic>
    </p:spTree>
    <p:extLst>
      <p:ext uri="{BB962C8B-B14F-4D97-AF65-F5344CB8AC3E}">
        <p14:creationId xmlns:p14="http://schemas.microsoft.com/office/powerpoint/2010/main" val="1598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1" y="448056"/>
            <a:ext cx="10643646" cy="928257"/>
          </a:xfrm>
          <a:noFill/>
        </p:spPr>
        <p:txBody>
          <a:bodyPr anchor="b"/>
          <a:lstStyle/>
          <a:p>
            <a:pPr algn="ctr"/>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979602" y="1659118"/>
            <a:ext cx="10643646" cy="3836709"/>
          </a:xfrm>
          <a:noFill/>
        </p:spPr>
        <p:txBody>
          <a:bodyPr vert="horz" lIns="91440" tIns="45720" rIns="91440" bIns="45720" rtlCol="0" anchor="t">
            <a:normAutofit/>
          </a:bodyPr>
          <a:lstStyle/>
          <a:p>
            <a:pPr marL="285750" indent="-285750">
              <a:buFont typeface="Arial" panose="020B0604020202020204" pitchFamily="34" charset="0"/>
              <a:buChar char="•"/>
            </a:pPr>
            <a:r>
              <a:rPr lang="en-US" dirty="0"/>
              <a:t>The project successfully developed a Convolutional Neural Network (CNN) model to predict gender and estimate age from facial images. </a:t>
            </a:r>
          </a:p>
          <a:p>
            <a:pPr marL="285750" indent="-285750">
              <a:buFont typeface="Arial" panose="020B0604020202020204" pitchFamily="34" charset="0"/>
              <a:buChar char="•"/>
            </a:pPr>
            <a:r>
              <a:rPr lang="en-US" dirty="0"/>
              <a:t>The model demonstrated high accuracy in gender prediction and reasonable precision in age estimation. </a:t>
            </a:r>
          </a:p>
          <a:p>
            <a:pPr marL="285750" indent="-285750">
              <a:buFont typeface="Arial" panose="020B0604020202020204" pitchFamily="34" charset="0"/>
              <a:buChar char="•"/>
            </a:pPr>
            <a:r>
              <a:rPr lang="en-US" dirty="0"/>
              <a:t>Key takeaways include the importance of </a:t>
            </a:r>
            <a:r>
              <a:rPr lang="en-US"/>
              <a:t>effective preprocessing </a:t>
            </a:r>
            <a:r>
              <a:rPr lang="en-US" dirty="0"/>
              <a:t>in enhancing model performance. </a:t>
            </a:r>
          </a:p>
          <a:p>
            <a:pPr marL="285750" indent="-285750">
              <a:buFont typeface="Arial" panose="020B0604020202020204" pitchFamily="34" charset="0"/>
              <a:buChar char="•"/>
            </a:pPr>
            <a:r>
              <a:rPr lang="en-US" dirty="0"/>
              <a:t>Accurate gender and age prediction significantly enhances user experience through personalized content and targeted advertising, supports better business and research decisions, and contributes to security and content moderation. </a:t>
            </a:r>
          </a:p>
          <a:p>
            <a:pPr marL="285750" indent="-285750">
              <a:buFont typeface="Arial" panose="020B0604020202020204" pitchFamily="34" charset="0"/>
              <a:buChar char="•"/>
            </a:pPr>
            <a:r>
              <a:rPr lang="en-US" dirty="0"/>
              <a:t>The impact of such models extends to various real-world applications, including social media, marketing, healthcare, and public safety, highlighting the potential of CNNs in these areas.</a:t>
            </a:r>
          </a:p>
        </p:txBody>
      </p:sp>
    </p:spTree>
    <p:extLst>
      <p:ext uri="{BB962C8B-B14F-4D97-AF65-F5344CB8AC3E}">
        <p14:creationId xmlns:p14="http://schemas.microsoft.com/office/powerpoint/2010/main" val="424361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565608" y="183823"/>
            <a:ext cx="10834384" cy="1117076"/>
          </a:xfrm>
          <a:noFill/>
        </p:spPr>
        <p:txBody>
          <a:bodyPr anchor="b">
            <a:noAutofit/>
          </a:bodyPr>
          <a:lstStyle/>
          <a:p>
            <a:pPr algn="ctr"/>
            <a:r>
              <a:rPr lang="en-US" b="1" dirty="0">
                <a:latin typeface="Times New Roman" panose="02020603050405020304" pitchFamily="18" charset="0"/>
                <a:cs typeface="Times New Roman" panose="02020603050405020304" pitchFamily="18" charset="0"/>
              </a:rPr>
              <a:t>AGENDA</a:t>
            </a:r>
          </a:p>
        </p:txBody>
      </p:sp>
      <p:graphicFrame>
        <p:nvGraphicFramePr>
          <p:cNvPr id="6" name="Content Placeholder 5">
            <a:extLst>
              <a:ext uri="{FF2B5EF4-FFF2-40B4-BE49-F238E27FC236}">
                <a16:creationId xmlns:a16="http://schemas.microsoft.com/office/drawing/2014/main" id="{D423BDC3-F31D-E4C4-31A5-E1543E4887E7}"/>
              </a:ext>
            </a:extLst>
          </p:cNvPr>
          <p:cNvGraphicFramePr>
            <a:graphicFrameLocks noGrp="1"/>
          </p:cNvGraphicFramePr>
          <p:nvPr>
            <p:ph idx="1"/>
            <p:extLst>
              <p:ext uri="{D42A27DB-BD31-4B8C-83A1-F6EECF244321}">
                <p14:modId xmlns:p14="http://schemas.microsoft.com/office/powerpoint/2010/main" val="1343706799"/>
              </p:ext>
            </p:extLst>
          </p:nvPr>
        </p:nvGraphicFramePr>
        <p:xfrm>
          <a:off x="565608" y="1574276"/>
          <a:ext cx="10834384" cy="4314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2017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1" y="448056"/>
            <a:ext cx="10643646" cy="928257"/>
          </a:xfrm>
          <a:noFill/>
        </p:spPr>
        <p:txBody>
          <a:bodyPr anchor="b"/>
          <a:lstStyle/>
          <a:p>
            <a:pPr algn="ctr"/>
            <a:r>
              <a:rPr lang="en-US"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838199" y="1706251"/>
            <a:ext cx="10785049" cy="4455717"/>
          </a:xfrm>
          <a:noFill/>
        </p:spPr>
        <p:txBody>
          <a:bodyPr vert="horz" lIns="91440" tIns="45720" rIns="91440" bIns="45720" rtlCol="0" anchor="t">
            <a:normAutofit/>
          </a:bodyPr>
          <a:lstStyle/>
          <a:p>
            <a:r>
              <a:rPr lang="en-IN" dirty="0"/>
              <a:t>[1] L. X. Z. N. L. Y. A. F. Liu W, Wang Z, A survey of deep neural network architectures and their applications. Neurocomputing, 2017. [Online]. Available: </a:t>
            </a:r>
            <a:r>
              <a:rPr lang="en-IN" dirty="0">
                <a:hlinkClick r:id="rId3"/>
              </a:rPr>
              <a:t>https://www.sciencedirect.com/science/article/abs/pii/S0925231216315533?via%3Dihub</a:t>
            </a:r>
            <a:endParaRPr lang="en-IN" dirty="0"/>
          </a:p>
          <a:p>
            <a:r>
              <a:rPr lang="en-IN" dirty="0"/>
              <a:t> [2] S. M. Tian H, Chen SC, “Evolutionary programming based deep learning feature selection and network construction for visual data classification,” 2020. [Online]. Available: </a:t>
            </a:r>
            <a:r>
              <a:rPr lang="en-IN" dirty="0">
                <a:hlinkClick r:id="rId4"/>
              </a:rPr>
              <a:t>https://link.springer.com/article/10.1007/s10796-020-10023-6</a:t>
            </a:r>
            <a:endParaRPr lang="en-IN" dirty="0"/>
          </a:p>
          <a:p>
            <a:r>
              <a:rPr lang="en-IN" dirty="0"/>
              <a:t> [3] </a:t>
            </a:r>
            <a:r>
              <a:rPr lang="en-US" dirty="0"/>
              <a:t>Z. W. X. Wang, L. Liang and S. Hu, “Age estimation by facial images: a survey,” China Journal of Image and Graphics,” 2012. [Online]. Available: </a:t>
            </a:r>
            <a:r>
              <a:rPr lang="en-US" dirty="0">
                <a:hlinkClick r:id="rId5"/>
              </a:rPr>
              <a:t>Wang: Age estimation by facial images: a survey - Google Scholar</a:t>
            </a:r>
            <a:endParaRPr lang="en-US" dirty="0"/>
          </a:p>
          <a:p>
            <a:r>
              <a:rPr lang="en-IN" dirty="0"/>
              <a:t>[4] V. M. P. R. Ranjan and R. Chellappa, “Hyperface: a deep multi-task learning framework for face detection, landmark localization, pose estimation, and gender recognition,” no. 121-135, 2019. [Online]. Available: </a:t>
            </a:r>
            <a:r>
              <a:rPr lang="en-IN" dirty="0">
                <a:hlinkClick r:id="rId6"/>
              </a:rPr>
              <a:t>https: //ieeexplore.ieee.org/document/8170321</a:t>
            </a:r>
            <a:r>
              <a:rPr lang="en-IN" dirty="0"/>
              <a:t> </a:t>
            </a:r>
          </a:p>
          <a:p>
            <a:r>
              <a:rPr lang="en-IN" dirty="0"/>
              <a:t>[5] </a:t>
            </a:r>
            <a:r>
              <a:rPr lang="en-US" dirty="0"/>
              <a:t>U.-N. F. S. S. S. M. Hossain E, Khan I, “Application of big data and machine learning in smart grid, and associated security concerns: a review,” IEEE Access, 2019. [Online]. Available: </a:t>
            </a:r>
            <a:r>
              <a:rPr lang="en-US" dirty="0">
                <a:hlinkClick r:id="rId7"/>
              </a:rPr>
              <a:t>https://ieeexplore.ieee.org/document/8625421/</a:t>
            </a:r>
            <a:endParaRPr lang="en-IN" dirty="0"/>
          </a:p>
          <a:p>
            <a:endParaRPr lang="en-US" dirty="0"/>
          </a:p>
        </p:txBody>
      </p:sp>
    </p:spTree>
    <p:extLst>
      <p:ext uri="{BB962C8B-B14F-4D97-AF65-F5344CB8AC3E}">
        <p14:creationId xmlns:p14="http://schemas.microsoft.com/office/powerpoint/2010/main" val="83914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857839"/>
            <a:ext cx="9467127" cy="2884602"/>
          </a:xfrm>
        </p:spPr>
        <p:txBody>
          <a:bodyPr/>
          <a:lstStyle/>
          <a:p>
            <a:r>
              <a:rPr lang="en-US" sz="9600" b="1"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4185501"/>
            <a:ext cx="9467850" cy="961534"/>
          </a:xfrm>
        </p:spPr>
        <p:txBody>
          <a:bodyPr/>
          <a:lstStyle/>
          <a:p>
            <a:r>
              <a:rPr lang="en-US" dirty="0"/>
              <a:t>Nishita Bajaj</a:t>
            </a:r>
          </a:p>
          <a:p>
            <a:r>
              <a:rPr lang="en-US" dirty="0">
                <a:hlinkClick r:id="rId3"/>
              </a:rPr>
              <a:t>bajajnishita987@gmail.com</a:t>
            </a:r>
            <a:endParaRPr lang="en-US" dirty="0"/>
          </a:p>
        </p:txBody>
      </p:sp>
    </p:spTree>
    <p:extLst>
      <p:ext uri="{BB962C8B-B14F-4D97-AF65-F5344CB8AC3E}">
        <p14:creationId xmlns:p14="http://schemas.microsoft.com/office/powerpoint/2010/main" val="218447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117599" y="762000"/>
            <a:ext cx="10175711" cy="586033"/>
          </a:xfrm>
          <a:noFill/>
        </p:spPr>
        <p:txBody>
          <a:bodyPr>
            <a:noAutofit/>
          </a:bodyPr>
          <a:lstStyle/>
          <a:p>
            <a:r>
              <a:rPr lang="en-US" b="1" dirty="0">
                <a:latin typeface="Algerian" panose="04020705040A02060702" pitchFamily="82" charset="0"/>
                <a:cs typeface="Times New Roman" panose="02020603050405020304" pitchFamily="18" charset="0"/>
              </a:rPr>
              <a:t>introduction</a:t>
            </a:r>
          </a:p>
        </p:txBody>
      </p:sp>
      <p:graphicFrame>
        <p:nvGraphicFramePr>
          <p:cNvPr id="7" name="Diagram 6">
            <a:extLst>
              <a:ext uri="{FF2B5EF4-FFF2-40B4-BE49-F238E27FC236}">
                <a16:creationId xmlns:a16="http://schemas.microsoft.com/office/drawing/2014/main" id="{6652BA5B-8AAA-DED4-D580-0B18AB7F9A3D}"/>
              </a:ext>
            </a:extLst>
          </p:cNvPr>
          <p:cNvGraphicFramePr/>
          <p:nvPr>
            <p:extLst>
              <p:ext uri="{D42A27DB-BD31-4B8C-83A1-F6EECF244321}">
                <p14:modId xmlns:p14="http://schemas.microsoft.com/office/powerpoint/2010/main" val="2854309631"/>
              </p:ext>
            </p:extLst>
          </p:nvPr>
        </p:nvGraphicFramePr>
        <p:xfrm>
          <a:off x="820132" y="1668544"/>
          <a:ext cx="10614581" cy="3926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04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3365369" y="1140643"/>
            <a:ext cx="5552388" cy="4355183"/>
          </a:xfrm>
          <a:noFill/>
        </p:spPr>
        <p:txBody>
          <a:bodyPr>
            <a:noAutofit/>
          </a:bodyPr>
          <a:lstStyle/>
          <a:p>
            <a:r>
              <a:rPr lang="en-US" b="1" dirty="0">
                <a:latin typeface="Times New Roman" panose="02020603050405020304" pitchFamily="18" charset="0"/>
                <a:cs typeface="Times New Roman" panose="02020603050405020304" pitchFamily="18" charset="0"/>
              </a:rPr>
              <a: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j</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a:t>
            </a:r>
          </a:p>
        </p:txBody>
      </p:sp>
      <p:graphicFrame>
        <p:nvGraphicFramePr>
          <p:cNvPr id="4" name="Diagram 3">
            <a:extLst>
              <a:ext uri="{FF2B5EF4-FFF2-40B4-BE49-F238E27FC236}">
                <a16:creationId xmlns:a16="http://schemas.microsoft.com/office/drawing/2014/main" id="{9303783E-36F9-77E0-D2FD-22569AB618DB}"/>
              </a:ext>
            </a:extLst>
          </p:cNvPr>
          <p:cNvGraphicFramePr/>
          <p:nvPr>
            <p:extLst>
              <p:ext uri="{D42A27DB-BD31-4B8C-83A1-F6EECF244321}">
                <p14:modId xmlns:p14="http://schemas.microsoft.com/office/powerpoint/2010/main" val="490242015"/>
              </p:ext>
            </p:extLst>
          </p:nvPr>
        </p:nvGraphicFramePr>
        <p:xfrm>
          <a:off x="857839" y="226243"/>
          <a:ext cx="10633436" cy="6306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42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18475" y="466344"/>
            <a:ext cx="10965602" cy="1710354"/>
          </a:xfrm>
          <a:noFill/>
        </p:spPr>
        <p:txBody>
          <a:bodyPr anchor="ctr"/>
          <a:lstStyle/>
          <a:p>
            <a:pPr algn="ctr"/>
            <a:r>
              <a:rPr lang="en-US" b="1" dirty="0">
                <a:latin typeface="Algerian" panose="04020705040A02060702" pitchFamily="82" charset="0"/>
              </a:rPr>
              <a:t>Convolutional neural network</a:t>
            </a:r>
          </a:p>
        </p:txBody>
      </p:sp>
      <p:sp>
        <p:nvSpPr>
          <p:cNvPr id="6" name="TextBox 5">
            <a:extLst>
              <a:ext uri="{FF2B5EF4-FFF2-40B4-BE49-F238E27FC236}">
                <a16:creationId xmlns:a16="http://schemas.microsoft.com/office/drawing/2014/main" id="{1926BE36-60AF-3A99-F89F-C783C1608091}"/>
              </a:ext>
            </a:extLst>
          </p:cNvPr>
          <p:cNvSpPr txBox="1"/>
          <p:nvPr/>
        </p:nvSpPr>
        <p:spPr>
          <a:xfrm>
            <a:off x="656278" y="2176698"/>
            <a:ext cx="10689996" cy="3416320"/>
          </a:xfrm>
          <a:prstGeom prst="rect">
            <a:avLst/>
          </a:prstGeom>
          <a:noFill/>
        </p:spPr>
        <p:txBody>
          <a:bodyPr wrap="square" rtlCol="0">
            <a:spAutoFit/>
          </a:bodyPr>
          <a:lstStyle/>
          <a:p>
            <a:pPr marL="0" indent="0">
              <a:buNone/>
            </a:pPr>
            <a:r>
              <a:rPr lang="en-US" dirty="0"/>
              <a:t>CNNs are a class of deep learning models primarily used for analyzing visual data. They are particularly effective in image recognition and classification tasks due to their ability to automatically and adaptively learn spatial hierarchies of features.</a:t>
            </a:r>
          </a:p>
          <a:p>
            <a:pPr marL="0" indent="0">
              <a:buNone/>
            </a:pPr>
            <a:endParaRPr lang="en-US" dirty="0"/>
          </a:p>
          <a:p>
            <a:pPr marL="0" indent="0">
              <a:buNone/>
            </a:pPr>
            <a:r>
              <a:rPr lang="en-US"/>
              <a:t>Key Components</a:t>
            </a:r>
            <a:r>
              <a:rPr lang="en-US" dirty="0"/>
              <a:t>:</a:t>
            </a:r>
          </a:p>
          <a:p>
            <a:pPr marL="0" indent="0">
              <a:buNone/>
            </a:pPr>
            <a:endParaRPr lang="en-US" dirty="0"/>
          </a:p>
          <a:p>
            <a:pPr marL="742950" lvl="1" indent="-285750">
              <a:buFont typeface="Arial" panose="020B0604020202020204" pitchFamily="34" charset="0"/>
              <a:buChar char="•"/>
            </a:pPr>
            <a:r>
              <a:rPr lang="en-US" dirty="0"/>
              <a:t>Convolutional layer</a:t>
            </a:r>
          </a:p>
          <a:p>
            <a:pPr marL="742950" lvl="1" indent="-285750">
              <a:buFont typeface="Arial" panose="020B0604020202020204" pitchFamily="34" charset="0"/>
              <a:buChar char="•"/>
            </a:pPr>
            <a:r>
              <a:rPr lang="en-US" dirty="0"/>
              <a:t>Pooling layer</a:t>
            </a:r>
          </a:p>
          <a:p>
            <a:pPr marL="742950" lvl="1" indent="-285750">
              <a:buFont typeface="Arial" panose="020B0604020202020204" pitchFamily="34" charset="0"/>
              <a:buChar char="•"/>
            </a:pPr>
            <a:r>
              <a:rPr lang="en-US" dirty="0"/>
              <a:t>Fully connected layer</a:t>
            </a:r>
          </a:p>
          <a:p>
            <a:pPr marL="742950" lvl="1" indent="-285750">
              <a:buFont typeface="Arial" panose="020B0604020202020204" pitchFamily="34" charset="0"/>
              <a:buChar char="•"/>
            </a:pPr>
            <a:r>
              <a:rPr lang="en-US" dirty="0"/>
              <a:t>Activation Function</a:t>
            </a:r>
          </a:p>
          <a:p>
            <a:pPr marL="742950" lvl="1" indent="-285750">
              <a:buFont typeface="Arial" panose="020B0604020202020204" pitchFamily="34" charset="0"/>
              <a:buChar char="•"/>
            </a:pPr>
            <a:r>
              <a:rPr lang="en-US" dirty="0"/>
              <a:t>Dropout Layer</a:t>
            </a:r>
          </a:p>
          <a:p>
            <a:endParaRPr lang="en-IN" dirty="0"/>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onvolutional Neural Network (CNN) Architecture [37]. | Download ...">
            <a:extLst>
              <a:ext uri="{FF2B5EF4-FFF2-40B4-BE49-F238E27FC236}">
                <a16:creationId xmlns:a16="http://schemas.microsoft.com/office/drawing/2014/main" id="{7FF124DD-174B-F02E-23C6-074B511ED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7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549111"/>
            <a:ext cx="9144000" cy="676373"/>
          </a:xfrm>
          <a:noFill/>
        </p:spPr>
        <p:txBody>
          <a:bodyPr/>
          <a:lstStyle/>
          <a:p>
            <a:r>
              <a:rPr lang="en-US" b="1" dirty="0">
                <a:latin typeface="Algerian" panose="04020705040A02060702" pitchFamily="82" charset="0"/>
              </a:rPr>
              <a:t>Dataset </a:t>
            </a:r>
          </a:p>
        </p:txBody>
      </p:sp>
      <p:sp>
        <p:nvSpPr>
          <p:cNvPr id="5" name="TextBox 4">
            <a:extLst>
              <a:ext uri="{FF2B5EF4-FFF2-40B4-BE49-F238E27FC236}">
                <a16:creationId xmlns:a16="http://schemas.microsoft.com/office/drawing/2014/main" id="{446CDB2B-3052-FACF-244A-AC3F8E9753FF}"/>
              </a:ext>
            </a:extLst>
          </p:cNvPr>
          <p:cNvSpPr txBox="1"/>
          <p:nvPr/>
        </p:nvSpPr>
        <p:spPr>
          <a:xfrm>
            <a:off x="848412" y="1414021"/>
            <a:ext cx="10850252" cy="4524315"/>
          </a:xfrm>
          <a:prstGeom prst="rect">
            <a:avLst/>
          </a:prstGeom>
          <a:noFill/>
        </p:spPr>
        <p:txBody>
          <a:bodyPr wrap="square" rtlCol="0">
            <a:spAutoFit/>
          </a:bodyPr>
          <a:lstStyle/>
          <a:p>
            <a:r>
              <a:rPr lang="en-US" b="1" dirty="0"/>
              <a:t>Description of the Dataset:</a:t>
            </a:r>
          </a:p>
          <a:p>
            <a:endParaRPr lang="en-US" dirty="0"/>
          </a:p>
          <a:p>
            <a:pPr marL="285750" indent="-285750">
              <a:buFont typeface="Arial" panose="020B0604020202020204" pitchFamily="34" charset="0"/>
              <a:buChar char="•"/>
            </a:pPr>
            <a:r>
              <a:rPr lang="en-US" dirty="0"/>
              <a:t>The dataset used for this project is created in custom manner. It contains facial images labeled with gender and age, providing a diverse range of real-world examples for training and evaluating the CNN model.</a:t>
            </a:r>
          </a:p>
          <a:p>
            <a:pPr marL="285750" indent="-285750">
              <a:buFont typeface="Arial" panose="020B0604020202020204" pitchFamily="34" charset="0"/>
              <a:buChar char="•"/>
            </a:pPr>
            <a:r>
              <a:rPr lang="en-US" dirty="0"/>
              <a:t>Images are taken from various sources, including social media and public datasets, ensuring a wide representation of different age groups.</a:t>
            </a:r>
          </a:p>
          <a:p>
            <a:endParaRPr lang="en-US" dirty="0"/>
          </a:p>
          <a:p>
            <a:r>
              <a:rPr lang="en-US" b="1" dirty="0"/>
              <a:t>Distribution of Gender and Age:</a:t>
            </a:r>
          </a:p>
          <a:p>
            <a:endParaRPr lang="en-US" dirty="0"/>
          </a:p>
          <a:p>
            <a:pPr marL="342900" indent="-342900">
              <a:buFont typeface="+mj-lt"/>
              <a:buAutoNum type="arabicPeriod"/>
            </a:pPr>
            <a:r>
              <a:rPr lang="en-US" dirty="0"/>
              <a:t>Gender Distribution:</a:t>
            </a:r>
          </a:p>
          <a:p>
            <a:pPr marL="342900" indent="-342900">
              <a:buFont typeface="+mj-lt"/>
              <a:buAutoNum type="arabicPeriod"/>
            </a:pPr>
            <a:endParaRPr lang="en-US" dirty="0"/>
          </a:p>
          <a:p>
            <a:pPr marL="800100" lvl="1" indent="-342900">
              <a:buFont typeface="Arial" panose="020B0604020202020204" pitchFamily="34" charset="0"/>
              <a:buChar char="•"/>
            </a:pPr>
            <a:r>
              <a:rPr lang="en-US" dirty="0"/>
              <a:t>The dataset is roughly balanced with approximately 50% male and 50% female images, ensuring that the model does not become biased towards one gender.</a:t>
            </a:r>
          </a:p>
          <a:p>
            <a:pPr marL="342900" indent="-342900">
              <a:buFont typeface="+mj-lt"/>
              <a:buAutoNum type="arabicPeriod"/>
            </a:pPr>
            <a:r>
              <a:rPr lang="en-US" dirty="0"/>
              <a:t>Age Distribution:</a:t>
            </a:r>
          </a:p>
          <a:p>
            <a:endParaRPr lang="en-US" dirty="0"/>
          </a:p>
          <a:p>
            <a:pPr marL="742950" lvl="1" indent="-285750">
              <a:buFont typeface="Arial" panose="020B0604020202020204" pitchFamily="34" charset="0"/>
              <a:buChar char="•"/>
            </a:pPr>
            <a:r>
              <a:rPr lang="en-US" dirty="0"/>
              <a:t>The age labels range from 1 to 95 years, providing a comprehensive spectrum for age prediction.</a:t>
            </a:r>
            <a:endParaRPr lang="en-IN" dirty="0"/>
          </a:p>
        </p:txBody>
      </p:sp>
    </p:spTree>
    <p:extLst>
      <p:ext uri="{BB962C8B-B14F-4D97-AF65-F5344CB8AC3E}">
        <p14:creationId xmlns:p14="http://schemas.microsoft.com/office/powerpoint/2010/main" val="167993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B43AF7-2319-DE41-81E4-398D98C8A950}"/>
              </a:ext>
            </a:extLst>
          </p:cNvPr>
          <p:cNvPicPr>
            <a:picLocks noChangeAspect="1"/>
          </p:cNvPicPr>
          <p:nvPr/>
        </p:nvPicPr>
        <p:blipFill>
          <a:blip r:embed="rId2"/>
          <a:stretch>
            <a:fillRect/>
          </a:stretch>
        </p:blipFill>
        <p:spPr>
          <a:xfrm>
            <a:off x="522882" y="1015738"/>
            <a:ext cx="6556647" cy="4826524"/>
          </a:xfrm>
          <a:prstGeom prst="rect">
            <a:avLst/>
          </a:prstGeom>
        </p:spPr>
      </p:pic>
      <p:pic>
        <p:nvPicPr>
          <p:cNvPr id="7" name="Picture 6">
            <a:extLst>
              <a:ext uri="{FF2B5EF4-FFF2-40B4-BE49-F238E27FC236}">
                <a16:creationId xmlns:a16="http://schemas.microsoft.com/office/drawing/2014/main" id="{A381FF1B-4189-5BC4-7F5C-769A49B9514E}"/>
              </a:ext>
            </a:extLst>
          </p:cNvPr>
          <p:cNvPicPr>
            <a:picLocks noChangeAspect="1"/>
          </p:cNvPicPr>
          <p:nvPr/>
        </p:nvPicPr>
        <p:blipFill>
          <a:blip r:embed="rId3"/>
          <a:stretch>
            <a:fillRect/>
          </a:stretch>
        </p:blipFill>
        <p:spPr>
          <a:xfrm>
            <a:off x="6390107" y="942680"/>
            <a:ext cx="4972744" cy="4899582"/>
          </a:xfrm>
          <a:prstGeom prst="rect">
            <a:avLst/>
          </a:prstGeom>
        </p:spPr>
      </p:pic>
    </p:spTree>
    <p:extLst>
      <p:ext uri="{BB962C8B-B14F-4D97-AF65-F5344CB8AC3E}">
        <p14:creationId xmlns:p14="http://schemas.microsoft.com/office/powerpoint/2010/main" val="185372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D629CE-C0E5-542A-80DC-DDC96D97826F}"/>
              </a:ext>
            </a:extLst>
          </p:cNvPr>
          <p:cNvPicPr>
            <a:picLocks noChangeAspect="1"/>
          </p:cNvPicPr>
          <p:nvPr/>
        </p:nvPicPr>
        <p:blipFill>
          <a:blip r:embed="rId2"/>
          <a:stretch>
            <a:fillRect/>
          </a:stretch>
        </p:blipFill>
        <p:spPr>
          <a:xfrm>
            <a:off x="405352" y="131496"/>
            <a:ext cx="11236751" cy="6595008"/>
          </a:xfrm>
          <a:prstGeom prst="rect">
            <a:avLst/>
          </a:prstGeom>
        </p:spPr>
      </p:pic>
    </p:spTree>
    <p:extLst>
      <p:ext uri="{BB962C8B-B14F-4D97-AF65-F5344CB8AC3E}">
        <p14:creationId xmlns:p14="http://schemas.microsoft.com/office/powerpoint/2010/main" val="4275107953"/>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316</TotalTime>
  <Words>1599</Words>
  <Application>Microsoft Office PowerPoint</Application>
  <PresentationFormat>Widescreen</PresentationFormat>
  <Paragraphs>182</Paragraphs>
  <Slides>21</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Aptos</vt:lpstr>
      <vt:lpstr>Arial</vt:lpstr>
      <vt:lpstr>Calibri</vt:lpstr>
      <vt:lpstr>Calibri Light</vt:lpstr>
      <vt:lpstr>Cambria Math</vt:lpstr>
      <vt:lpstr>Times New Roman</vt:lpstr>
      <vt:lpstr>Wingdings</vt:lpstr>
      <vt:lpstr>Custom</vt:lpstr>
      <vt:lpstr>Gender and age prediction: image classification using cnn </vt:lpstr>
      <vt:lpstr>AGENDA</vt:lpstr>
      <vt:lpstr>introduction</vt:lpstr>
      <vt:lpstr>O b j e c t I v e</vt:lpstr>
      <vt:lpstr>Convolutional neural network</vt:lpstr>
      <vt:lpstr>PowerPoint Presentation</vt:lpstr>
      <vt:lpstr>Dataset </vt:lpstr>
      <vt:lpstr>PowerPoint Presentation</vt:lpstr>
      <vt:lpstr>PowerPoint Presentation</vt:lpstr>
      <vt:lpstr>Model architecture </vt:lpstr>
      <vt:lpstr>Model architecture </vt:lpstr>
      <vt:lpstr>Model architecture </vt:lpstr>
      <vt:lpstr>Model architecture </vt:lpstr>
      <vt:lpstr>Model architecture </vt:lpstr>
      <vt:lpstr>Model training</vt:lpstr>
      <vt:lpstr>Model evaluation</vt:lpstr>
      <vt:lpstr>Result &amp; Visualization</vt:lpstr>
      <vt:lpstr>Result &amp; Visualization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and age prediction: image classification using cnn </dc:title>
  <dc:creator>Nishita Bajaj</dc:creator>
  <cp:lastModifiedBy>Nishita Bajaj</cp:lastModifiedBy>
  <cp:revision>39</cp:revision>
  <dcterms:created xsi:type="dcterms:W3CDTF">2024-05-16T16:20:25Z</dcterms:created>
  <dcterms:modified xsi:type="dcterms:W3CDTF">2024-07-08T08:17:02Z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