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4"/>
  </p:sldMasterIdLst>
  <p:sldIdLst>
    <p:sldId id="256" r:id="rId5"/>
    <p:sldId id="257" r:id="rId6"/>
    <p:sldId id="258" r:id="rId7"/>
    <p:sldId id="259" r:id="rId8"/>
    <p:sldId id="260" r:id="rId9"/>
    <p:sldId id="261" r:id="rId10"/>
    <p:sldId id="262" r:id="rId11"/>
    <p:sldId id="264" r:id="rId12"/>
    <p:sldId id="263"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F4932-CDF4-4CBF-A5DD-7F79F54271B3}" v="7" dt="2023-11-16T06:58:01.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itagarwal03@gmail.com" userId="febb00d2bac34ca3" providerId="LiveId" clId="{4D3F4932-CDF4-4CBF-A5DD-7F79F54271B3}"/>
    <pc:docChg chg="undo custSel addSld modSld">
      <pc:chgData name="nishitagarwal03@gmail.com" userId="febb00d2bac34ca3" providerId="LiveId" clId="{4D3F4932-CDF4-4CBF-A5DD-7F79F54271B3}" dt="2023-11-16T09:41:55.129" v="354"/>
      <pc:docMkLst>
        <pc:docMk/>
      </pc:docMkLst>
      <pc:sldChg chg="modTransition">
        <pc:chgData name="nishitagarwal03@gmail.com" userId="febb00d2bac34ca3" providerId="LiveId" clId="{4D3F4932-CDF4-4CBF-A5DD-7F79F54271B3}" dt="2023-11-16T09:35:10.935" v="324"/>
        <pc:sldMkLst>
          <pc:docMk/>
          <pc:sldMk cId="3734004775" sldId="256"/>
        </pc:sldMkLst>
      </pc:sldChg>
      <pc:sldChg chg="modSp mod modTransition modAnim">
        <pc:chgData name="nishitagarwal03@gmail.com" userId="febb00d2bac34ca3" providerId="LiveId" clId="{4D3F4932-CDF4-4CBF-A5DD-7F79F54271B3}" dt="2023-11-16T09:35:15.806" v="325"/>
        <pc:sldMkLst>
          <pc:docMk/>
          <pc:sldMk cId="1307616244" sldId="257"/>
        </pc:sldMkLst>
        <pc:spChg chg="mod">
          <ac:chgData name="nishitagarwal03@gmail.com" userId="febb00d2bac34ca3" providerId="LiveId" clId="{4D3F4932-CDF4-4CBF-A5DD-7F79F54271B3}" dt="2023-11-16T09:11:38.718" v="165" actId="1076"/>
          <ac:spMkLst>
            <pc:docMk/>
            <pc:sldMk cId="1307616244" sldId="257"/>
            <ac:spMk id="5" creationId="{4459AAD5-9F37-9F50-01F7-7E3B220A93C3}"/>
          </ac:spMkLst>
        </pc:spChg>
      </pc:sldChg>
      <pc:sldChg chg="modSp mod modTransition modAnim">
        <pc:chgData name="nishitagarwal03@gmail.com" userId="febb00d2bac34ca3" providerId="LiveId" clId="{4D3F4932-CDF4-4CBF-A5DD-7F79F54271B3}" dt="2023-11-16T09:35:27.817" v="326"/>
        <pc:sldMkLst>
          <pc:docMk/>
          <pc:sldMk cId="464354369" sldId="258"/>
        </pc:sldMkLst>
        <pc:spChg chg="mod">
          <ac:chgData name="nishitagarwal03@gmail.com" userId="febb00d2bac34ca3" providerId="LiveId" clId="{4D3F4932-CDF4-4CBF-A5DD-7F79F54271B3}" dt="2023-11-16T09:12:55.129" v="168" actId="14100"/>
          <ac:spMkLst>
            <pc:docMk/>
            <pc:sldMk cId="464354369" sldId="258"/>
            <ac:spMk id="3" creationId="{70371DA6-1F0B-3B8F-DFFE-FC1F149D99DE}"/>
          </ac:spMkLst>
        </pc:spChg>
        <pc:picChg chg="mod">
          <ac:chgData name="nishitagarwal03@gmail.com" userId="febb00d2bac34ca3" providerId="LiveId" clId="{4D3F4932-CDF4-4CBF-A5DD-7F79F54271B3}" dt="2023-11-16T06:08:05.588" v="0" actId="1076"/>
          <ac:picMkLst>
            <pc:docMk/>
            <pc:sldMk cId="464354369" sldId="258"/>
            <ac:picMk id="4" creationId="{21CDFD76-2356-31AE-CB10-C7FC978D905E}"/>
          </ac:picMkLst>
        </pc:picChg>
      </pc:sldChg>
      <pc:sldChg chg="modTransition modAnim">
        <pc:chgData name="nishitagarwal03@gmail.com" userId="febb00d2bac34ca3" providerId="LiveId" clId="{4D3F4932-CDF4-4CBF-A5DD-7F79F54271B3}" dt="2023-11-16T09:35:33.854" v="327"/>
        <pc:sldMkLst>
          <pc:docMk/>
          <pc:sldMk cId="2220183050" sldId="259"/>
        </pc:sldMkLst>
      </pc:sldChg>
      <pc:sldChg chg="modTransition modAnim">
        <pc:chgData name="nishitagarwal03@gmail.com" userId="febb00d2bac34ca3" providerId="LiveId" clId="{4D3F4932-CDF4-4CBF-A5DD-7F79F54271B3}" dt="2023-11-16T09:35:45.194" v="329"/>
        <pc:sldMkLst>
          <pc:docMk/>
          <pc:sldMk cId="3521240237" sldId="260"/>
        </pc:sldMkLst>
      </pc:sldChg>
      <pc:sldChg chg="addSp delSp modSp mod modTransition modAnim">
        <pc:chgData name="nishitagarwal03@gmail.com" userId="febb00d2bac34ca3" providerId="LiveId" clId="{4D3F4932-CDF4-4CBF-A5DD-7F79F54271B3}" dt="2023-11-16T09:35:53.449" v="330"/>
        <pc:sldMkLst>
          <pc:docMk/>
          <pc:sldMk cId="1297046078" sldId="261"/>
        </pc:sldMkLst>
        <pc:spChg chg="mod">
          <ac:chgData name="nishitagarwal03@gmail.com" userId="febb00d2bac34ca3" providerId="LiveId" clId="{4D3F4932-CDF4-4CBF-A5DD-7F79F54271B3}" dt="2023-11-16T09:15:03.148" v="179" actId="1076"/>
          <ac:spMkLst>
            <pc:docMk/>
            <pc:sldMk cId="1297046078" sldId="261"/>
            <ac:spMk id="2" creationId="{E2E6F79D-A8E9-3F24-6B82-F1E0C9AD8924}"/>
          </ac:spMkLst>
        </pc:spChg>
        <pc:spChg chg="mod">
          <ac:chgData name="nishitagarwal03@gmail.com" userId="febb00d2bac34ca3" providerId="LiveId" clId="{4D3F4932-CDF4-4CBF-A5DD-7F79F54271B3}" dt="2023-11-16T06:45:33.511" v="15" actId="1076"/>
          <ac:spMkLst>
            <pc:docMk/>
            <pc:sldMk cId="1297046078" sldId="261"/>
            <ac:spMk id="3" creationId="{6C83CECC-8250-02FF-586B-63774778F0C3}"/>
          </ac:spMkLst>
        </pc:spChg>
        <pc:spChg chg="add del">
          <ac:chgData name="nishitagarwal03@gmail.com" userId="febb00d2bac34ca3" providerId="LiveId" clId="{4D3F4932-CDF4-4CBF-A5DD-7F79F54271B3}" dt="2023-11-16T06:44:58.282" v="6" actId="478"/>
          <ac:spMkLst>
            <pc:docMk/>
            <pc:sldMk cId="1297046078" sldId="261"/>
            <ac:spMk id="7" creationId="{4DC21583-5509-C551-4A8C-544F1C6A4E89}"/>
          </ac:spMkLst>
        </pc:spChg>
        <pc:picChg chg="add mod">
          <ac:chgData name="nishitagarwal03@gmail.com" userId="febb00d2bac34ca3" providerId="LiveId" clId="{4D3F4932-CDF4-4CBF-A5DD-7F79F54271B3}" dt="2023-11-16T06:45:40.908" v="17" actId="14100"/>
          <ac:picMkLst>
            <pc:docMk/>
            <pc:sldMk cId="1297046078" sldId="261"/>
            <ac:picMk id="5" creationId="{B29A7F36-E451-A192-5770-A1867D07C5F0}"/>
          </ac:picMkLst>
        </pc:picChg>
      </pc:sldChg>
      <pc:sldChg chg="addSp delSp modSp mod modTransition modAnim">
        <pc:chgData name="nishitagarwal03@gmail.com" userId="febb00d2bac34ca3" providerId="LiveId" clId="{4D3F4932-CDF4-4CBF-A5DD-7F79F54271B3}" dt="2023-11-16T09:36:02.863" v="331"/>
        <pc:sldMkLst>
          <pc:docMk/>
          <pc:sldMk cId="1200023830" sldId="262"/>
        </pc:sldMkLst>
        <pc:spChg chg="mod">
          <ac:chgData name="nishitagarwal03@gmail.com" userId="febb00d2bac34ca3" providerId="LiveId" clId="{4D3F4932-CDF4-4CBF-A5DD-7F79F54271B3}" dt="2023-11-16T06:47:52.321" v="24" actId="404"/>
          <ac:spMkLst>
            <pc:docMk/>
            <pc:sldMk cId="1200023830" sldId="262"/>
            <ac:spMk id="3" creationId="{56F4B045-543E-E42F-D679-D0FDE8807961}"/>
          </ac:spMkLst>
        </pc:spChg>
        <pc:picChg chg="add del mod">
          <ac:chgData name="nishitagarwal03@gmail.com" userId="febb00d2bac34ca3" providerId="LiveId" clId="{4D3F4932-CDF4-4CBF-A5DD-7F79F54271B3}" dt="2023-11-16T06:48:43.177" v="33" actId="21"/>
          <ac:picMkLst>
            <pc:docMk/>
            <pc:sldMk cId="1200023830" sldId="262"/>
            <ac:picMk id="5" creationId="{C1B2D59B-D24C-DAF7-C142-990E9F1DD002}"/>
          </ac:picMkLst>
        </pc:picChg>
        <pc:picChg chg="add mod">
          <ac:chgData name="nishitagarwal03@gmail.com" userId="febb00d2bac34ca3" providerId="LiveId" clId="{4D3F4932-CDF4-4CBF-A5DD-7F79F54271B3}" dt="2023-11-16T06:49:26.962" v="42" actId="1076"/>
          <ac:picMkLst>
            <pc:docMk/>
            <pc:sldMk cId="1200023830" sldId="262"/>
            <ac:picMk id="7" creationId="{FB4E4888-D4A8-ACF3-A596-EBEEFD49AB67}"/>
          </ac:picMkLst>
        </pc:picChg>
      </pc:sldChg>
      <pc:sldChg chg="addSp delSp modSp mod modTransition modAnim">
        <pc:chgData name="nishitagarwal03@gmail.com" userId="febb00d2bac34ca3" providerId="LiveId" clId="{4D3F4932-CDF4-4CBF-A5DD-7F79F54271B3}" dt="2023-11-16T09:41:28.956" v="349" actId="14100"/>
        <pc:sldMkLst>
          <pc:docMk/>
          <pc:sldMk cId="804602465" sldId="263"/>
        </pc:sldMkLst>
        <pc:spChg chg="mod">
          <ac:chgData name="nishitagarwal03@gmail.com" userId="febb00d2bac34ca3" providerId="LiveId" clId="{4D3F4932-CDF4-4CBF-A5DD-7F79F54271B3}" dt="2023-11-16T09:41:28.956" v="349" actId="14100"/>
          <ac:spMkLst>
            <pc:docMk/>
            <pc:sldMk cId="804602465" sldId="263"/>
            <ac:spMk id="3" creationId="{C16B69A7-1B99-3B28-2A77-FA8B7EBBCD17}"/>
          </ac:spMkLst>
        </pc:spChg>
        <pc:spChg chg="add del mod">
          <ac:chgData name="nishitagarwal03@gmail.com" userId="febb00d2bac34ca3" providerId="LiveId" clId="{4D3F4932-CDF4-4CBF-A5DD-7F79F54271B3}" dt="2023-11-16T06:54:26.025" v="100" actId="21"/>
          <ac:spMkLst>
            <pc:docMk/>
            <pc:sldMk cId="804602465" sldId="263"/>
            <ac:spMk id="7" creationId="{1567E642-9FC8-C8A7-CBC7-6A7AEFEF97E1}"/>
          </ac:spMkLst>
        </pc:spChg>
        <pc:spChg chg="add del mod">
          <ac:chgData name="nishitagarwal03@gmail.com" userId="febb00d2bac34ca3" providerId="LiveId" clId="{4D3F4932-CDF4-4CBF-A5DD-7F79F54271B3}" dt="2023-11-16T06:56:32.253" v="105" actId="478"/>
          <ac:spMkLst>
            <pc:docMk/>
            <pc:sldMk cId="804602465" sldId="263"/>
            <ac:spMk id="8" creationId="{858D69C3-38C5-8346-94C1-CDACC5936E30}"/>
          </ac:spMkLst>
        </pc:spChg>
        <pc:picChg chg="add del mod">
          <ac:chgData name="nishitagarwal03@gmail.com" userId="febb00d2bac34ca3" providerId="LiveId" clId="{4D3F4932-CDF4-4CBF-A5DD-7F79F54271B3}" dt="2023-11-16T06:56:32.253" v="105" actId="478"/>
          <ac:picMkLst>
            <pc:docMk/>
            <pc:sldMk cId="804602465" sldId="263"/>
            <ac:picMk id="5" creationId="{67FFED62-B03B-1526-46C5-F0D8780B3857}"/>
          </ac:picMkLst>
        </pc:picChg>
      </pc:sldChg>
      <pc:sldChg chg="addSp modSp mod modTransition modAnim">
        <pc:chgData name="nishitagarwal03@gmail.com" userId="febb00d2bac34ca3" providerId="LiveId" clId="{4D3F4932-CDF4-4CBF-A5DD-7F79F54271B3}" dt="2023-11-16T09:36:11.429" v="332"/>
        <pc:sldMkLst>
          <pc:docMk/>
          <pc:sldMk cId="3999308661" sldId="264"/>
        </pc:sldMkLst>
        <pc:spChg chg="mod">
          <ac:chgData name="nishitagarwal03@gmail.com" userId="febb00d2bac34ca3" providerId="LiveId" clId="{4D3F4932-CDF4-4CBF-A5DD-7F79F54271B3}" dt="2023-11-16T06:51:08.379" v="52" actId="1076"/>
          <ac:spMkLst>
            <pc:docMk/>
            <pc:sldMk cId="3999308661" sldId="264"/>
            <ac:spMk id="3" creationId="{F9062495-7C97-4E9D-D4EF-6AD82D01F4BC}"/>
          </ac:spMkLst>
        </pc:spChg>
        <pc:spChg chg="mod">
          <ac:chgData name="nishitagarwal03@gmail.com" userId="febb00d2bac34ca3" providerId="LiveId" clId="{4D3F4932-CDF4-4CBF-A5DD-7F79F54271B3}" dt="2023-11-16T06:51:14.621" v="53" actId="1076"/>
          <ac:spMkLst>
            <pc:docMk/>
            <pc:sldMk cId="3999308661" sldId="264"/>
            <ac:spMk id="6" creationId="{2C61ECDB-D40A-C797-8961-FC8DD99F6AEA}"/>
          </ac:spMkLst>
        </pc:spChg>
        <pc:picChg chg="add mod">
          <ac:chgData name="nishitagarwal03@gmail.com" userId="febb00d2bac34ca3" providerId="LiveId" clId="{4D3F4932-CDF4-4CBF-A5DD-7F79F54271B3}" dt="2023-11-16T06:50:53.862" v="50" actId="1076"/>
          <ac:picMkLst>
            <pc:docMk/>
            <pc:sldMk cId="3999308661" sldId="264"/>
            <ac:picMk id="5" creationId="{3095CC77-4989-DB50-808E-C59A2E6A1C8B}"/>
          </ac:picMkLst>
        </pc:picChg>
      </pc:sldChg>
      <pc:sldChg chg="addSp modSp mod modTransition modAnim">
        <pc:chgData name="nishitagarwal03@gmail.com" userId="febb00d2bac34ca3" providerId="LiveId" clId="{4D3F4932-CDF4-4CBF-A5DD-7F79F54271B3}" dt="2023-11-16T09:36:27.497" v="334"/>
        <pc:sldMkLst>
          <pc:docMk/>
          <pc:sldMk cId="3369854349" sldId="265"/>
        </pc:sldMkLst>
        <pc:spChg chg="mod">
          <ac:chgData name="nishitagarwal03@gmail.com" userId="febb00d2bac34ca3" providerId="LiveId" clId="{4D3F4932-CDF4-4CBF-A5DD-7F79F54271B3}" dt="2023-11-16T09:18:37.261" v="209" actId="1076"/>
          <ac:spMkLst>
            <pc:docMk/>
            <pc:sldMk cId="3369854349" sldId="265"/>
            <ac:spMk id="3" creationId="{06138B75-300E-8698-0759-E854DBD951C5}"/>
          </ac:spMkLst>
        </pc:spChg>
        <pc:spChg chg="mod">
          <ac:chgData name="nishitagarwal03@gmail.com" userId="febb00d2bac34ca3" providerId="LiveId" clId="{4D3F4932-CDF4-4CBF-A5DD-7F79F54271B3}" dt="2023-11-16T09:19:36.579" v="216" actId="1076"/>
          <ac:spMkLst>
            <pc:docMk/>
            <pc:sldMk cId="3369854349" sldId="265"/>
            <ac:spMk id="5" creationId="{B12076E2-87C7-44B5-1C43-6EA806266F8C}"/>
          </ac:spMkLst>
        </pc:spChg>
        <pc:picChg chg="add mod">
          <ac:chgData name="nishitagarwal03@gmail.com" userId="febb00d2bac34ca3" providerId="LiveId" clId="{4D3F4932-CDF4-4CBF-A5DD-7F79F54271B3}" dt="2023-11-16T06:58:30.321" v="112" actId="14100"/>
          <ac:picMkLst>
            <pc:docMk/>
            <pc:sldMk cId="3369854349" sldId="265"/>
            <ac:picMk id="6" creationId="{E1432404-A16B-A4EC-20A3-B655B7A7F51A}"/>
          </ac:picMkLst>
        </pc:picChg>
      </pc:sldChg>
      <pc:sldChg chg="modTransition modAnim">
        <pc:chgData name="nishitagarwal03@gmail.com" userId="febb00d2bac34ca3" providerId="LiveId" clId="{4D3F4932-CDF4-4CBF-A5DD-7F79F54271B3}" dt="2023-11-16T09:41:55.129" v="354"/>
        <pc:sldMkLst>
          <pc:docMk/>
          <pc:sldMk cId="1316573622" sldId="266"/>
        </pc:sldMkLst>
      </pc:sldChg>
      <pc:sldChg chg="modTransition modAnim">
        <pc:chgData name="nishitagarwal03@gmail.com" userId="febb00d2bac34ca3" providerId="LiveId" clId="{4D3F4932-CDF4-4CBF-A5DD-7F79F54271B3}" dt="2023-11-16T09:37:04.569" v="340"/>
        <pc:sldMkLst>
          <pc:docMk/>
          <pc:sldMk cId="1379258971" sldId="267"/>
        </pc:sldMkLst>
      </pc:sldChg>
      <pc:sldChg chg="modTransition modAnim">
        <pc:chgData name="nishitagarwal03@gmail.com" userId="febb00d2bac34ca3" providerId="LiveId" clId="{4D3F4932-CDF4-4CBF-A5DD-7F79F54271B3}" dt="2023-11-16T09:37:12.891" v="341"/>
        <pc:sldMkLst>
          <pc:docMk/>
          <pc:sldMk cId="1157532538" sldId="268"/>
        </pc:sldMkLst>
      </pc:sldChg>
      <pc:sldChg chg="modSp mod modTransition modAnim">
        <pc:chgData name="nishitagarwal03@gmail.com" userId="febb00d2bac34ca3" providerId="LiveId" clId="{4D3F4932-CDF4-4CBF-A5DD-7F79F54271B3}" dt="2023-11-16T09:37:21.625" v="342"/>
        <pc:sldMkLst>
          <pc:docMk/>
          <pc:sldMk cId="2252451265" sldId="269"/>
        </pc:sldMkLst>
        <pc:spChg chg="mod">
          <ac:chgData name="nishitagarwal03@gmail.com" userId="febb00d2bac34ca3" providerId="LiveId" clId="{4D3F4932-CDF4-4CBF-A5DD-7F79F54271B3}" dt="2023-11-16T09:31:01.235" v="289" actId="1076"/>
          <ac:spMkLst>
            <pc:docMk/>
            <pc:sldMk cId="2252451265" sldId="269"/>
            <ac:spMk id="3" creationId="{D0CDC9E8-06B8-EC57-DA23-A90808A420CF}"/>
          </ac:spMkLst>
        </pc:spChg>
      </pc:sldChg>
      <pc:sldChg chg="modTransition modAnim">
        <pc:chgData name="nishitagarwal03@gmail.com" userId="febb00d2bac34ca3" providerId="LiveId" clId="{4D3F4932-CDF4-4CBF-A5DD-7F79F54271B3}" dt="2023-11-16T09:37:27.027" v="343"/>
        <pc:sldMkLst>
          <pc:docMk/>
          <pc:sldMk cId="1652994500" sldId="270"/>
        </pc:sldMkLst>
      </pc:sldChg>
      <pc:sldChg chg="addSp modSp new mod modTransition modAnim">
        <pc:chgData name="nishitagarwal03@gmail.com" userId="febb00d2bac34ca3" providerId="LiveId" clId="{4D3F4932-CDF4-4CBF-A5DD-7F79F54271B3}" dt="2023-11-16T09:41:19.348" v="348" actId="2711"/>
        <pc:sldMkLst>
          <pc:docMk/>
          <pc:sldMk cId="2472325321" sldId="271"/>
        </pc:sldMkLst>
        <pc:spChg chg="add mod">
          <ac:chgData name="nishitagarwal03@gmail.com" userId="febb00d2bac34ca3" providerId="LiveId" clId="{4D3F4932-CDF4-4CBF-A5DD-7F79F54271B3}" dt="2023-11-16T09:41:19.348" v="348" actId="2711"/>
          <ac:spMkLst>
            <pc:docMk/>
            <pc:sldMk cId="2472325321" sldId="271"/>
            <ac:spMk id="2" creationId="{742F053B-3F15-A8DE-FADF-D7484F6C885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9F67C4-1289-43AD-9E69-B50BF6F9F446}"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85252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9F67C4-1289-43AD-9E69-B50BF6F9F446}"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148137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9F67C4-1289-43AD-9E69-B50BF6F9F446}"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3705545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9F67C4-1289-43AD-9E69-B50BF6F9F446}"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08F93-57C4-4A7C-B494-CE74A09476D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2704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9F67C4-1289-43AD-9E69-B50BF6F9F446}"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792535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9F67C4-1289-43AD-9E69-B50BF6F9F446}" type="datetimeFigureOut">
              <a:rPr lang="en-IN" smtClean="0"/>
              <a:t>16-11-2023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115196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9F67C4-1289-43AD-9E69-B50BF6F9F446}" type="datetimeFigureOut">
              <a:rPr lang="en-IN" smtClean="0"/>
              <a:t>16-11-2023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2805781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F67C4-1289-43AD-9E69-B50BF6F9F446}"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2608291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F67C4-1289-43AD-9E69-B50BF6F9F446}"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216962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F67C4-1289-43AD-9E69-B50BF6F9F446}"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17475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F67C4-1289-43AD-9E69-B50BF6F9F446}"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326652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F67C4-1289-43AD-9E69-B50BF6F9F446}"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325311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9F67C4-1289-43AD-9E69-B50BF6F9F446}" type="datetimeFigureOut">
              <a:rPr lang="en-IN" smtClean="0"/>
              <a:t>16-11-2023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194085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9F67C4-1289-43AD-9E69-B50BF6F9F446}" type="datetimeFigureOut">
              <a:rPr lang="en-IN" smtClean="0"/>
              <a:t>16-11-2023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241622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F67C4-1289-43AD-9E69-B50BF6F9F446}" type="datetimeFigureOut">
              <a:rPr lang="en-IN" smtClean="0"/>
              <a:t>16-11-2023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151757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9F67C4-1289-43AD-9E69-B50BF6F9F446}"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206461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9F67C4-1289-43AD-9E69-B50BF6F9F446}"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08F93-57C4-4A7C-B494-CE74A09476DC}" type="slidenum">
              <a:rPr lang="en-IN" smtClean="0"/>
              <a:t>‹#›</a:t>
            </a:fld>
            <a:endParaRPr lang="en-IN"/>
          </a:p>
        </p:txBody>
      </p:sp>
    </p:spTree>
    <p:extLst>
      <p:ext uri="{BB962C8B-B14F-4D97-AF65-F5344CB8AC3E}">
        <p14:creationId xmlns:p14="http://schemas.microsoft.com/office/powerpoint/2010/main" val="1173440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B9F67C4-1289-43AD-9E69-B50BF6F9F446}" type="datetimeFigureOut">
              <a:rPr lang="en-IN" smtClean="0"/>
              <a:t>16-11-2023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308F93-57C4-4A7C-B494-CE74A09476DC}" type="slidenum">
              <a:rPr lang="en-IN" smtClean="0"/>
              <a:t>‹#›</a:t>
            </a:fld>
            <a:endParaRPr lang="en-IN"/>
          </a:p>
        </p:txBody>
      </p:sp>
    </p:spTree>
    <p:extLst>
      <p:ext uri="{BB962C8B-B14F-4D97-AF65-F5344CB8AC3E}">
        <p14:creationId xmlns:p14="http://schemas.microsoft.com/office/powerpoint/2010/main" val="629566157"/>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A computer with a blue background&#10;&#10;Description automatically generated">
            <a:extLst>
              <a:ext uri="{FF2B5EF4-FFF2-40B4-BE49-F238E27FC236}">
                <a16:creationId xmlns:a16="http://schemas.microsoft.com/office/drawing/2014/main" id="{53431640-3D62-72C2-B845-E90CB4F67CD4}"/>
              </a:ext>
            </a:extLst>
          </p:cNvPr>
          <p:cNvPicPr>
            <a:picLocks noChangeAspect="1"/>
          </p:cNvPicPr>
          <p:nvPr/>
        </p:nvPicPr>
        <p:blipFill rotWithShape="1">
          <a:blip r:embed="rId3">
            <a:alphaModFix amt="35000"/>
            <a:grayscl/>
          </a:blip>
          <a:srcRect/>
          <a:stretch/>
        </p:blipFill>
        <p:spPr>
          <a:xfrm>
            <a:off x="20" y="10"/>
            <a:ext cx="12191980" cy="6857990"/>
          </a:xfrm>
          <a:prstGeom prst="rect">
            <a:avLst/>
          </a:prstGeom>
          <a:effectLst>
            <a:glow rad="139700">
              <a:schemeClr val="accent3">
                <a:satMod val="175000"/>
                <a:alpha val="40000"/>
              </a:schemeClr>
            </a:glow>
          </a:effectLst>
        </p:spPr>
      </p:pic>
      <p:sp>
        <p:nvSpPr>
          <p:cNvPr id="22" name="Rectangle 21">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C93DBDC7-F1DA-264A-26FE-87FFAF83804E}"/>
              </a:ext>
            </a:extLst>
          </p:cNvPr>
          <p:cNvSpPr>
            <a:spLocks noGrp="1"/>
          </p:cNvSpPr>
          <p:nvPr>
            <p:ph type="ctrTitle"/>
          </p:nvPr>
        </p:nvSpPr>
        <p:spPr>
          <a:xfrm>
            <a:off x="1595269" y="1122363"/>
            <a:ext cx="9001462" cy="2387600"/>
          </a:xfrm>
        </p:spPr>
        <p:txBody>
          <a:bodyPr>
            <a:normAutofit/>
          </a:bodyPr>
          <a:lstStyle/>
          <a:p>
            <a:r>
              <a:rPr lang="en-US" dirty="0"/>
              <a:t>Operating system</a:t>
            </a:r>
            <a:endParaRPr lang="en-IN" dirty="0"/>
          </a:p>
        </p:txBody>
      </p:sp>
    </p:spTree>
    <p:extLst>
      <p:ext uri="{BB962C8B-B14F-4D97-AF65-F5344CB8AC3E}">
        <p14:creationId xmlns:p14="http://schemas.microsoft.com/office/powerpoint/2010/main" val="373400477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0CC3A-33B2-06AC-A65F-C747CF9EF192}"/>
              </a:ext>
            </a:extLst>
          </p:cNvPr>
          <p:cNvSpPr txBox="1"/>
          <p:nvPr/>
        </p:nvSpPr>
        <p:spPr>
          <a:xfrm>
            <a:off x="161365" y="121024"/>
            <a:ext cx="9185463" cy="769441"/>
          </a:xfrm>
          <a:prstGeom prst="rect">
            <a:avLst/>
          </a:prstGeom>
          <a:noFill/>
        </p:spPr>
        <p:txBody>
          <a:bodyPr wrap="none" rtlCol="0">
            <a:spAutoFit/>
          </a:bodyPr>
          <a:lstStyle/>
          <a:p>
            <a:r>
              <a:rPr lang="en-US" sz="4400" u="sng" dirty="0"/>
              <a:t>TYPES OF OPERATING SYSTEMS :-</a:t>
            </a:r>
            <a:endParaRPr lang="en-IN" sz="4400" u="sng" dirty="0"/>
          </a:p>
        </p:txBody>
      </p:sp>
      <p:sp>
        <p:nvSpPr>
          <p:cNvPr id="3" name="TextBox 2">
            <a:extLst>
              <a:ext uri="{FF2B5EF4-FFF2-40B4-BE49-F238E27FC236}">
                <a16:creationId xmlns:a16="http://schemas.microsoft.com/office/drawing/2014/main" id="{06138B75-300E-8698-0759-E854DBD951C5}"/>
              </a:ext>
            </a:extLst>
          </p:cNvPr>
          <p:cNvSpPr txBox="1"/>
          <p:nvPr/>
        </p:nvSpPr>
        <p:spPr>
          <a:xfrm>
            <a:off x="443752" y="1113039"/>
            <a:ext cx="10838330" cy="646331"/>
          </a:xfrm>
          <a:prstGeom prst="rect">
            <a:avLst/>
          </a:prstGeom>
          <a:noFill/>
        </p:spPr>
        <p:txBody>
          <a:bodyPr wrap="square" rtlCol="0">
            <a:spAutoFit/>
          </a:bodyPr>
          <a:lstStyle/>
          <a:p>
            <a:r>
              <a:rPr lang="en-US" b="0" i="0" dirty="0">
                <a:effectLst/>
                <a:latin typeface="Söhne"/>
              </a:rPr>
              <a:t>Operating systems come in various types, each designed to meet specific needs and preferences. Understanding these types provides insights into the diverse landscape of operating systems.</a:t>
            </a:r>
            <a:endParaRPr lang="en-IN" dirty="0"/>
          </a:p>
        </p:txBody>
      </p:sp>
      <p:sp>
        <p:nvSpPr>
          <p:cNvPr id="4" name="TextBox 3">
            <a:extLst>
              <a:ext uri="{FF2B5EF4-FFF2-40B4-BE49-F238E27FC236}">
                <a16:creationId xmlns:a16="http://schemas.microsoft.com/office/drawing/2014/main" id="{7724429A-57E4-A03F-E6A4-385DB3BD8587}"/>
              </a:ext>
            </a:extLst>
          </p:cNvPr>
          <p:cNvSpPr txBox="1"/>
          <p:nvPr/>
        </p:nvSpPr>
        <p:spPr>
          <a:xfrm>
            <a:off x="161365" y="1834046"/>
            <a:ext cx="2122697" cy="523220"/>
          </a:xfrm>
          <a:prstGeom prst="rect">
            <a:avLst/>
          </a:prstGeom>
          <a:noFill/>
        </p:spPr>
        <p:txBody>
          <a:bodyPr wrap="none" rtlCol="0">
            <a:spAutoFit/>
          </a:bodyPr>
          <a:lstStyle/>
          <a:p>
            <a:r>
              <a:rPr lang="en-IN" sz="2800" b="1" i="0" u="sng" dirty="0">
                <a:effectLst/>
                <a:latin typeface="Söhne"/>
              </a:rPr>
              <a:t>Major Types:</a:t>
            </a:r>
            <a:endParaRPr lang="en-IN" sz="2800" u="sng" dirty="0"/>
          </a:p>
        </p:txBody>
      </p:sp>
      <p:sp>
        <p:nvSpPr>
          <p:cNvPr id="5" name="TextBox 4">
            <a:extLst>
              <a:ext uri="{FF2B5EF4-FFF2-40B4-BE49-F238E27FC236}">
                <a16:creationId xmlns:a16="http://schemas.microsoft.com/office/drawing/2014/main" id="{B12076E2-87C7-44B5-1C43-6EA806266F8C}"/>
              </a:ext>
            </a:extLst>
          </p:cNvPr>
          <p:cNvSpPr txBox="1"/>
          <p:nvPr/>
        </p:nvSpPr>
        <p:spPr>
          <a:xfrm>
            <a:off x="443752" y="2418587"/>
            <a:ext cx="8364071" cy="4616648"/>
          </a:xfrm>
          <a:prstGeom prst="rect">
            <a:avLst/>
          </a:prstGeom>
          <a:noFill/>
        </p:spPr>
        <p:txBody>
          <a:bodyPr wrap="square" rtlCol="0">
            <a:spAutoFit/>
          </a:bodyPr>
          <a:lstStyle/>
          <a:p>
            <a:pPr algn="l"/>
            <a:r>
              <a:rPr lang="en-US" sz="1400" b="0" i="1" dirty="0">
                <a:effectLst/>
                <a:latin typeface="Söhne"/>
              </a:rPr>
              <a:t>Windows Operating System:</a:t>
            </a:r>
            <a:endParaRPr lang="en-US" sz="1400" b="0" i="0" dirty="0">
              <a:effectLst/>
              <a:latin typeface="Söhne"/>
            </a:endParaRPr>
          </a:p>
          <a:p>
            <a:pPr marL="742950" lvl="1" indent="-285750" algn="l">
              <a:buFont typeface="Arial" panose="020B0604020202020204" pitchFamily="34" charset="0"/>
              <a:buChar char="•"/>
            </a:pPr>
            <a:r>
              <a:rPr lang="en-US" sz="1400" b="0" i="0" dirty="0">
                <a:effectLst/>
                <a:latin typeface="Söhne"/>
              </a:rPr>
              <a:t>Developed by Microsoft, Windows is one of the most widely used operating systems, known for its user-friendly interface and broad application compatibility.</a:t>
            </a:r>
          </a:p>
          <a:p>
            <a:pPr marL="742950" lvl="1" indent="-285750" algn="l">
              <a:buFont typeface="Arial" panose="020B0604020202020204" pitchFamily="34" charset="0"/>
              <a:buChar char="•"/>
            </a:pPr>
            <a:endParaRPr lang="en-US" sz="1400" b="0" i="0" dirty="0">
              <a:effectLst/>
              <a:latin typeface="Söhne"/>
            </a:endParaRPr>
          </a:p>
          <a:p>
            <a:pPr algn="l"/>
            <a:r>
              <a:rPr lang="en-US" sz="1400" b="0" i="1" dirty="0">
                <a:effectLst/>
                <a:latin typeface="Söhne"/>
              </a:rPr>
              <a:t>macOS:</a:t>
            </a:r>
            <a:endParaRPr lang="en-US" sz="1400" b="0" i="0" dirty="0">
              <a:effectLst/>
              <a:latin typeface="Söhne"/>
            </a:endParaRPr>
          </a:p>
          <a:p>
            <a:pPr marL="742950" lvl="1" indent="-285750" algn="l">
              <a:buFont typeface="Arial" panose="020B0604020202020204" pitchFamily="34" charset="0"/>
              <a:buChar char="•"/>
            </a:pPr>
            <a:r>
              <a:rPr lang="en-US" sz="1400" b="0" i="0" dirty="0">
                <a:effectLst/>
                <a:latin typeface="Söhne"/>
              </a:rPr>
              <a:t>Exclusive to Apple's hardware, macOS is known for its sleek design, performance optimization, and seamless integration with Apple devices.</a:t>
            </a:r>
          </a:p>
          <a:p>
            <a:pPr marL="742950" lvl="1" indent="-285750" algn="l">
              <a:buFont typeface="Arial" panose="020B0604020202020204" pitchFamily="34" charset="0"/>
              <a:buChar char="•"/>
            </a:pPr>
            <a:endParaRPr lang="en-US" sz="1400" b="0" i="0" dirty="0">
              <a:effectLst/>
              <a:latin typeface="Söhne"/>
            </a:endParaRPr>
          </a:p>
          <a:p>
            <a:pPr algn="l"/>
            <a:r>
              <a:rPr lang="en-US" sz="1400" b="0" i="1" dirty="0">
                <a:effectLst/>
                <a:latin typeface="Söhne"/>
              </a:rPr>
              <a:t>Linux Operating System:</a:t>
            </a:r>
            <a:endParaRPr lang="en-US" sz="1400" b="0" i="0" dirty="0">
              <a:effectLst/>
              <a:latin typeface="Söhne"/>
            </a:endParaRPr>
          </a:p>
          <a:p>
            <a:pPr marL="742950" lvl="1" indent="-285750" algn="l">
              <a:buFont typeface="Arial" panose="020B0604020202020204" pitchFamily="34" charset="0"/>
              <a:buChar char="•"/>
            </a:pPr>
            <a:r>
              <a:rPr lang="en-US" sz="1400" b="0" i="0" dirty="0">
                <a:effectLst/>
                <a:latin typeface="Söhne"/>
              </a:rPr>
              <a:t>Linux is an open-source operating system kernel widely used in various distributions (distros). Known for its stability, security, and versatility, it powers a range of systems, from servers to embedded devices.</a:t>
            </a:r>
          </a:p>
          <a:p>
            <a:pPr marL="742950" lvl="1" indent="-285750" algn="l">
              <a:buFont typeface="Arial" panose="020B0604020202020204" pitchFamily="34" charset="0"/>
              <a:buChar char="•"/>
            </a:pPr>
            <a:endParaRPr lang="en-US" sz="1400" b="0" i="0" dirty="0">
              <a:effectLst/>
              <a:latin typeface="Söhne"/>
            </a:endParaRPr>
          </a:p>
          <a:p>
            <a:pPr algn="l"/>
            <a:r>
              <a:rPr lang="en-US" sz="1400" b="0" i="1" dirty="0">
                <a:effectLst/>
                <a:latin typeface="Söhne"/>
              </a:rPr>
              <a:t>Unix Operating System:</a:t>
            </a:r>
            <a:endParaRPr lang="en-US" sz="1400" b="0" i="0" dirty="0">
              <a:effectLst/>
              <a:latin typeface="Söhne"/>
            </a:endParaRPr>
          </a:p>
          <a:p>
            <a:pPr marL="742950" lvl="1" indent="-285750" algn="l">
              <a:buFont typeface="Arial" panose="020B0604020202020204" pitchFamily="34" charset="0"/>
              <a:buChar char="•"/>
            </a:pPr>
            <a:r>
              <a:rPr lang="en-US" sz="1400" b="0" i="0" dirty="0">
                <a:effectLst/>
                <a:latin typeface="Söhne"/>
              </a:rPr>
              <a:t>A powerful and stable operating system used in server environments and large-scale computing. It has influenced the development of Linux and other operating systems.</a:t>
            </a:r>
          </a:p>
          <a:p>
            <a:pPr marL="742950" lvl="1" indent="-285750" algn="l">
              <a:buFont typeface="Arial" panose="020B0604020202020204" pitchFamily="34" charset="0"/>
              <a:buChar char="•"/>
            </a:pPr>
            <a:endParaRPr lang="en-US" sz="1400" b="0" i="0" dirty="0">
              <a:effectLst/>
              <a:latin typeface="Söhne"/>
            </a:endParaRPr>
          </a:p>
          <a:p>
            <a:pPr algn="l"/>
            <a:r>
              <a:rPr lang="en-US" sz="1400" b="0" i="1" dirty="0">
                <a:effectLst/>
                <a:latin typeface="Söhne"/>
              </a:rPr>
              <a:t>Mobile Operating Systems (Android, iOS):</a:t>
            </a:r>
            <a:endParaRPr lang="en-US" sz="1400" b="0" i="0" dirty="0">
              <a:effectLst/>
              <a:latin typeface="Söhne"/>
            </a:endParaRPr>
          </a:p>
          <a:p>
            <a:pPr marL="742950" lvl="1" indent="-285750" algn="l">
              <a:buFont typeface="Arial" panose="020B0604020202020204" pitchFamily="34" charset="0"/>
              <a:buChar char="•"/>
            </a:pPr>
            <a:r>
              <a:rPr lang="en-US" sz="1400" b="0" i="0" dirty="0">
                <a:effectLst/>
                <a:latin typeface="Söhne"/>
              </a:rPr>
              <a:t>Android, developed by Google, and iOS, developed by Apple, are dominant mobile operating systems. They power smartphones and tablets, providing app ecosystems and user-friendly interfaces.</a:t>
            </a:r>
          </a:p>
          <a:p>
            <a:endParaRPr lang="en-IN" sz="1400" dirty="0"/>
          </a:p>
        </p:txBody>
      </p:sp>
      <p:pic>
        <p:nvPicPr>
          <p:cNvPr id="6" name="Picture 5">
            <a:extLst>
              <a:ext uri="{FF2B5EF4-FFF2-40B4-BE49-F238E27FC236}">
                <a16:creationId xmlns:a16="http://schemas.microsoft.com/office/drawing/2014/main" id="{E1432404-A16B-A4EC-20A3-B655B7A7F51A}"/>
              </a:ext>
            </a:extLst>
          </p:cNvPr>
          <p:cNvPicPr>
            <a:picLocks noChangeAspect="1"/>
          </p:cNvPicPr>
          <p:nvPr/>
        </p:nvPicPr>
        <p:blipFill>
          <a:blip r:embed="rId2"/>
          <a:stretch>
            <a:fillRect/>
          </a:stretch>
        </p:blipFill>
        <p:spPr>
          <a:xfrm>
            <a:off x="8875059" y="3274606"/>
            <a:ext cx="3222146" cy="2413499"/>
          </a:xfrm>
          <a:prstGeom prst="rect">
            <a:avLst/>
          </a:prstGeom>
        </p:spPr>
      </p:pic>
    </p:spTree>
    <p:extLst>
      <p:ext uri="{BB962C8B-B14F-4D97-AF65-F5344CB8AC3E}">
        <p14:creationId xmlns:p14="http://schemas.microsoft.com/office/powerpoint/2010/main" val="3369854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circle(in)">
                                      <p:cBhvr>
                                        <p:cTn id="24" dur="2000"/>
                                        <p:tgtEl>
                                          <p:spTgt spid="5">
                                            <p:txEl>
                                              <p:pRg st="0" end="0"/>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circle(in)">
                                      <p:cBhvr>
                                        <p:cTn id="27" dur="20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circle(in)">
                                      <p:cBhvr>
                                        <p:cTn id="32" dur="2000"/>
                                        <p:tgtEl>
                                          <p:spTgt spid="5">
                                            <p:txEl>
                                              <p:pRg st="3" end="3"/>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circle(in)">
                                      <p:cBhvr>
                                        <p:cTn id="35" dur="2000"/>
                                        <p:tgtEl>
                                          <p:spTgt spid="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circle(in)">
                                      <p:cBhvr>
                                        <p:cTn id="40" dur="2000"/>
                                        <p:tgtEl>
                                          <p:spTgt spid="5">
                                            <p:txEl>
                                              <p:pRg st="6" end="6"/>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circle(in)">
                                      <p:cBhvr>
                                        <p:cTn id="43" dur="2000"/>
                                        <p:tgtEl>
                                          <p:spTgt spid="5">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circle(in)">
                                      <p:cBhvr>
                                        <p:cTn id="48" dur="2000"/>
                                        <p:tgtEl>
                                          <p:spTgt spid="5">
                                            <p:txEl>
                                              <p:pRg st="9" end="9"/>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circle(in)">
                                      <p:cBhvr>
                                        <p:cTn id="51" dur="2000"/>
                                        <p:tgtEl>
                                          <p:spTgt spid="5">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5">
                                            <p:txEl>
                                              <p:pRg st="12" end="12"/>
                                            </p:txEl>
                                          </p:spTgt>
                                        </p:tgtEl>
                                        <p:attrNameLst>
                                          <p:attrName>style.visibility</p:attrName>
                                        </p:attrNameLst>
                                      </p:cBhvr>
                                      <p:to>
                                        <p:strVal val="visible"/>
                                      </p:to>
                                    </p:set>
                                    <p:animEffect transition="in" filter="circle(in)">
                                      <p:cBhvr>
                                        <p:cTn id="56" dur="2000"/>
                                        <p:tgtEl>
                                          <p:spTgt spid="5">
                                            <p:txEl>
                                              <p:pRg st="12" end="12"/>
                                            </p:txEl>
                                          </p:spTgt>
                                        </p:tgtEl>
                                      </p:cBhvr>
                                    </p:animEffect>
                                  </p:childTnLst>
                                </p:cTn>
                              </p:par>
                              <p:par>
                                <p:cTn id="57" presetID="6" presetClass="entr" presetSubtype="16" fill="hold" nodeType="with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animEffect transition="in" filter="circle(in)">
                                      <p:cBhvr>
                                        <p:cTn id="59" dur="20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4A020D-B5AB-7704-002C-83A9F73A171B}"/>
              </a:ext>
            </a:extLst>
          </p:cNvPr>
          <p:cNvSpPr txBox="1"/>
          <p:nvPr/>
        </p:nvSpPr>
        <p:spPr>
          <a:xfrm>
            <a:off x="349483" y="295835"/>
            <a:ext cx="9163471" cy="646331"/>
          </a:xfrm>
          <a:prstGeom prst="rect">
            <a:avLst/>
          </a:prstGeom>
          <a:noFill/>
        </p:spPr>
        <p:txBody>
          <a:bodyPr wrap="none" rtlCol="0">
            <a:spAutoFit/>
          </a:bodyPr>
          <a:lstStyle/>
          <a:p>
            <a:r>
              <a:rPr lang="en-IN" sz="3600" u="sng" dirty="0"/>
              <a:t>COMPONENTS OF OPERATING SYSTEM :-</a:t>
            </a:r>
          </a:p>
        </p:txBody>
      </p:sp>
      <p:sp>
        <p:nvSpPr>
          <p:cNvPr id="3" name="TextBox 2">
            <a:extLst>
              <a:ext uri="{FF2B5EF4-FFF2-40B4-BE49-F238E27FC236}">
                <a16:creationId xmlns:a16="http://schemas.microsoft.com/office/drawing/2014/main" id="{262EA831-A799-5490-E901-0B62AFF91C3D}"/>
              </a:ext>
            </a:extLst>
          </p:cNvPr>
          <p:cNvSpPr txBox="1"/>
          <p:nvPr/>
        </p:nvSpPr>
        <p:spPr>
          <a:xfrm>
            <a:off x="349483" y="1206853"/>
            <a:ext cx="11493034" cy="5355312"/>
          </a:xfrm>
          <a:prstGeom prst="rect">
            <a:avLst/>
          </a:prstGeom>
          <a:noFill/>
        </p:spPr>
        <p:txBody>
          <a:bodyPr wrap="square" rtlCol="0">
            <a:spAutoFit/>
          </a:bodyPr>
          <a:lstStyle/>
          <a:p>
            <a:pPr algn="l"/>
            <a:r>
              <a:rPr lang="en-US" b="1" i="0" dirty="0">
                <a:effectLst/>
                <a:latin typeface="Söhne"/>
              </a:rPr>
              <a:t>Kernel: Core of the Operating System:</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kernel is the central component of the operating system, responsible for managing essential system functions, including memory management, process scheduling, and device communication.</a:t>
            </a:r>
          </a:p>
          <a:p>
            <a:pPr marL="742950" lvl="1" indent="-285750" algn="l">
              <a:buFont typeface="Arial" panose="020B0604020202020204" pitchFamily="34" charset="0"/>
              <a:buChar char="•"/>
            </a:pPr>
            <a:endParaRPr lang="en-US" b="0" i="0" dirty="0">
              <a:effectLst/>
              <a:latin typeface="Söhne"/>
            </a:endParaRPr>
          </a:p>
          <a:p>
            <a:pPr algn="l"/>
            <a:r>
              <a:rPr lang="en-US" b="1" i="0" dirty="0">
                <a:effectLst/>
                <a:latin typeface="Söhne"/>
              </a:rPr>
              <a:t>Shell: Interface Between the User and the Kernel:</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shell is the user interface that allows interaction with the operating system. It interprets user commands and communicates them to the kernel for execution.</a:t>
            </a:r>
          </a:p>
          <a:p>
            <a:pPr marL="742950" lvl="1" indent="-285750" algn="l">
              <a:buFont typeface="Arial" panose="020B0604020202020204" pitchFamily="34" charset="0"/>
              <a:buChar char="•"/>
            </a:pPr>
            <a:endParaRPr lang="en-US" b="0" i="0" dirty="0">
              <a:effectLst/>
              <a:latin typeface="Söhne"/>
            </a:endParaRPr>
          </a:p>
          <a:p>
            <a:pPr algn="l"/>
            <a:r>
              <a:rPr lang="en-US" b="1" i="0" dirty="0">
                <a:effectLst/>
                <a:latin typeface="Söhne"/>
              </a:rPr>
              <a:t>Libraries, Device Drivers, and System Utilities:</a:t>
            </a:r>
            <a:endParaRPr lang="en-US" b="0" i="0" dirty="0">
              <a:effectLst/>
              <a:latin typeface="Söhne"/>
            </a:endParaRPr>
          </a:p>
          <a:p>
            <a:pPr marL="742950" lvl="1" indent="-285750" algn="l">
              <a:buFont typeface="Arial" panose="020B0604020202020204" pitchFamily="34" charset="0"/>
              <a:buChar char="•"/>
            </a:pPr>
            <a:r>
              <a:rPr lang="en-US" b="0" i="1" dirty="0">
                <a:effectLst/>
                <a:latin typeface="Söhne"/>
              </a:rPr>
              <a:t>Libraries:</a:t>
            </a:r>
            <a:endParaRPr lang="en-US" b="0" i="0" dirty="0">
              <a:effectLst/>
              <a:latin typeface="Söhne"/>
            </a:endParaRPr>
          </a:p>
          <a:p>
            <a:pPr marL="1143000" lvl="2" indent="-228600" algn="l">
              <a:buFont typeface="Arial" panose="020B0604020202020204" pitchFamily="34" charset="0"/>
              <a:buChar char="•"/>
            </a:pPr>
            <a:r>
              <a:rPr lang="en-US" b="0" i="0" dirty="0">
                <a:effectLst/>
                <a:latin typeface="Söhne"/>
              </a:rPr>
              <a:t>Collections of precompiled code that provide essential functions to applications. They enhance efficiency by enabling developers to reuse code.</a:t>
            </a:r>
          </a:p>
          <a:p>
            <a:pPr marL="742950" lvl="1" indent="-285750" algn="l">
              <a:buFont typeface="Arial" panose="020B0604020202020204" pitchFamily="34" charset="0"/>
              <a:buChar char="•"/>
            </a:pPr>
            <a:r>
              <a:rPr lang="en-US" b="0" i="1" dirty="0">
                <a:effectLst/>
                <a:latin typeface="Söhne"/>
              </a:rPr>
              <a:t>Device Drivers:</a:t>
            </a:r>
            <a:endParaRPr lang="en-US" b="0" i="0" dirty="0">
              <a:effectLst/>
              <a:latin typeface="Söhne"/>
            </a:endParaRPr>
          </a:p>
          <a:p>
            <a:pPr marL="1143000" lvl="2" indent="-228600" algn="l">
              <a:buFont typeface="Arial" panose="020B0604020202020204" pitchFamily="34" charset="0"/>
              <a:buChar char="•"/>
            </a:pPr>
            <a:r>
              <a:rPr lang="en-US" b="0" i="0" dirty="0">
                <a:effectLst/>
                <a:latin typeface="Söhne"/>
              </a:rPr>
              <a:t>Software components that enable communication between the operating system and hardware devices. They facilitate the translation of high-level commands into actions the hardware can execute.</a:t>
            </a:r>
          </a:p>
          <a:p>
            <a:pPr marL="742950" lvl="1" indent="-285750" algn="l">
              <a:buFont typeface="Arial" panose="020B0604020202020204" pitchFamily="34" charset="0"/>
              <a:buChar char="•"/>
            </a:pPr>
            <a:r>
              <a:rPr lang="en-US" b="0" i="1" dirty="0">
                <a:effectLst/>
                <a:latin typeface="Söhne"/>
              </a:rPr>
              <a:t>System Utilities:</a:t>
            </a:r>
            <a:endParaRPr lang="en-US" b="0" i="0" dirty="0">
              <a:effectLst/>
              <a:latin typeface="Söhne"/>
            </a:endParaRPr>
          </a:p>
          <a:p>
            <a:pPr marL="1143000" lvl="2" indent="-228600" algn="l">
              <a:buFont typeface="Arial" panose="020B0604020202020204" pitchFamily="34" charset="0"/>
              <a:buChar char="•"/>
            </a:pPr>
            <a:r>
              <a:rPr lang="en-US" b="0" i="0" dirty="0">
                <a:effectLst/>
                <a:latin typeface="Söhne"/>
              </a:rPr>
              <a:t>Tools and applications that assist in managing and maintaining the operating system. Examples include disk cleanup tools, task managers, and system configuration utilities.</a:t>
            </a:r>
          </a:p>
          <a:p>
            <a:pPr marL="1143000" lvl="2" indent="-228600" algn="l">
              <a:buFont typeface="Arial" panose="020B0604020202020204" pitchFamily="34" charset="0"/>
              <a:buChar char="•"/>
            </a:pPr>
            <a:endParaRPr lang="en-US" b="0" i="0" dirty="0">
              <a:effectLst/>
              <a:latin typeface="Söhne"/>
            </a:endParaRPr>
          </a:p>
        </p:txBody>
      </p:sp>
    </p:spTree>
    <p:extLst>
      <p:ext uri="{BB962C8B-B14F-4D97-AF65-F5344CB8AC3E}">
        <p14:creationId xmlns:p14="http://schemas.microsoft.com/office/powerpoint/2010/main" val="131657362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9F9E63-33DD-A663-F924-A6A82BE1CE43}"/>
              </a:ext>
            </a:extLst>
          </p:cNvPr>
          <p:cNvSpPr txBox="1"/>
          <p:nvPr/>
        </p:nvSpPr>
        <p:spPr>
          <a:xfrm>
            <a:off x="1048871" y="672353"/>
            <a:ext cx="8834598" cy="646331"/>
          </a:xfrm>
          <a:prstGeom prst="rect">
            <a:avLst/>
          </a:prstGeom>
          <a:noFill/>
        </p:spPr>
        <p:txBody>
          <a:bodyPr wrap="none" rtlCol="0">
            <a:spAutoFit/>
          </a:bodyPr>
          <a:lstStyle/>
          <a:p>
            <a:r>
              <a:rPr lang="en-IN" sz="3600" u="sng" dirty="0"/>
              <a:t>IMPORTANCE OF EACH COMPONENT :-</a:t>
            </a:r>
          </a:p>
        </p:txBody>
      </p:sp>
      <p:sp>
        <p:nvSpPr>
          <p:cNvPr id="3" name="TextBox 2">
            <a:extLst>
              <a:ext uri="{FF2B5EF4-FFF2-40B4-BE49-F238E27FC236}">
                <a16:creationId xmlns:a16="http://schemas.microsoft.com/office/drawing/2014/main" id="{A6E4482D-65BA-558C-7866-09573FD0C854}"/>
              </a:ext>
            </a:extLst>
          </p:cNvPr>
          <p:cNvSpPr txBox="1"/>
          <p:nvPr/>
        </p:nvSpPr>
        <p:spPr>
          <a:xfrm>
            <a:off x="1048871" y="1815353"/>
            <a:ext cx="9412941" cy="4708981"/>
          </a:xfrm>
          <a:prstGeom prst="rect">
            <a:avLst/>
          </a:prstGeom>
          <a:noFill/>
        </p:spPr>
        <p:txBody>
          <a:bodyPr wrap="square" rtlCol="0">
            <a:spAutoFit/>
          </a:bodyPr>
          <a:lstStyle/>
          <a:p>
            <a:pPr algn="l"/>
            <a:r>
              <a:rPr lang="en-US" sz="2000" b="0" i="1" dirty="0">
                <a:effectLst/>
                <a:latin typeface="Söhne"/>
              </a:rPr>
              <a:t>Kernel:</a:t>
            </a:r>
            <a:endParaRPr lang="en-US" sz="2000" b="0" i="0" dirty="0">
              <a:effectLst/>
              <a:latin typeface="Söhne"/>
            </a:endParaRPr>
          </a:p>
          <a:p>
            <a:pPr marL="742950" lvl="1" indent="-285750" algn="l">
              <a:buFont typeface="Arial" panose="020B0604020202020204" pitchFamily="34" charset="0"/>
              <a:buChar char="•"/>
            </a:pPr>
            <a:r>
              <a:rPr lang="en-US" sz="2000" b="0" i="0" dirty="0">
                <a:effectLst/>
                <a:latin typeface="Söhne"/>
              </a:rPr>
              <a:t>Acts as the core decision-maker, coordinating all system activities.</a:t>
            </a:r>
          </a:p>
          <a:p>
            <a:pPr marL="742950" lvl="1" indent="-285750" algn="l">
              <a:buFont typeface="Arial" panose="020B0604020202020204" pitchFamily="34" charset="0"/>
              <a:buChar char="•"/>
            </a:pPr>
            <a:r>
              <a:rPr lang="en-US" sz="2000" b="0" i="0" dirty="0">
                <a:effectLst/>
                <a:latin typeface="Söhne"/>
              </a:rPr>
              <a:t>Directly impacts the system's stability, performance, and responsiveness.</a:t>
            </a:r>
          </a:p>
          <a:p>
            <a:pPr marL="742950" lvl="1" indent="-285750" algn="l">
              <a:buFont typeface="Arial" panose="020B0604020202020204" pitchFamily="34" charset="0"/>
              <a:buChar char="•"/>
            </a:pPr>
            <a:endParaRPr lang="en-US" sz="2000" b="0" i="0" dirty="0">
              <a:effectLst/>
              <a:latin typeface="Söhne"/>
            </a:endParaRPr>
          </a:p>
          <a:p>
            <a:pPr algn="l"/>
            <a:r>
              <a:rPr lang="en-US" sz="2000" b="0" i="1" dirty="0">
                <a:effectLst/>
                <a:latin typeface="Söhne"/>
              </a:rPr>
              <a:t>Shell:</a:t>
            </a:r>
            <a:endParaRPr lang="en-US" sz="2000" b="0" i="0" dirty="0">
              <a:effectLst/>
              <a:latin typeface="Söhne"/>
            </a:endParaRPr>
          </a:p>
          <a:p>
            <a:pPr marL="742950" lvl="1" indent="-285750" algn="l">
              <a:buFont typeface="Arial" panose="020B0604020202020204" pitchFamily="34" charset="0"/>
              <a:buChar char="•"/>
            </a:pPr>
            <a:r>
              <a:rPr lang="en-US" sz="2000" b="0" i="0" dirty="0">
                <a:effectLst/>
                <a:latin typeface="Söhne"/>
              </a:rPr>
              <a:t>Serves as the user's gateway to the system, allowing interaction with the kernel.</a:t>
            </a:r>
          </a:p>
          <a:p>
            <a:pPr marL="742950" lvl="1" indent="-285750" algn="l">
              <a:buFont typeface="Arial" panose="020B0604020202020204" pitchFamily="34" charset="0"/>
              <a:buChar char="•"/>
            </a:pPr>
            <a:r>
              <a:rPr lang="en-US" sz="2000" b="0" i="0" dirty="0">
                <a:effectLst/>
                <a:latin typeface="Söhne"/>
              </a:rPr>
              <a:t>The design and functionality of the shell significantly influence the user experience.</a:t>
            </a:r>
          </a:p>
          <a:p>
            <a:pPr marL="742950" lvl="1" indent="-285750" algn="l">
              <a:buFont typeface="Arial" panose="020B0604020202020204" pitchFamily="34" charset="0"/>
              <a:buChar char="•"/>
            </a:pPr>
            <a:endParaRPr lang="en-US" sz="2000" b="0" i="0" dirty="0">
              <a:effectLst/>
              <a:latin typeface="Söhne"/>
            </a:endParaRPr>
          </a:p>
          <a:p>
            <a:pPr algn="l"/>
            <a:r>
              <a:rPr lang="en-US" sz="2000" b="0" i="1" dirty="0">
                <a:effectLst/>
                <a:latin typeface="Söhne"/>
              </a:rPr>
              <a:t>Libraries, Device Drivers, and System Utilities:</a:t>
            </a:r>
            <a:endParaRPr lang="en-US" sz="2000" b="0" i="0" dirty="0">
              <a:effectLst/>
              <a:latin typeface="Söhne"/>
            </a:endParaRPr>
          </a:p>
          <a:p>
            <a:pPr marL="742950" lvl="1" indent="-285750" algn="l">
              <a:buFont typeface="Arial" panose="020B0604020202020204" pitchFamily="34" charset="0"/>
              <a:buChar char="•"/>
            </a:pPr>
            <a:r>
              <a:rPr lang="en-US" sz="2000" b="0" i="0" dirty="0">
                <a:effectLst/>
                <a:latin typeface="Söhne"/>
              </a:rPr>
              <a:t>Contribute to the overall functionality, efficiency, and usability of the operating system.</a:t>
            </a:r>
          </a:p>
          <a:p>
            <a:pPr marL="742950" lvl="1" indent="-285750" algn="l">
              <a:buFont typeface="Arial" panose="020B0604020202020204" pitchFamily="34" charset="0"/>
              <a:buChar char="•"/>
            </a:pPr>
            <a:r>
              <a:rPr lang="en-US" sz="2000" b="0" i="0" dirty="0">
                <a:effectLst/>
                <a:latin typeface="Söhne"/>
              </a:rPr>
              <a:t>Enhance the capabilities of the system and provide essential tools for users and developers.</a:t>
            </a:r>
          </a:p>
          <a:p>
            <a:endParaRPr lang="en-IN" sz="2000" dirty="0"/>
          </a:p>
        </p:txBody>
      </p:sp>
    </p:spTree>
    <p:extLst>
      <p:ext uri="{BB962C8B-B14F-4D97-AF65-F5344CB8AC3E}">
        <p14:creationId xmlns:p14="http://schemas.microsoft.com/office/powerpoint/2010/main" val="1379258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arn(inVertical)">
                                      <p:cBhvr>
                                        <p:cTn id="29" dur="500"/>
                                        <p:tgtEl>
                                          <p:spTgt spid="3">
                                            <p:txEl>
                                              <p:pRg st="8" end="8"/>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arn(inVertical)">
                                      <p:cBhvr>
                                        <p:cTn id="32" dur="500"/>
                                        <p:tgtEl>
                                          <p:spTgt spid="3">
                                            <p:txEl>
                                              <p:pRg st="9" end="9"/>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arn(inVertical)">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3C8230-CC11-B613-DE1C-A40545652B44}"/>
              </a:ext>
            </a:extLst>
          </p:cNvPr>
          <p:cNvSpPr txBox="1"/>
          <p:nvPr/>
        </p:nvSpPr>
        <p:spPr>
          <a:xfrm>
            <a:off x="470647" y="0"/>
            <a:ext cx="4251485" cy="769441"/>
          </a:xfrm>
          <a:prstGeom prst="rect">
            <a:avLst/>
          </a:prstGeom>
          <a:noFill/>
        </p:spPr>
        <p:txBody>
          <a:bodyPr wrap="none" rtlCol="0">
            <a:spAutoFit/>
          </a:bodyPr>
          <a:lstStyle/>
          <a:p>
            <a:r>
              <a:rPr lang="en-IN" sz="4400" u="sng" dirty="0"/>
              <a:t>OS SECURITY :-</a:t>
            </a:r>
          </a:p>
        </p:txBody>
      </p:sp>
      <p:sp>
        <p:nvSpPr>
          <p:cNvPr id="3" name="TextBox 2">
            <a:extLst>
              <a:ext uri="{FF2B5EF4-FFF2-40B4-BE49-F238E27FC236}">
                <a16:creationId xmlns:a16="http://schemas.microsoft.com/office/drawing/2014/main" id="{519078CE-A611-7C9E-846C-291D51D776F1}"/>
              </a:ext>
            </a:extLst>
          </p:cNvPr>
          <p:cNvSpPr txBox="1"/>
          <p:nvPr/>
        </p:nvSpPr>
        <p:spPr>
          <a:xfrm>
            <a:off x="470647" y="769441"/>
            <a:ext cx="10981050" cy="1569660"/>
          </a:xfrm>
          <a:prstGeom prst="rect">
            <a:avLst/>
          </a:prstGeom>
          <a:noFill/>
        </p:spPr>
        <p:txBody>
          <a:bodyPr wrap="square" rtlCol="0">
            <a:spAutoFit/>
          </a:bodyPr>
          <a:lstStyle/>
          <a:p>
            <a:pPr algn="l"/>
            <a:r>
              <a:rPr lang="en-US" sz="2400" b="1" i="0" u="sng" dirty="0">
                <a:effectLst/>
                <a:latin typeface="Söhne"/>
              </a:rPr>
              <a:t>Importance of Security in Operating Systems:</a:t>
            </a:r>
          </a:p>
          <a:p>
            <a:pPr algn="l"/>
            <a:endParaRPr lang="en-US" b="0" i="0" dirty="0">
              <a:effectLst/>
              <a:latin typeface="Söhne"/>
            </a:endParaRPr>
          </a:p>
          <a:p>
            <a:pPr algn="l">
              <a:buFont typeface="Arial" panose="020B0604020202020204" pitchFamily="34" charset="0"/>
              <a:buChar char="•"/>
            </a:pPr>
            <a:r>
              <a:rPr lang="en-US" b="0" i="0" dirty="0">
                <a:effectLst/>
                <a:latin typeface="Söhne"/>
              </a:rPr>
              <a:t>Security is a paramount concern for operating systems, safeguarding data, user privacy, and system integrity. The implementation of robust security measures is crucial to protect against various threats.</a:t>
            </a:r>
          </a:p>
          <a:p>
            <a:endParaRPr lang="en-IN" b="1" dirty="0"/>
          </a:p>
        </p:txBody>
      </p:sp>
      <p:sp>
        <p:nvSpPr>
          <p:cNvPr id="4" name="TextBox 3">
            <a:extLst>
              <a:ext uri="{FF2B5EF4-FFF2-40B4-BE49-F238E27FC236}">
                <a16:creationId xmlns:a16="http://schemas.microsoft.com/office/drawing/2014/main" id="{02FB2AFE-1E2C-7441-CE9A-40A9A0F55321}"/>
              </a:ext>
            </a:extLst>
          </p:cNvPr>
          <p:cNvSpPr txBox="1"/>
          <p:nvPr/>
        </p:nvSpPr>
        <p:spPr>
          <a:xfrm>
            <a:off x="470647" y="2108268"/>
            <a:ext cx="4869923" cy="461665"/>
          </a:xfrm>
          <a:prstGeom prst="rect">
            <a:avLst/>
          </a:prstGeom>
          <a:noFill/>
        </p:spPr>
        <p:txBody>
          <a:bodyPr wrap="none" rtlCol="0">
            <a:spAutoFit/>
          </a:bodyPr>
          <a:lstStyle/>
          <a:p>
            <a:r>
              <a:rPr lang="en-US" sz="2400" b="1" i="0" u="sng" dirty="0">
                <a:effectLst/>
                <a:latin typeface="Söhne"/>
              </a:rPr>
              <a:t>Key Security Features and Measures:</a:t>
            </a:r>
            <a:endParaRPr lang="en-IN" sz="2400" u="sng" dirty="0"/>
          </a:p>
        </p:txBody>
      </p:sp>
      <p:sp>
        <p:nvSpPr>
          <p:cNvPr id="5" name="TextBox 4">
            <a:extLst>
              <a:ext uri="{FF2B5EF4-FFF2-40B4-BE49-F238E27FC236}">
                <a16:creationId xmlns:a16="http://schemas.microsoft.com/office/drawing/2014/main" id="{945D1938-37E2-2BDD-3337-38DB54498B74}"/>
              </a:ext>
            </a:extLst>
          </p:cNvPr>
          <p:cNvSpPr txBox="1"/>
          <p:nvPr/>
        </p:nvSpPr>
        <p:spPr>
          <a:xfrm>
            <a:off x="623454" y="2569933"/>
            <a:ext cx="10477412" cy="4524315"/>
          </a:xfrm>
          <a:prstGeom prst="rect">
            <a:avLst/>
          </a:prstGeom>
          <a:noFill/>
        </p:spPr>
        <p:txBody>
          <a:bodyPr wrap="square" rtlCol="0">
            <a:spAutoFit/>
          </a:bodyPr>
          <a:lstStyle/>
          <a:p>
            <a:pPr algn="l"/>
            <a:r>
              <a:rPr lang="en-US" b="0" i="1" dirty="0">
                <a:effectLst/>
                <a:latin typeface="Söhne"/>
              </a:rPr>
              <a:t>1 ) User Authentication: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Ensures that only authorized users can access the system. This can involve passwords, biometrics, or other authentication methods.</a:t>
            </a:r>
          </a:p>
          <a:p>
            <a:pPr algn="l"/>
            <a:r>
              <a:rPr lang="en-US" b="0" i="1" dirty="0">
                <a:effectLst/>
                <a:latin typeface="Söhne"/>
              </a:rPr>
              <a:t>2 )Access Controls: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Specifies what actions users or systems are allowed to perform. Different levels of access are granted based on user roles and permissions.</a:t>
            </a:r>
          </a:p>
          <a:p>
            <a:pPr algn="l"/>
            <a:r>
              <a:rPr lang="en-US" b="0" i="1" dirty="0">
                <a:effectLst/>
                <a:latin typeface="Söhne"/>
              </a:rPr>
              <a:t>3 )Encryption: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Protects sensitive data by converting it into a secure, unreadable format. Encryption is essential for securing data during transmission and storage.</a:t>
            </a:r>
          </a:p>
          <a:p>
            <a:pPr algn="l"/>
            <a:r>
              <a:rPr lang="en-US" b="0" i="1" dirty="0">
                <a:effectLst/>
                <a:latin typeface="Söhne"/>
              </a:rPr>
              <a:t>4 )Firewalls and Intrusion Detection Systems: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Firewalls monitor and control network traffic, preventing unauthorized access. Intrusion Detection Systems (IDS) identify and respond to suspicious activities.</a:t>
            </a:r>
          </a:p>
          <a:p>
            <a:pPr algn="l"/>
            <a:r>
              <a:rPr lang="en-US" b="0" i="1" dirty="0">
                <a:effectLst/>
                <a:latin typeface="Söhne"/>
              </a:rPr>
              <a:t>5 )Regular Software Updates: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Timely updates and patches address vulnerabilities, enhancing the system's resilience against evolving security threats.</a:t>
            </a:r>
          </a:p>
          <a:p>
            <a:endParaRPr lang="en-IN" dirty="0"/>
          </a:p>
        </p:txBody>
      </p:sp>
    </p:spTree>
    <p:extLst>
      <p:ext uri="{BB962C8B-B14F-4D97-AF65-F5344CB8AC3E}">
        <p14:creationId xmlns:p14="http://schemas.microsoft.com/office/powerpoint/2010/main" val="115753253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4" dur="500"/>
                                        <p:tgtEl>
                                          <p:spTgt spid="5">
                                            <p:txEl>
                                              <p:pRg st="0" end="0"/>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2" dur="500"/>
                                        <p:tgtEl>
                                          <p:spTgt spid="5">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5" dur="500"/>
                                        <p:tgtEl>
                                          <p:spTgt spid="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0" dur="500"/>
                                        <p:tgtEl>
                                          <p:spTgt spid="5">
                                            <p:txEl>
                                              <p:pRg st="4" end="4"/>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3" dur="500"/>
                                        <p:tgtEl>
                                          <p:spTgt spid="5">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8" dur="500"/>
                                        <p:tgtEl>
                                          <p:spTgt spid="5">
                                            <p:txEl>
                                              <p:pRg st="6" end="6"/>
                                            </p:txEl>
                                          </p:spTgt>
                                        </p:tgtEl>
                                      </p:cBhvr>
                                    </p:animEffect>
                                  </p:childTnLst>
                                </p:cTn>
                              </p:par>
                              <p:par>
                                <p:cTn id="49" presetID="14" presetClass="entr" presetSubtype="10" fill="hold" nodeType="with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1" dur="500"/>
                                        <p:tgtEl>
                                          <p:spTgt spid="5">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Effect transition="in" filter="randombar(horizontal)">
                                      <p:cBhvr>
                                        <p:cTn id="56" dur="500"/>
                                        <p:tgtEl>
                                          <p:spTgt spid="5">
                                            <p:txEl>
                                              <p:pRg st="8" end="8"/>
                                            </p:txEl>
                                          </p:spTgt>
                                        </p:tgtEl>
                                      </p:cBhvr>
                                    </p:animEffect>
                                  </p:childTnLst>
                                </p:cTn>
                              </p:par>
                              <p:par>
                                <p:cTn id="57" presetID="14" presetClass="entr" presetSubtype="10"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Effect transition="in" filter="randombar(horizontal)">
                                      <p:cBhvr>
                                        <p:cTn id="59"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1EA634-52D6-A05E-169D-53BB345DF59F}"/>
              </a:ext>
            </a:extLst>
          </p:cNvPr>
          <p:cNvSpPr txBox="1"/>
          <p:nvPr/>
        </p:nvSpPr>
        <p:spPr>
          <a:xfrm>
            <a:off x="134471" y="255494"/>
            <a:ext cx="7751994" cy="769441"/>
          </a:xfrm>
          <a:prstGeom prst="rect">
            <a:avLst/>
          </a:prstGeom>
          <a:noFill/>
        </p:spPr>
        <p:txBody>
          <a:bodyPr wrap="none" rtlCol="0">
            <a:spAutoFit/>
          </a:bodyPr>
          <a:lstStyle/>
          <a:p>
            <a:r>
              <a:rPr lang="en-IN" sz="4400" b="1" i="0" u="sng" dirty="0">
                <a:effectLst/>
                <a:latin typeface="Söhne"/>
              </a:rPr>
              <a:t>Challenges in Operating Systems</a:t>
            </a:r>
            <a:endParaRPr lang="en-IN" sz="4400" u="sng" dirty="0"/>
          </a:p>
        </p:txBody>
      </p:sp>
      <p:sp>
        <p:nvSpPr>
          <p:cNvPr id="3" name="TextBox 2">
            <a:extLst>
              <a:ext uri="{FF2B5EF4-FFF2-40B4-BE49-F238E27FC236}">
                <a16:creationId xmlns:a16="http://schemas.microsoft.com/office/drawing/2014/main" id="{D0CDC9E8-06B8-EC57-DA23-A90808A420CF}"/>
              </a:ext>
            </a:extLst>
          </p:cNvPr>
          <p:cNvSpPr txBox="1"/>
          <p:nvPr/>
        </p:nvSpPr>
        <p:spPr>
          <a:xfrm>
            <a:off x="416860" y="1289332"/>
            <a:ext cx="10592372" cy="5447645"/>
          </a:xfrm>
          <a:prstGeom prst="rect">
            <a:avLst/>
          </a:prstGeom>
          <a:noFill/>
        </p:spPr>
        <p:txBody>
          <a:bodyPr wrap="square" rtlCol="0">
            <a:spAutoFit/>
          </a:bodyPr>
          <a:lstStyle/>
          <a:p>
            <a:pPr algn="l">
              <a:buFont typeface="+mj-lt"/>
              <a:buAutoNum type="arabicPeriod"/>
            </a:pPr>
            <a:r>
              <a:rPr lang="en-US" sz="1600" b="1" i="0" dirty="0">
                <a:effectLst/>
                <a:latin typeface="Söhne"/>
              </a:rPr>
              <a:t>Addressing Security Vulnerabilities: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Continuous efforts are required to identify and address security vulnerabilities, with a focus on implementing updates, patches, and proactive security measures to counter emerging threats.</a:t>
            </a:r>
          </a:p>
          <a:p>
            <a:pPr marL="742950" lvl="1" indent="-285750" algn="l">
              <a:buFont typeface="+mj-lt"/>
              <a:buAutoNum type="arabicPeriod"/>
            </a:pPr>
            <a:endParaRPr lang="en-US" sz="1600" b="0" i="0" dirty="0">
              <a:effectLst/>
              <a:latin typeface="Söhne"/>
            </a:endParaRPr>
          </a:p>
          <a:p>
            <a:pPr algn="l"/>
            <a:r>
              <a:rPr lang="en-US" sz="1600" b="1" i="0" dirty="0">
                <a:effectLst/>
                <a:latin typeface="Söhne"/>
              </a:rPr>
              <a:t>2.Compatibility Issues: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Integrating new hardware, software, or updates can lead to compatibility challenges. Ensuring seamless compatibility across diverse environments remains an ongoing concern for operating system developers.</a:t>
            </a:r>
          </a:p>
          <a:p>
            <a:pPr marL="742950" lvl="1" indent="-285750" algn="l">
              <a:buFont typeface="+mj-lt"/>
              <a:buAutoNum type="arabicPeriod"/>
            </a:pPr>
            <a:endParaRPr lang="en-US" sz="1600" b="0" i="0" dirty="0">
              <a:effectLst/>
              <a:latin typeface="Söhne"/>
            </a:endParaRPr>
          </a:p>
          <a:p>
            <a:pPr algn="l">
              <a:buFont typeface="+mj-lt"/>
              <a:buAutoNum type="arabicPeriod"/>
            </a:pPr>
            <a:r>
              <a:rPr lang="en-US" sz="1600" b="1" i="0" dirty="0">
                <a:effectLst/>
                <a:latin typeface="Söhne"/>
              </a:rPr>
              <a:t>Keeping Up with Technological Advancements: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Rapid technological advancements pose a challenge for operating systems to adapt quickly. Staying current with emerging technologies and integrating them seamlessly is an ongoing challenge.</a:t>
            </a:r>
          </a:p>
          <a:p>
            <a:pPr marL="742950" lvl="1" indent="-285750" algn="l">
              <a:buFont typeface="+mj-lt"/>
              <a:buAutoNum type="arabicPeriod"/>
            </a:pPr>
            <a:endParaRPr lang="en-US" sz="1600" b="0" i="0" dirty="0">
              <a:effectLst/>
              <a:latin typeface="Söhne"/>
            </a:endParaRPr>
          </a:p>
          <a:p>
            <a:pPr algn="l">
              <a:buFont typeface="+mj-lt"/>
              <a:buAutoNum type="arabicPeriod"/>
            </a:pPr>
            <a:r>
              <a:rPr lang="en-US" sz="1600" b="1" i="0" dirty="0">
                <a:effectLst/>
                <a:latin typeface="Söhne"/>
              </a:rPr>
              <a:t>Balancing Performance and Resource Management:</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Striking a balance between optimal system performance and efficient resource management is crucial. Preventing resource-intensive tasks from compromising overall system responsiveness is an ongoing challenge.</a:t>
            </a:r>
          </a:p>
          <a:p>
            <a:pPr marL="742950" lvl="1" indent="-285750" algn="l">
              <a:buFont typeface="+mj-lt"/>
              <a:buAutoNum type="arabicPeriod"/>
            </a:pPr>
            <a:endParaRPr lang="en-US" sz="1600" b="0" i="0" dirty="0">
              <a:effectLst/>
              <a:latin typeface="Söhne"/>
            </a:endParaRPr>
          </a:p>
          <a:p>
            <a:pPr algn="l">
              <a:buFont typeface="+mj-lt"/>
              <a:buAutoNum type="arabicPeriod"/>
            </a:pPr>
            <a:r>
              <a:rPr lang="en-US" sz="1600" b="1" i="0" dirty="0">
                <a:effectLst/>
                <a:latin typeface="Söhne"/>
              </a:rPr>
              <a:t>User Interface Design Challenges: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Designing user interfaces that are both intuitive for beginners and efficient for power users presents a continual challenge. Balancing simplicity with functionality is crucial for a positive user experience.</a:t>
            </a:r>
          </a:p>
          <a:p>
            <a:br>
              <a:rPr lang="en-US" sz="1600" dirty="0"/>
            </a:br>
            <a:endParaRPr lang="en-IN" sz="1600" dirty="0"/>
          </a:p>
        </p:txBody>
      </p:sp>
    </p:spTree>
    <p:extLst>
      <p:ext uri="{BB962C8B-B14F-4D97-AF65-F5344CB8AC3E}">
        <p14:creationId xmlns:p14="http://schemas.microsoft.com/office/powerpoint/2010/main" val="22524512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down)">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wipe(down)">
                                      <p:cBhvr>
                                        <p:cTn id="39" dur="500"/>
                                        <p:tgtEl>
                                          <p:spTgt spid="3">
                                            <p:txEl>
                                              <p:pRg st="12" end="12"/>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1EA634-52D6-A05E-169D-53BB345DF59F}"/>
              </a:ext>
            </a:extLst>
          </p:cNvPr>
          <p:cNvSpPr txBox="1"/>
          <p:nvPr/>
        </p:nvSpPr>
        <p:spPr>
          <a:xfrm>
            <a:off x="134471" y="255494"/>
            <a:ext cx="8465074" cy="769441"/>
          </a:xfrm>
          <a:prstGeom prst="rect">
            <a:avLst/>
          </a:prstGeom>
          <a:noFill/>
        </p:spPr>
        <p:txBody>
          <a:bodyPr wrap="none" rtlCol="0">
            <a:spAutoFit/>
          </a:bodyPr>
          <a:lstStyle/>
          <a:p>
            <a:r>
              <a:rPr lang="en-US" sz="4400" b="1" i="0" u="sng" dirty="0">
                <a:effectLst/>
                <a:latin typeface="Söhne"/>
              </a:rPr>
              <a:t>Future Trends in Operating Systems</a:t>
            </a:r>
            <a:endParaRPr lang="en-IN" sz="4400" u="sng" dirty="0"/>
          </a:p>
        </p:txBody>
      </p:sp>
      <p:sp>
        <p:nvSpPr>
          <p:cNvPr id="3" name="TextBox 2">
            <a:extLst>
              <a:ext uri="{FF2B5EF4-FFF2-40B4-BE49-F238E27FC236}">
                <a16:creationId xmlns:a16="http://schemas.microsoft.com/office/drawing/2014/main" id="{D0CDC9E8-06B8-EC57-DA23-A90808A420CF}"/>
              </a:ext>
            </a:extLst>
          </p:cNvPr>
          <p:cNvSpPr txBox="1"/>
          <p:nvPr/>
        </p:nvSpPr>
        <p:spPr>
          <a:xfrm>
            <a:off x="259162" y="1247194"/>
            <a:ext cx="10592372" cy="5016758"/>
          </a:xfrm>
          <a:prstGeom prst="rect">
            <a:avLst/>
          </a:prstGeom>
          <a:noFill/>
        </p:spPr>
        <p:txBody>
          <a:bodyPr wrap="square" rtlCol="0">
            <a:spAutoFit/>
          </a:bodyPr>
          <a:lstStyle/>
          <a:p>
            <a:pPr algn="l"/>
            <a:r>
              <a:rPr lang="en-US" sz="1600" b="1" i="0" dirty="0">
                <a:effectLst/>
                <a:latin typeface="Söhne"/>
              </a:rPr>
              <a:t>Cloud Computing Integration:</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The integration of operating systems with cloud computing is a key future trend. This involves leveraging cloud resources for storage, processing power, and applications, leading to increased flexibility and scalability.</a:t>
            </a:r>
          </a:p>
          <a:p>
            <a:pPr marL="742950" lvl="1" indent="-285750" algn="l">
              <a:buFont typeface="Arial" panose="020B0604020202020204" pitchFamily="34" charset="0"/>
              <a:buChar char="•"/>
            </a:pPr>
            <a:endParaRPr lang="en-US" sz="1600" b="0" i="0" dirty="0">
              <a:effectLst/>
              <a:latin typeface="Söhne"/>
            </a:endParaRPr>
          </a:p>
          <a:p>
            <a:pPr algn="l"/>
            <a:r>
              <a:rPr lang="en-US" sz="1600" b="1" i="0" dirty="0">
                <a:effectLst/>
                <a:latin typeface="Söhne"/>
              </a:rPr>
              <a:t>Impact of Internet of Things (IoT):</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Operating systems are adapting to the growth of IoT, where interconnected devices communicate and share data. Future operating systems are likely to focus on efficient management and communication within IoT ecosystems.</a:t>
            </a:r>
          </a:p>
          <a:p>
            <a:pPr marL="742950" lvl="1" indent="-285750" algn="l">
              <a:buFont typeface="Arial" panose="020B0604020202020204" pitchFamily="34" charset="0"/>
              <a:buChar char="•"/>
            </a:pPr>
            <a:endParaRPr lang="en-US" sz="1600" b="0" i="0" dirty="0">
              <a:effectLst/>
              <a:latin typeface="Söhne"/>
            </a:endParaRPr>
          </a:p>
          <a:p>
            <a:pPr algn="l"/>
            <a:r>
              <a:rPr lang="en-US" sz="1600" b="1" i="0" dirty="0">
                <a:effectLst/>
                <a:latin typeface="Söhne"/>
              </a:rPr>
              <a:t>Advances in Security Measures: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Anticipate continued advancements in security measures, including biometric authentication, AI-driven threat detection, and enhanced encryption techniques, to address evolving cybersecurity challenges.</a:t>
            </a:r>
          </a:p>
          <a:p>
            <a:pPr marL="742950" lvl="1" indent="-285750" algn="l">
              <a:buFont typeface="Arial" panose="020B0604020202020204" pitchFamily="34" charset="0"/>
              <a:buChar char="•"/>
            </a:pPr>
            <a:endParaRPr lang="en-US" sz="1600" b="0" i="0" dirty="0">
              <a:effectLst/>
              <a:latin typeface="Söhne"/>
            </a:endParaRPr>
          </a:p>
          <a:p>
            <a:pPr algn="l"/>
            <a:r>
              <a:rPr lang="en-US" sz="1600" b="1" i="0" dirty="0">
                <a:effectLst/>
                <a:latin typeface="Söhne"/>
              </a:rPr>
              <a:t>Enhancements in Virtualization:</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Virtualization technologies, such as containerization and virtual machines, will likely see continued enhancements. These technologies provide efficient resource utilization and isolation, contributing to improved system performance.</a:t>
            </a:r>
          </a:p>
          <a:p>
            <a:pPr marL="742950" lvl="1" indent="-285750" algn="l">
              <a:buFont typeface="Arial" panose="020B0604020202020204" pitchFamily="34" charset="0"/>
              <a:buChar char="•"/>
            </a:pPr>
            <a:endParaRPr lang="en-US" sz="1600" b="0" i="0" dirty="0">
              <a:effectLst/>
              <a:latin typeface="Söhne"/>
            </a:endParaRPr>
          </a:p>
          <a:p>
            <a:pPr algn="l"/>
            <a:r>
              <a:rPr lang="en-US" sz="1600" b="1" i="0" dirty="0">
                <a:effectLst/>
                <a:latin typeface="Söhne"/>
              </a:rPr>
              <a:t>Evolution of Edge Computing:</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Operating systems are expected to evolve to support edge computing, where processing power is decentralized and brought closer to the data source. This trend aims to reduce latency and improve real-time data processing.</a:t>
            </a:r>
          </a:p>
          <a:p>
            <a:pPr algn="l"/>
            <a:endParaRPr lang="en-IN" sz="1400" dirty="0"/>
          </a:p>
        </p:txBody>
      </p:sp>
    </p:spTree>
    <p:extLst>
      <p:ext uri="{BB962C8B-B14F-4D97-AF65-F5344CB8AC3E}">
        <p14:creationId xmlns:p14="http://schemas.microsoft.com/office/powerpoint/2010/main" val="16529945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1000"/>
                                        <p:tgtEl>
                                          <p:spTgt spid="3">
                                            <p:txEl>
                                              <p:pRg st="13" end="13"/>
                                            </p:txEl>
                                          </p:spTgt>
                                        </p:tgtEl>
                                      </p:cBhvr>
                                    </p:animEffect>
                                    <p:anim calcmode="lin" valueType="num">
                                      <p:cBhvr>
                                        <p:cTn id="6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F053B-3F15-A8DE-FADF-D7484F6C8852}"/>
              </a:ext>
            </a:extLst>
          </p:cNvPr>
          <p:cNvSpPr txBox="1"/>
          <p:nvPr/>
        </p:nvSpPr>
        <p:spPr>
          <a:xfrm>
            <a:off x="2649071" y="2635624"/>
            <a:ext cx="6237605" cy="1446550"/>
          </a:xfrm>
          <a:prstGeom prst="rect">
            <a:avLst/>
          </a:prstGeom>
          <a:noFill/>
        </p:spPr>
        <p:txBody>
          <a:bodyPr wrap="none" rtlCol="0">
            <a:spAutoFit/>
          </a:bodyPr>
          <a:lstStyle/>
          <a:p>
            <a:r>
              <a:rPr lang="en-IN" sz="8800" dirty="0">
                <a:latin typeface="Algerian" panose="04020705040A02060702" pitchFamily="82" charset="0"/>
                <a:cs typeface="Aldhabi" panose="020F0502020204030204" pitchFamily="2" charset="-78"/>
              </a:rPr>
              <a:t>THANK YOU</a:t>
            </a:r>
          </a:p>
        </p:txBody>
      </p:sp>
    </p:spTree>
    <p:extLst>
      <p:ext uri="{BB962C8B-B14F-4D97-AF65-F5344CB8AC3E}">
        <p14:creationId xmlns:p14="http://schemas.microsoft.com/office/powerpoint/2010/main" val="24723253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3CC6D3-2AF7-42DD-367C-FF8DCA1A9E2F}"/>
              </a:ext>
            </a:extLst>
          </p:cNvPr>
          <p:cNvSpPr txBox="1"/>
          <p:nvPr/>
        </p:nvSpPr>
        <p:spPr>
          <a:xfrm>
            <a:off x="463719" y="142619"/>
            <a:ext cx="9370257" cy="923330"/>
          </a:xfrm>
          <a:prstGeom prst="rect">
            <a:avLst/>
          </a:prstGeom>
          <a:noFill/>
        </p:spPr>
        <p:txBody>
          <a:bodyPr wrap="none" rtlCol="0">
            <a:spAutoFit/>
          </a:bodyPr>
          <a:lstStyle/>
          <a:p>
            <a:r>
              <a:rPr lang="en-US" sz="5400" u="sng" dirty="0"/>
              <a:t>What is an Operating System</a:t>
            </a:r>
            <a:endParaRPr lang="en-IN" sz="5400" u="sng" dirty="0"/>
          </a:p>
        </p:txBody>
      </p:sp>
      <p:sp>
        <p:nvSpPr>
          <p:cNvPr id="5" name="TextBox 4">
            <a:extLst>
              <a:ext uri="{FF2B5EF4-FFF2-40B4-BE49-F238E27FC236}">
                <a16:creationId xmlns:a16="http://schemas.microsoft.com/office/drawing/2014/main" id="{4459AAD5-9F37-9F50-01F7-7E3B220A93C3}"/>
              </a:ext>
            </a:extLst>
          </p:cNvPr>
          <p:cNvSpPr txBox="1"/>
          <p:nvPr/>
        </p:nvSpPr>
        <p:spPr>
          <a:xfrm>
            <a:off x="678108" y="1333465"/>
            <a:ext cx="6017763" cy="5139869"/>
          </a:xfrm>
          <a:prstGeom prst="rect">
            <a:avLst/>
          </a:prstGeom>
          <a:noFill/>
        </p:spPr>
        <p:txBody>
          <a:bodyPr wrap="square" rtlCol="0">
            <a:spAutoFit/>
          </a:bodyPr>
          <a:lstStyle/>
          <a:p>
            <a:pPr algn="l"/>
            <a:r>
              <a:rPr lang="en-US" sz="2400" b="1" i="0" dirty="0">
                <a:effectLst/>
                <a:latin typeface="Calibri" panose="020F0502020204030204" pitchFamily="34" charset="0"/>
                <a:ea typeface="Calibri" panose="020F0502020204030204" pitchFamily="34" charset="0"/>
                <a:cs typeface="Calibri" panose="020F0502020204030204" pitchFamily="34" charset="0"/>
              </a:rPr>
              <a:t>Introduction:</a:t>
            </a:r>
          </a:p>
          <a:p>
            <a:pPr marL="742950" lvl="1" indent="-285750" algn="l">
              <a:buFont typeface="Arial" panose="020B0604020202020204" pitchFamily="34" charset="0"/>
              <a:buChar char="•"/>
            </a:pPr>
            <a:r>
              <a:rPr lang="en-US" sz="2000" i="0" dirty="0">
                <a:effectLst/>
                <a:latin typeface="Calibri" panose="020F0502020204030204" pitchFamily="34" charset="0"/>
                <a:ea typeface="Calibri" panose="020F0502020204030204" pitchFamily="34" charset="0"/>
                <a:cs typeface="Calibri" panose="020F0502020204030204" pitchFamily="34" charset="0"/>
              </a:rPr>
              <a:t>"An operating system (OS) is a crucial software component that acts as an intermediary between computer hardware and users. It facilitates efficient communication and coordination between various hardware components and allows users to interact with the computer.“</a:t>
            </a:r>
          </a:p>
          <a:p>
            <a:pPr marL="742950" lvl="1" indent="-285750" algn="l">
              <a:buFont typeface="Arial" panose="020B0604020202020204" pitchFamily="34" charset="0"/>
              <a:buChar char="•"/>
            </a:pPr>
            <a:endParaRPr lang="en-US" sz="2000" i="0" dirty="0">
              <a:effectLst/>
              <a:latin typeface="Calibri" panose="020F0502020204030204" pitchFamily="34" charset="0"/>
              <a:ea typeface="Calibri" panose="020F0502020204030204" pitchFamily="34" charset="0"/>
              <a:cs typeface="Calibri" panose="020F0502020204030204" pitchFamily="34" charset="0"/>
            </a:endParaRPr>
          </a:p>
          <a:p>
            <a:pPr algn="l"/>
            <a:r>
              <a:rPr lang="en-US" sz="2400" b="1" i="0" dirty="0">
                <a:effectLst/>
                <a:latin typeface="Calibri" panose="020F0502020204030204" pitchFamily="34" charset="0"/>
                <a:ea typeface="Calibri" panose="020F0502020204030204" pitchFamily="34" charset="0"/>
                <a:cs typeface="Calibri" panose="020F0502020204030204" pitchFamily="34" charset="0"/>
              </a:rPr>
              <a:t>Importance of an Operating System:</a:t>
            </a:r>
          </a:p>
          <a:p>
            <a:pPr marL="742950" lvl="1" indent="-285750" algn="l">
              <a:buFont typeface="Arial" panose="020B0604020202020204" pitchFamily="34" charset="0"/>
              <a:buChar char="•"/>
            </a:pPr>
            <a:r>
              <a:rPr lang="en-US" sz="2000" i="0" dirty="0">
                <a:effectLst/>
                <a:latin typeface="Calibri" panose="020F0502020204030204" pitchFamily="34" charset="0"/>
                <a:ea typeface="Calibri" panose="020F0502020204030204" pitchFamily="34" charset="0"/>
                <a:cs typeface="Calibri" panose="020F0502020204030204" pitchFamily="34" charset="0"/>
              </a:rPr>
              <a:t>"Operating systems are </a:t>
            </a:r>
            <a:r>
              <a:rPr lang="en-US" i="0" dirty="0">
                <a:effectLst/>
                <a:latin typeface="Calibri" panose="020F0502020204030204" pitchFamily="34" charset="0"/>
                <a:ea typeface="Calibri" panose="020F0502020204030204" pitchFamily="34" charset="0"/>
                <a:cs typeface="Calibri" panose="020F0502020204030204" pitchFamily="34" charset="0"/>
              </a:rPr>
              <a:t>the</a:t>
            </a:r>
            <a:r>
              <a:rPr lang="en-US" sz="2000" i="0" dirty="0">
                <a:effectLst/>
                <a:latin typeface="Calibri" panose="020F0502020204030204" pitchFamily="34" charset="0"/>
                <a:ea typeface="Calibri" panose="020F0502020204030204" pitchFamily="34" charset="0"/>
                <a:cs typeface="Calibri" panose="020F0502020204030204" pitchFamily="34" charset="0"/>
              </a:rPr>
              <a:t> backbone of modern computing, providing a platform for applications to run and enabling users to interact with computers. They manage resources, ensure security, and play a pivotal role in overall system functionality.</a:t>
            </a:r>
          </a:p>
        </p:txBody>
      </p:sp>
      <p:pic>
        <p:nvPicPr>
          <p:cNvPr id="6" name="Picture 5">
            <a:extLst>
              <a:ext uri="{FF2B5EF4-FFF2-40B4-BE49-F238E27FC236}">
                <a16:creationId xmlns:a16="http://schemas.microsoft.com/office/drawing/2014/main" id="{2DA89055-18BE-1A5C-5450-17F7B3656157}"/>
              </a:ext>
            </a:extLst>
          </p:cNvPr>
          <p:cNvPicPr>
            <a:picLocks noChangeAspect="1"/>
          </p:cNvPicPr>
          <p:nvPr/>
        </p:nvPicPr>
        <p:blipFill>
          <a:blip r:embed="rId2"/>
          <a:stretch>
            <a:fillRect/>
          </a:stretch>
        </p:blipFill>
        <p:spPr>
          <a:xfrm>
            <a:off x="6525999" y="1952344"/>
            <a:ext cx="4987893" cy="3292009"/>
          </a:xfrm>
          <a:prstGeom prst="rect">
            <a:avLst/>
          </a:prstGeom>
        </p:spPr>
      </p:pic>
    </p:spTree>
    <p:extLst>
      <p:ext uri="{BB962C8B-B14F-4D97-AF65-F5344CB8AC3E}">
        <p14:creationId xmlns:p14="http://schemas.microsoft.com/office/powerpoint/2010/main" val="1307616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28D2BF-07C8-19B8-2A2E-68B2CDB56895}"/>
              </a:ext>
            </a:extLst>
          </p:cNvPr>
          <p:cNvSpPr txBox="1"/>
          <p:nvPr/>
        </p:nvSpPr>
        <p:spPr>
          <a:xfrm>
            <a:off x="817418" y="126485"/>
            <a:ext cx="6706388" cy="1446550"/>
          </a:xfrm>
          <a:prstGeom prst="rect">
            <a:avLst/>
          </a:prstGeom>
          <a:noFill/>
        </p:spPr>
        <p:txBody>
          <a:bodyPr wrap="none" rtlCol="0">
            <a:spAutoFit/>
          </a:bodyPr>
          <a:lstStyle/>
          <a:p>
            <a:pPr algn="l"/>
            <a:r>
              <a:rPr lang="en-US" sz="4400" b="1" i="0" u="sng" dirty="0">
                <a:effectLst/>
                <a:latin typeface="Söhne"/>
              </a:rPr>
              <a:t>Overview of Key Functions:</a:t>
            </a:r>
            <a:r>
              <a:rPr lang="en-US" sz="4400" b="0" i="1" u="sng" dirty="0">
                <a:solidFill>
                  <a:srgbClr val="374151"/>
                </a:solidFill>
                <a:effectLst/>
                <a:latin typeface="Söhne"/>
              </a:rPr>
              <a:t>:</a:t>
            </a:r>
            <a:endParaRPr lang="en-US" sz="4400" b="0" i="0" u="sng" dirty="0">
              <a:solidFill>
                <a:srgbClr val="374151"/>
              </a:solidFill>
              <a:effectLst/>
              <a:latin typeface="Söhne"/>
            </a:endParaRPr>
          </a:p>
          <a:p>
            <a:endParaRPr lang="en-IN" sz="4400" u="sng" dirty="0"/>
          </a:p>
        </p:txBody>
      </p:sp>
      <p:sp>
        <p:nvSpPr>
          <p:cNvPr id="3" name="TextBox 2">
            <a:extLst>
              <a:ext uri="{FF2B5EF4-FFF2-40B4-BE49-F238E27FC236}">
                <a16:creationId xmlns:a16="http://schemas.microsoft.com/office/drawing/2014/main" id="{70371DA6-1F0B-3B8F-DFFE-FC1F149D99DE}"/>
              </a:ext>
            </a:extLst>
          </p:cNvPr>
          <p:cNvSpPr txBox="1"/>
          <p:nvPr/>
        </p:nvSpPr>
        <p:spPr>
          <a:xfrm>
            <a:off x="339870" y="1871222"/>
            <a:ext cx="4016977" cy="3108543"/>
          </a:xfrm>
          <a:prstGeom prst="rect">
            <a:avLst/>
          </a:prstGeom>
          <a:noFill/>
        </p:spPr>
        <p:txBody>
          <a:bodyPr wrap="square" rtlCol="0">
            <a:spAutoFit/>
          </a:bodyPr>
          <a:lstStyle/>
          <a:p>
            <a:pPr marL="457200" indent="-457200" algn="l">
              <a:buFont typeface="Arial" panose="020B0604020202020204" pitchFamily="34" charset="0"/>
              <a:buChar char="•"/>
            </a:pPr>
            <a:r>
              <a:rPr lang="en-US" sz="2800" b="0" i="1" dirty="0">
                <a:effectLst/>
                <a:latin typeface="Calibri" panose="020F0502020204030204" pitchFamily="34" charset="0"/>
                <a:ea typeface="Calibri" panose="020F0502020204030204" pitchFamily="34" charset="0"/>
                <a:cs typeface="Calibri" panose="020F0502020204030204" pitchFamily="34" charset="0"/>
              </a:rPr>
              <a:t>Resource Management</a:t>
            </a: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1" dirty="0">
                <a:effectLst/>
                <a:latin typeface="Calibri" panose="020F0502020204030204" pitchFamily="34" charset="0"/>
                <a:ea typeface="Calibri" panose="020F0502020204030204" pitchFamily="34" charset="0"/>
                <a:cs typeface="Calibri" panose="020F0502020204030204" pitchFamily="34" charset="0"/>
              </a:rPr>
              <a:t>Process Management</a:t>
            </a: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1" dirty="0">
                <a:effectLst/>
                <a:latin typeface="Calibri" panose="020F0502020204030204" pitchFamily="34" charset="0"/>
                <a:ea typeface="Calibri" panose="020F0502020204030204" pitchFamily="34" charset="0"/>
                <a:cs typeface="Calibri" panose="020F0502020204030204" pitchFamily="34" charset="0"/>
              </a:rPr>
              <a:t>Memory Management</a:t>
            </a: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1" dirty="0">
                <a:effectLst/>
                <a:latin typeface="Calibri" panose="020F0502020204030204" pitchFamily="34" charset="0"/>
                <a:ea typeface="Calibri" panose="020F0502020204030204" pitchFamily="34" charset="0"/>
                <a:cs typeface="Calibri" panose="020F0502020204030204" pitchFamily="34" charset="0"/>
              </a:rPr>
              <a:t>File System Management</a:t>
            </a: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1" dirty="0">
                <a:effectLst/>
                <a:latin typeface="Calibri" panose="020F0502020204030204" pitchFamily="34" charset="0"/>
                <a:ea typeface="Calibri" panose="020F0502020204030204" pitchFamily="34" charset="0"/>
                <a:cs typeface="Calibri" panose="020F0502020204030204" pitchFamily="34" charset="0"/>
              </a:rPr>
              <a:t>User Interface</a:t>
            </a: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1" dirty="0">
                <a:effectLst/>
                <a:latin typeface="Calibri" panose="020F0502020204030204" pitchFamily="34" charset="0"/>
                <a:ea typeface="Calibri" panose="020F0502020204030204" pitchFamily="34" charset="0"/>
                <a:cs typeface="Calibri" panose="020F0502020204030204" pitchFamily="34" charset="0"/>
              </a:rPr>
              <a:t>Device Management</a:t>
            </a: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1CDFD76-2356-31AE-CB10-C7FC978D905E}"/>
              </a:ext>
            </a:extLst>
          </p:cNvPr>
          <p:cNvPicPr>
            <a:picLocks noChangeAspect="1"/>
          </p:cNvPicPr>
          <p:nvPr/>
        </p:nvPicPr>
        <p:blipFill>
          <a:blip r:embed="rId2"/>
          <a:stretch>
            <a:fillRect/>
          </a:stretch>
        </p:blipFill>
        <p:spPr>
          <a:xfrm>
            <a:off x="4604758" y="1573035"/>
            <a:ext cx="7382173" cy="4101207"/>
          </a:xfrm>
          <a:prstGeom prst="rect">
            <a:avLst/>
          </a:prstGeom>
        </p:spPr>
      </p:pic>
    </p:spTree>
    <p:extLst>
      <p:ext uri="{BB962C8B-B14F-4D97-AF65-F5344CB8AC3E}">
        <p14:creationId xmlns:p14="http://schemas.microsoft.com/office/powerpoint/2010/main" val="46435436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style.rotation</p:attrName>
                                        </p:attrNameLst>
                                      </p:cBhvr>
                                      <p:tavLst>
                                        <p:tav tm="0">
                                          <p:val>
                                            <p:fltVal val="90"/>
                                          </p:val>
                                        </p:tav>
                                        <p:tav tm="100000">
                                          <p:val>
                                            <p:fltVal val="0"/>
                                          </p:val>
                                        </p:tav>
                                      </p:tavLst>
                                    </p:anim>
                                    <p:animEffect transition="in" filter="fade">
                                      <p:cBhvr>
                                        <p:cTn id="2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7F51E1-6456-8C92-9E0D-82B2869C618A}"/>
              </a:ext>
            </a:extLst>
          </p:cNvPr>
          <p:cNvSpPr txBox="1"/>
          <p:nvPr/>
        </p:nvSpPr>
        <p:spPr>
          <a:xfrm>
            <a:off x="326420" y="473268"/>
            <a:ext cx="7966861" cy="830997"/>
          </a:xfrm>
          <a:prstGeom prst="rect">
            <a:avLst/>
          </a:prstGeom>
          <a:noFill/>
        </p:spPr>
        <p:txBody>
          <a:bodyPr wrap="none" rtlCol="0">
            <a:spAutoFit/>
          </a:bodyPr>
          <a:lstStyle/>
          <a:p>
            <a:r>
              <a:rPr lang="en-US" sz="4800" u="sng" dirty="0"/>
              <a:t>RESOURCE MANAGEMENT</a:t>
            </a:r>
            <a:endParaRPr lang="en-IN" sz="4800" u="sng" dirty="0"/>
          </a:p>
        </p:txBody>
      </p:sp>
      <p:sp>
        <p:nvSpPr>
          <p:cNvPr id="5" name="TextBox 4">
            <a:extLst>
              <a:ext uri="{FF2B5EF4-FFF2-40B4-BE49-F238E27FC236}">
                <a16:creationId xmlns:a16="http://schemas.microsoft.com/office/drawing/2014/main" id="{FF2E2009-1B27-9176-D9B6-378F2496E113}"/>
              </a:ext>
            </a:extLst>
          </p:cNvPr>
          <p:cNvSpPr txBox="1"/>
          <p:nvPr/>
        </p:nvSpPr>
        <p:spPr>
          <a:xfrm>
            <a:off x="609600" y="1717964"/>
            <a:ext cx="11049000" cy="707886"/>
          </a:xfrm>
          <a:prstGeom prst="rect">
            <a:avLst/>
          </a:prstGeom>
          <a:noFill/>
        </p:spPr>
        <p:txBody>
          <a:bodyPr wrap="square" rtlCol="0">
            <a:spAutoFit/>
          </a:bodyPr>
          <a:lstStyle/>
          <a:p>
            <a:r>
              <a:rPr lang="en-US" sz="2000" b="0" i="0" dirty="0">
                <a:effectLst/>
                <a:latin typeface="Söhne"/>
              </a:rPr>
              <a:t>“Resource management is a fundamental function of the operating system, ensuring optimal utilization of computer resources.”</a:t>
            </a:r>
            <a:endParaRPr lang="en-IN" sz="2000" dirty="0"/>
          </a:p>
        </p:txBody>
      </p:sp>
      <p:sp>
        <p:nvSpPr>
          <p:cNvPr id="7" name="TextBox 6">
            <a:extLst>
              <a:ext uri="{FF2B5EF4-FFF2-40B4-BE49-F238E27FC236}">
                <a16:creationId xmlns:a16="http://schemas.microsoft.com/office/drawing/2014/main" id="{0459E902-904B-FD0E-FBFA-BDAC3BB4C0EA}"/>
              </a:ext>
            </a:extLst>
          </p:cNvPr>
          <p:cNvSpPr txBox="1"/>
          <p:nvPr/>
        </p:nvSpPr>
        <p:spPr>
          <a:xfrm>
            <a:off x="326420" y="2639494"/>
            <a:ext cx="5807680" cy="400110"/>
          </a:xfrm>
          <a:prstGeom prst="rect">
            <a:avLst/>
          </a:prstGeom>
          <a:noFill/>
        </p:spPr>
        <p:txBody>
          <a:bodyPr wrap="none" rtlCol="0">
            <a:spAutoFit/>
          </a:bodyPr>
          <a:lstStyle/>
          <a:p>
            <a:r>
              <a:rPr lang="en-US" sz="2000" u="sng" dirty="0"/>
              <a:t>IMPORTANCE OF RESOURCE MANAGEMENT :-</a:t>
            </a:r>
            <a:endParaRPr lang="en-IN" sz="2000" u="sng" dirty="0"/>
          </a:p>
        </p:txBody>
      </p:sp>
      <p:sp>
        <p:nvSpPr>
          <p:cNvPr id="9" name="TextBox 8">
            <a:extLst>
              <a:ext uri="{FF2B5EF4-FFF2-40B4-BE49-F238E27FC236}">
                <a16:creationId xmlns:a16="http://schemas.microsoft.com/office/drawing/2014/main" id="{DE1CE71E-C0C9-F9E2-CF07-E965782D820D}"/>
              </a:ext>
            </a:extLst>
          </p:cNvPr>
          <p:cNvSpPr txBox="1"/>
          <p:nvPr/>
        </p:nvSpPr>
        <p:spPr>
          <a:xfrm>
            <a:off x="609600" y="3238861"/>
            <a:ext cx="11479306" cy="3323987"/>
          </a:xfrm>
          <a:prstGeom prst="rect">
            <a:avLst/>
          </a:prstGeom>
          <a:noFill/>
        </p:spPr>
        <p:txBody>
          <a:bodyPr wrap="square" rtlCol="0">
            <a:spAutoFit/>
          </a:bodyPr>
          <a:lstStyle/>
          <a:p>
            <a:pPr algn="l">
              <a:buFont typeface="+mj-lt"/>
              <a:buAutoNum type="arabicPeriod"/>
            </a:pPr>
            <a:r>
              <a:rPr lang="en-US" sz="1600" b="1" i="0" dirty="0">
                <a:effectLst/>
                <a:latin typeface="Söhne"/>
              </a:rPr>
              <a:t>Optimized Performance:</a:t>
            </a:r>
            <a:endParaRPr lang="en-US" sz="1600" b="0" i="0" dirty="0">
              <a:effectLst/>
              <a:latin typeface="Söhne"/>
            </a:endParaRPr>
          </a:p>
          <a:p>
            <a:pPr lvl="1" algn="l"/>
            <a:r>
              <a:rPr lang="en-US" sz="1600" b="0" i="0" dirty="0">
                <a:effectLst/>
                <a:latin typeface="Söhne"/>
              </a:rPr>
              <a:t>Efficient resource management ensures that the computer system operates at its maximum potential, leading to faster response times for user commands and improved overall performance. This optimization is crucial for providing a seamless user experience.</a:t>
            </a:r>
          </a:p>
          <a:p>
            <a:pPr marL="742950" lvl="1" indent="-285750" algn="l">
              <a:buFont typeface="+mj-lt"/>
              <a:buAutoNum type="arabicPeriod"/>
            </a:pPr>
            <a:endParaRPr lang="en-US" sz="1600" b="0" i="0" dirty="0">
              <a:effectLst/>
              <a:latin typeface="Söhne"/>
            </a:endParaRPr>
          </a:p>
          <a:p>
            <a:pPr algn="l">
              <a:buFont typeface="+mj-lt"/>
              <a:buAutoNum type="arabicPeriod"/>
            </a:pPr>
            <a:r>
              <a:rPr lang="en-US" sz="1600" b="1" i="0" dirty="0">
                <a:effectLst/>
                <a:latin typeface="Söhne"/>
              </a:rPr>
              <a:t>Multitasking Support:</a:t>
            </a:r>
            <a:endParaRPr lang="en-US" sz="1600" b="0" i="0" dirty="0">
              <a:effectLst/>
              <a:latin typeface="Söhne"/>
            </a:endParaRPr>
          </a:p>
          <a:p>
            <a:pPr lvl="1" algn="l"/>
            <a:r>
              <a:rPr lang="en-US" sz="1600" b="0" i="0" dirty="0">
                <a:effectLst/>
                <a:latin typeface="Söhne"/>
              </a:rPr>
              <a:t>Resource management enables the operating system to handle multiple tasks simultaneously. By allocating CPU time, memory, and other resources to different processes, users can run multiple applications concurrently, enhancing productivity and usability.</a:t>
            </a:r>
          </a:p>
          <a:p>
            <a:pPr lvl="1" algn="l"/>
            <a:endParaRPr lang="en-US" sz="1600" b="0" i="0" dirty="0">
              <a:effectLst/>
              <a:latin typeface="Söhne"/>
            </a:endParaRPr>
          </a:p>
          <a:p>
            <a:pPr algn="l">
              <a:buFont typeface="+mj-lt"/>
              <a:buAutoNum type="arabicPeriod"/>
            </a:pPr>
            <a:r>
              <a:rPr lang="en-US" sz="1600" b="1" i="0" dirty="0">
                <a:effectLst/>
                <a:latin typeface="Söhne"/>
              </a:rPr>
              <a:t>Prevention of Resource Exhaustion and System Stability:</a:t>
            </a:r>
            <a:endParaRPr lang="en-US" sz="1600" b="0" i="0" dirty="0">
              <a:effectLst/>
              <a:latin typeface="Söhne"/>
            </a:endParaRPr>
          </a:p>
          <a:p>
            <a:pPr lvl="1" algn="l"/>
            <a:r>
              <a:rPr lang="en-US" sz="1600" b="0" i="0" dirty="0">
                <a:effectLst/>
                <a:latin typeface="Söhne"/>
              </a:rPr>
              <a:t>Resource management prevents resource exhaustion, which could lead to system slowdowns, crashes, or unresponsiveness. Proper allocation and deallocation of resources contribute to system stability, reliability, and prevent issues caused by conflicts among competing processes.</a:t>
            </a:r>
          </a:p>
          <a:p>
            <a:endParaRPr lang="en-IN" sz="1600" dirty="0"/>
          </a:p>
        </p:txBody>
      </p:sp>
    </p:spTree>
    <p:extLst>
      <p:ext uri="{BB962C8B-B14F-4D97-AF65-F5344CB8AC3E}">
        <p14:creationId xmlns:p14="http://schemas.microsoft.com/office/powerpoint/2010/main" val="22201830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anim calcmode="lin" valueType="num">
                                      <p:cBhvr>
                                        <p:cTn id="1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1000"/>
                                        <p:tgtEl>
                                          <p:spTgt spid="9">
                                            <p:txEl>
                                              <p:pRg st="0" end="0"/>
                                            </p:txEl>
                                          </p:spTgt>
                                        </p:tgtEl>
                                      </p:cBhvr>
                                    </p:animEffect>
                                    <p:anim calcmode="lin" valueType="num">
                                      <p:cBhvr>
                                        <p:cTn id="1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1000"/>
                                        <p:tgtEl>
                                          <p:spTgt spid="9">
                                            <p:txEl>
                                              <p:pRg st="1" end="1"/>
                                            </p:txEl>
                                          </p:spTgt>
                                        </p:tgtEl>
                                      </p:cBhvr>
                                    </p:animEffect>
                                    <p:anim calcmode="lin" valueType="num">
                                      <p:cBhvr>
                                        <p:cTn id="24"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fade">
                                      <p:cBhvr>
                                        <p:cTn id="30" dur="1000"/>
                                        <p:tgtEl>
                                          <p:spTgt spid="9">
                                            <p:txEl>
                                              <p:pRg st="3" end="3"/>
                                            </p:txEl>
                                          </p:spTgt>
                                        </p:tgtEl>
                                      </p:cBhvr>
                                    </p:animEffect>
                                    <p:anim calcmode="lin" valueType="num">
                                      <p:cBhvr>
                                        <p:cTn id="3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9">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fade">
                                      <p:cBhvr>
                                        <p:cTn id="35" dur="1000"/>
                                        <p:tgtEl>
                                          <p:spTgt spid="9">
                                            <p:txEl>
                                              <p:pRg st="4" end="4"/>
                                            </p:txEl>
                                          </p:spTgt>
                                        </p:tgtEl>
                                      </p:cBhvr>
                                    </p:animEffect>
                                    <p:anim calcmode="lin" valueType="num">
                                      <p:cBhvr>
                                        <p:cTn id="3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fade">
                                      <p:cBhvr>
                                        <p:cTn id="42" dur="1000"/>
                                        <p:tgtEl>
                                          <p:spTgt spid="9">
                                            <p:txEl>
                                              <p:pRg st="6" end="6"/>
                                            </p:txEl>
                                          </p:spTgt>
                                        </p:tgtEl>
                                      </p:cBhvr>
                                    </p:animEffect>
                                    <p:anim calcmode="lin" valueType="num">
                                      <p:cBhvr>
                                        <p:cTn id="43"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Effect transition="in" filter="fade">
                                      <p:cBhvr>
                                        <p:cTn id="47" dur="1000"/>
                                        <p:tgtEl>
                                          <p:spTgt spid="9">
                                            <p:txEl>
                                              <p:pRg st="7" end="7"/>
                                            </p:txEl>
                                          </p:spTgt>
                                        </p:tgtEl>
                                      </p:cBhvr>
                                    </p:animEffect>
                                    <p:anim calcmode="lin" valueType="num">
                                      <p:cBhvr>
                                        <p:cTn id="48"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41233-6294-2D0C-7239-ACB167BBB155}"/>
              </a:ext>
            </a:extLst>
          </p:cNvPr>
          <p:cNvSpPr txBox="1"/>
          <p:nvPr/>
        </p:nvSpPr>
        <p:spPr>
          <a:xfrm>
            <a:off x="363071" y="403728"/>
            <a:ext cx="7460825" cy="830997"/>
          </a:xfrm>
          <a:prstGeom prst="rect">
            <a:avLst/>
          </a:prstGeom>
          <a:noFill/>
        </p:spPr>
        <p:txBody>
          <a:bodyPr wrap="none" rtlCol="0">
            <a:spAutoFit/>
          </a:bodyPr>
          <a:lstStyle/>
          <a:p>
            <a:r>
              <a:rPr lang="en-US" sz="4800" u="sng" dirty="0"/>
              <a:t>PROCESS MANAGEMENT</a:t>
            </a:r>
            <a:endParaRPr lang="en-IN" sz="4800" u="sng" dirty="0"/>
          </a:p>
        </p:txBody>
      </p:sp>
      <p:sp>
        <p:nvSpPr>
          <p:cNvPr id="5" name="TextBox 4">
            <a:extLst>
              <a:ext uri="{FF2B5EF4-FFF2-40B4-BE49-F238E27FC236}">
                <a16:creationId xmlns:a16="http://schemas.microsoft.com/office/drawing/2014/main" id="{FE3ACD51-E15D-E999-2693-A695D0B69591}"/>
              </a:ext>
            </a:extLst>
          </p:cNvPr>
          <p:cNvSpPr txBox="1"/>
          <p:nvPr/>
        </p:nvSpPr>
        <p:spPr>
          <a:xfrm>
            <a:off x="363071" y="1476059"/>
            <a:ext cx="10609729" cy="707886"/>
          </a:xfrm>
          <a:prstGeom prst="rect">
            <a:avLst/>
          </a:prstGeom>
          <a:noFill/>
        </p:spPr>
        <p:txBody>
          <a:bodyPr wrap="square" rtlCol="0">
            <a:spAutoFit/>
          </a:bodyPr>
          <a:lstStyle/>
          <a:p>
            <a:r>
              <a:rPr lang="en-US" sz="2000" b="0" i="0" dirty="0">
                <a:effectLst/>
                <a:latin typeface="Söhne"/>
              </a:rPr>
              <a:t>“Process management is a critical function of the operating system that oversees the creation, scheduling, and termination of processes.”</a:t>
            </a:r>
            <a:endParaRPr lang="en-IN" sz="2000" dirty="0"/>
          </a:p>
        </p:txBody>
      </p:sp>
      <p:sp>
        <p:nvSpPr>
          <p:cNvPr id="6" name="TextBox 5">
            <a:extLst>
              <a:ext uri="{FF2B5EF4-FFF2-40B4-BE49-F238E27FC236}">
                <a16:creationId xmlns:a16="http://schemas.microsoft.com/office/drawing/2014/main" id="{2C61ECDB-D40A-C797-8961-FC8DD99F6AEA}"/>
              </a:ext>
            </a:extLst>
          </p:cNvPr>
          <p:cNvSpPr txBox="1"/>
          <p:nvPr/>
        </p:nvSpPr>
        <p:spPr>
          <a:xfrm>
            <a:off x="537882" y="2425279"/>
            <a:ext cx="6399059" cy="461665"/>
          </a:xfrm>
          <a:prstGeom prst="rect">
            <a:avLst/>
          </a:prstGeom>
          <a:noFill/>
        </p:spPr>
        <p:txBody>
          <a:bodyPr wrap="none" rtlCol="0">
            <a:spAutoFit/>
          </a:bodyPr>
          <a:lstStyle/>
          <a:p>
            <a:r>
              <a:rPr lang="en-US" sz="2400" u="sng" dirty="0"/>
              <a:t>IMPORTANCE OF PROCESS MANAGEMENT</a:t>
            </a:r>
            <a:endParaRPr lang="en-IN" sz="2400" u="sng" dirty="0"/>
          </a:p>
        </p:txBody>
      </p:sp>
      <p:sp>
        <p:nvSpPr>
          <p:cNvPr id="7" name="TextBox 6">
            <a:extLst>
              <a:ext uri="{FF2B5EF4-FFF2-40B4-BE49-F238E27FC236}">
                <a16:creationId xmlns:a16="http://schemas.microsoft.com/office/drawing/2014/main" id="{0FFE38CF-A8A8-EEAB-6956-E2A3DD811844}"/>
              </a:ext>
            </a:extLst>
          </p:cNvPr>
          <p:cNvSpPr txBox="1"/>
          <p:nvPr/>
        </p:nvSpPr>
        <p:spPr>
          <a:xfrm>
            <a:off x="363071" y="3163732"/>
            <a:ext cx="10434918" cy="3416320"/>
          </a:xfrm>
          <a:prstGeom prst="rect">
            <a:avLst/>
          </a:prstGeom>
          <a:noFill/>
        </p:spPr>
        <p:txBody>
          <a:bodyPr wrap="square" rtlCol="0">
            <a:spAutoFit/>
          </a:bodyPr>
          <a:lstStyle/>
          <a:p>
            <a:pPr algn="l"/>
            <a:r>
              <a:rPr lang="en-US" b="0" i="1" dirty="0">
                <a:effectLst/>
                <a:latin typeface="Söhne"/>
              </a:rPr>
              <a:t>Optimized System Utilization: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Efficient process management ensures that the CPU is utilized to its full capacity, preventing idle time and enhancing overall system efficiency.</a:t>
            </a:r>
          </a:p>
          <a:p>
            <a:pPr marL="742950" lvl="1" indent="-285750" algn="l">
              <a:buFont typeface="Arial" panose="020B0604020202020204" pitchFamily="34" charset="0"/>
              <a:buChar char="•"/>
            </a:pPr>
            <a:endParaRPr lang="en-US" b="0" i="0" dirty="0">
              <a:effectLst/>
              <a:latin typeface="Söhne"/>
            </a:endParaRPr>
          </a:p>
          <a:p>
            <a:pPr algn="l"/>
            <a:r>
              <a:rPr lang="en-US" b="0" i="1" dirty="0">
                <a:effectLst/>
                <a:latin typeface="Söhne"/>
              </a:rPr>
              <a:t>Responsive System Behavior:</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Effective scheduling and prioritization contribute to a responsive system that quickly adapts to user inputs and executes tasks promptly.</a:t>
            </a:r>
          </a:p>
          <a:p>
            <a:pPr marL="742950" lvl="1" indent="-285750" algn="l">
              <a:buFont typeface="Arial" panose="020B0604020202020204" pitchFamily="34" charset="0"/>
              <a:buChar char="•"/>
            </a:pPr>
            <a:endParaRPr lang="en-US" b="0" i="0" dirty="0">
              <a:effectLst/>
              <a:latin typeface="Söhne"/>
            </a:endParaRPr>
          </a:p>
          <a:p>
            <a:pPr algn="l"/>
            <a:r>
              <a:rPr lang="en-US" b="0" i="1" dirty="0">
                <a:effectLst/>
                <a:latin typeface="Söhne"/>
              </a:rPr>
              <a:t>Resource Utilization Fairness: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Ensures fair distribution of CPU time and resources among competing processes, preventing any single process from monopolizing system resources.</a:t>
            </a:r>
          </a:p>
          <a:p>
            <a:endParaRPr lang="en-IN" dirty="0"/>
          </a:p>
        </p:txBody>
      </p:sp>
    </p:spTree>
    <p:extLst>
      <p:ext uri="{BB962C8B-B14F-4D97-AF65-F5344CB8AC3E}">
        <p14:creationId xmlns:p14="http://schemas.microsoft.com/office/powerpoint/2010/main" val="35212402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circle(in)">
                                      <p:cBhvr>
                                        <p:cTn id="19" dur="2000"/>
                                        <p:tgtEl>
                                          <p:spTgt spid="7">
                                            <p:txEl>
                                              <p:pRg st="0" end="0"/>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circle(in)">
                                      <p:cBhvr>
                                        <p:cTn id="22" dur="20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circle(in)">
                                      <p:cBhvr>
                                        <p:cTn id="27" dur="2000"/>
                                        <p:tgtEl>
                                          <p:spTgt spid="7">
                                            <p:txEl>
                                              <p:pRg st="3" end="3"/>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circle(in)">
                                      <p:cBhvr>
                                        <p:cTn id="30" dur="20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circle(in)">
                                      <p:cBhvr>
                                        <p:cTn id="35" dur="2000"/>
                                        <p:tgtEl>
                                          <p:spTgt spid="7">
                                            <p:txEl>
                                              <p:pRg st="6" end="6"/>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7">
                                            <p:txEl>
                                              <p:pRg st="7" end="7"/>
                                            </p:txEl>
                                          </p:spTgt>
                                        </p:tgtEl>
                                        <p:attrNameLst>
                                          <p:attrName>style.visibility</p:attrName>
                                        </p:attrNameLst>
                                      </p:cBhvr>
                                      <p:to>
                                        <p:strVal val="visible"/>
                                      </p:to>
                                    </p:set>
                                    <p:animEffect transition="in" filter="circle(in)">
                                      <p:cBhvr>
                                        <p:cTn id="38"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41233-6294-2D0C-7239-ACB167BBB155}"/>
              </a:ext>
            </a:extLst>
          </p:cNvPr>
          <p:cNvSpPr txBox="1"/>
          <p:nvPr/>
        </p:nvSpPr>
        <p:spPr>
          <a:xfrm>
            <a:off x="363071" y="403728"/>
            <a:ext cx="7460825" cy="830997"/>
          </a:xfrm>
          <a:prstGeom prst="rect">
            <a:avLst/>
          </a:prstGeom>
          <a:noFill/>
        </p:spPr>
        <p:txBody>
          <a:bodyPr wrap="none" rtlCol="0">
            <a:spAutoFit/>
          </a:bodyPr>
          <a:lstStyle/>
          <a:p>
            <a:r>
              <a:rPr lang="en-US" sz="4800" u="sng" dirty="0"/>
              <a:t>MEMORY MANAGEMENT</a:t>
            </a:r>
            <a:endParaRPr lang="en-IN" sz="4800" u="sng" dirty="0"/>
          </a:p>
        </p:txBody>
      </p:sp>
      <p:sp>
        <p:nvSpPr>
          <p:cNvPr id="6" name="TextBox 5">
            <a:extLst>
              <a:ext uri="{FF2B5EF4-FFF2-40B4-BE49-F238E27FC236}">
                <a16:creationId xmlns:a16="http://schemas.microsoft.com/office/drawing/2014/main" id="{2C61ECDB-D40A-C797-8961-FC8DD99F6AEA}"/>
              </a:ext>
            </a:extLst>
          </p:cNvPr>
          <p:cNvSpPr txBox="1"/>
          <p:nvPr/>
        </p:nvSpPr>
        <p:spPr>
          <a:xfrm>
            <a:off x="537882" y="2425279"/>
            <a:ext cx="6399059" cy="461665"/>
          </a:xfrm>
          <a:prstGeom prst="rect">
            <a:avLst/>
          </a:prstGeom>
          <a:noFill/>
        </p:spPr>
        <p:txBody>
          <a:bodyPr wrap="none" rtlCol="0">
            <a:spAutoFit/>
          </a:bodyPr>
          <a:lstStyle/>
          <a:p>
            <a:r>
              <a:rPr lang="en-US" sz="2400" u="sng" dirty="0"/>
              <a:t>IMPORTANCE OF MEMORY MANAGEMENT</a:t>
            </a:r>
            <a:endParaRPr lang="en-IN" sz="2400" u="sng" dirty="0"/>
          </a:p>
        </p:txBody>
      </p:sp>
      <p:sp>
        <p:nvSpPr>
          <p:cNvPr id="2" name="TextBox 1">
            <a:extLst>
              <a:ext uri="{FF2B5EF4-FFF2-40B4-BE49-F238E27FC236}">
                <a16:creationId xmlns:a16="http://schemas.microsoft.com/office/drawing/2014/main" id="{E2E6F79D-A8E9-3F24-6B82-F1E0C9AD8924}"/>
              </a:ext>
            </a:extLst>
          </p:cNvPr>
          <p:cNvSpPr txBox="1"/>
          <p:nvPr/>
        </p:nvSpPr>
        <p:spPr>
          <a:xfrm>
            <a:off x="524435" y="1235119"/>
            <a:ext cx="10071847" cy="923330"/>
          </a:xfrm>
          <a:prstGeom prst="rect">
            <a:avLst/>
          </a:prstGeom>
          <a:noFill/>
        </p:spPr>
        <p:txBody>
          <a:bodyPr wrap="square" rtlCol="0">
            <a:spAutoFit/>
          </a:bodyPr>
          <a:lstStyle/>
          <a:p>
            <a:r>
              <a:rPr lang="en-US" b="0" i="0" dirty="0">
                <a:effectLst/>
                <a:latin typeface="Söhne"/>
              </a:rPr>
              <a:t>“Memory management is a crucial aspect of operating systems, involving the control and organization of computer memory. The operating system ensures efficient storage, retrieval, and allocation of data in the computer's memory.”</a:t>
            </a:r>
            <a:endParaRPr lang="en-IN" dirty="0"/>
          </a:p>
        </p:txBody>
      </p:sp>
      <p:sp>
        <p:nvSpPr>
          <p:cNvPr id="3" name="TextBox 2">
            <a:extLst>
              <a:ext uri="{FF2B5EF4-FFF2-40B4-BE49-F238E27FC236}">
                <a16:creationId xmlns:a16="http://schemas.microsoft.com/office/drawing/2014/main" id="{6C83CECC-8250-02FF-586B-63774778F0C3}"/>
              </a:ext>
            </a:extLst>
          </p:cNvPr>
          <p:cNvSpPr txBox="1"/>
          <p:nvPr/>
        </p:nvSpPr>
        <p:spPr>
          <a:xfrm>
            <a:off x="363071" y="3082174"/>
            <a:ext cx="6723530" cy="3570208"/>
          </a:xfrm>
          <a:prstGeom prst="rect">
            <a:avLst/>
          </a:prstGeom>
          <a:noFill/>
        </p:spPr>
        <p:txBody>
          <a:bodyPr wrap="square" rtlCol="0">
            <a:spAutoFit/>
          </a:bodyPr>
          <a:lstStyle/>
          <a:p>
            <a:pPr algn="l"/>
            <a:r>
              <a:rPr lang="en-US" sz="1600" b="0" i="1" dirty="0">
                <a:effectLst/>
                <a:latin typeface="Söhne"/>
              </a:rPr>
              <a:t>Prevention of Overflows and Crashes: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Effective memory management prevents buffer overflows and memory leaks, which can lead to system crashes and instability.</a:t>
            </a:r>
          </a:p>
          <a:p>
            <a:pPr marL="742950" lvl="1" indent="-285750" algn="l">
              <a:buFont typeface="Arial" panose="020B0604020202020204" pitchFamily="34" charset="0"/>
              <a:buChar char="•"/>
            </a:pPr>
            <a:endParaRPr lang="en-US" sz="1600" b="0" i="0" dirty="0">
              <a:effectLst/>
              <a:latin typeface="Söhne"/>
            </a:endParaRPr>
          </a:p>
          <a:p>
            <a:pPr algn="l"/>
            <a:r>
              <a:rPr lang="en-US" sz="1600" b="0" i="1" dirty="0">
                <a:effectLst/>
                <a:latin typeface="Söhne"/>
              </a:rPr>
              <a:t>Optimized Application Performance:</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Ensures that applications have access to the required memory for efficient execution, enhancing overall system and application performance.</a:t>
            </a:r>
          </a:p>
          <a:p>
            <a:pPr marL="742950" lvl="1" indent="-285750" algn="l">
              <a:buFont typeface="Arial" panose="020B0604020202020204" pitchFamily="34" charset="0"/>
              <a:buChar char="•"/>
            </a:pPr>
            <a:endParaRPr lang="en-US" sz="1600" b="0" i="0" dirty="0">
              <a:effectLst/>
              <a:latin typeface="Söhne"/>
            </a:endParaRPr>
          </a:p>
          <a:p>
            <a:pPr algn="l"/>
            <a:r>
              <a:rPr lang="en-US" sz="1600" b="0" i="1" dirty="0">
                <a:effectLst/>
                <a:latin typeface="Söhne"/>
              </a:rPr>
              <a:t>Virtual Memory for Enhanced Capacity:</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The use of virtual memory allows the execution of larger programs and facilitates the smooth operation of multiple applications simultaneously</a:t>
            </a:r>
          </a:p>
          <a:p>
            <a:endParaRPr lang="en-IN" sz="1600" dirty="0"/>
          </a:p>
        </p:txBody>
      </p:sp>
      <p:pic>
        <p:nvPicPr>
          <p:cNvPr id="5" name="Picture 4">
            <a:extLst>
              <a:ext uri="{FF2B5EF4-FFF2-40B4-BE49-F238E27FC236}">
                <a16:creationId xmlns:a16="http://schemas.microsoft.com/office/drawing/2014/main" id="{B29A7F36-E451-A192-5770-A1867D07C5F0}"/>
              </a:ext>
            </a:extLst>
          </p:cNvPr>
          <p:cNvPicPr>
            <a:picLocks noChangeAspect="1"/>
          </p:cNvPicPr>
          <p:nvPr/>
        </p:nvPicPr>
        <p:blipFill>
          <a:blip r:embed="rId2"/>
          <a:stretch>
            <a:fillRect/>
          </a:stretch>
        </p:blipFill>
        <p:spPr>
          <a:xfrm>
            <a:off x="7172362" y="3428999"/>
            <a:ext cx="4934514" cy="1963271"/>
          </a:xfrm>
          <a:prstGeom prst="rect">
            <a:avLst/>
          </a:prstGeom>
          <a:solidFill>
            <a:schemeClr val="tx1"/>
          </a:solidFill>
        </p:spPr>
      </p:pic>
    </p:spTree>
    <p:extLst>
      <p:ext uri="{BB962C8B-B14F-4D97-AF65-F5344CB8AC3E}">
        <p14:creationId xmlns:p14="http://schemas.microsoft.com/office/powerpoint/2010/main" val="12970460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 calcmode="lin" valueType="num">
                                      <p:cBhvr additive="base">
                                        <p:cTn id="2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additive="base">
                                        <p:cTn id="3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additive="base">
                                        <p:cTn id="4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41233-6294-2D0C-7239-ACB167BBB155}"/>
              </a:ext>
            </a:extLst>
          </p:cNvPr>
          <p:cNvSpPr txBox="1"/>
          <p:nvPr/>
        </p:nvSpPr>
        <p:spPr>
          <a:xfrm>
            <a:off x="363071" y="403728"/>
            <a:ext cx="8466998" cy="830997"/>
          </a:xfrm>
          <a:prstGeom prst="rect">
            <a:avLst/>
          </a:prstGeom>
          <a:noFill/>
        </p:spPr>
        <p:txBody>
          <a:bodyPr wrap="none" rtlCol="0">
            <a:spAutoFit/>
          </a:bodyPr>
          <a:lstStyle/>
          <a:p>
            <a:r>
              <a:rPr lang="en-US" sz="4800" u="sng" dirty="0"/>
              <a:t>FILE SYSTEM MANAGEMENT</a:t>
            </a:r>
            <a:endParaRPr lang="en-IN" sz="4800" u="sng" dirty="0"/>
          </a:p>
        </p:txBody>
      </p:sp>
      <p:sp>
        <p:nvSpPr>
          <p:cNvPr id="6" name="TextBox 5">
            <a:extLst>
              <a:ext uri="{FF2B5EF4-FFF2-40B4-BE49-F238E27FC236}">
                <a16:creationId xmlns:a16="http://schemas.microsoft.com/office/drawing/2014/main" id="{2C61ECDB-D40A-C797-8961-FC8DD99F6AEA}"/>
              </a:ext>
            </a:extLst>
          </p:cNvPr>
          <p:cNvSpPr txBox="1"/>
          <p:nvPr/>
        </p:nvSpPr>
        <p:spPr>
          <a:xfrm>
            <a:off x="458525" y="2629414"/>
            <a:ext cx="6902146" cy="461665"/>
          </a:xfrm>
          <a:prstGeom prst="rect">
            <a:avLst/>
          </a:prstGeom>
          <a:noFill/>
        </p:spPr>
        <p:txBody>
          <a:bodyPr wrap="none" rtlCol="0">
            <a:spAutoFit/>
          </a:bodyPr>
          <a:lstStyle/>
          <a:p>
            <a:r>
              <a:rPr lang="en-US" sz="2400" u="sng" dirty="0"/>
              <a:t>IMPORTANCE OF FILE SYSTEM MANAGEMENT</a:t>
            </a:r>
            <a:endParaRPr lang="en-IN" sz="2400" u="sng" dirty="0"/>
          </a:p>
        </p:txBody>
      </p:sp>
      <p:sp>
        <p:nvSpPr>
          <p:cNvPr id="2" name="TextBox 1">
            <a:extLst>
              <a:ext uri="{FF2B5EF4-FFF2-40B4-BE49-F238E27FC236}">
                <a16:creationId xmlns:a16="http://schemas.microsoft.com/office/drawing/2014/main" id="{A48C7CA5-1F4D-7BCC-CF06-BEB6DA7EEF17}"/>
              </a:ext>
            </a:extLst>
          </p:cNvPr>
          <p:cNvSpPr txBox="1"/>
          <p:nvPr/>
        </p:nvSpPr>
        <p:spPr>
          <a:xfrm>
            <a:off x="458525" y="1645163"/>
            <a:ext cx="11274950" cy="646331"/>
          </a:xfrm>
          <a:prstGeom prst="rect">
            <a:avLst/>
          </a:prstGeom>
          <a:noFill/>
        </p:spPr>
        <p:txBody>
          <a:bodyPr wrap="square" rtlCol="0">
            <a:spAutoFit/>
          </a:bodyPr>
          <a:lstStyle/>
          <a:p>
            <a:r>
              <a:rPr lang="en-US" b="0" i="0" dirty="0">
                <a:effectLst/>
                <a:latin typeface="Söhne"/>
              </a:rPr>
              <a:t>“File system management is a core function of the operating system that involves organizing and controlling the storage, retrieval, and manipulation of files on the computer.”</a:t>
            </a:r>
            <a:endParaRPr lang="en-IN" dirty="0"/>
          </a:p>
        </p:txBody>
      </p:sp>
      <p:sp>
        <p:nvSpPr>
          <p:cNvPr id="3" name="TextBox 2">
            <a:extLst>
              <a:ext uri="{FF2B5EF4-FFF2-40B4-BE49-F238E27FC236}">
                <a16:creationId xmlns:a16="http://schemas.microsoft.com/office/drawing/2014/main" id="{56F4B045-543E-E42F-D679-D0FDE8807961}"/>
              </a:ext>
            </a:extLst>
          </p:cNvPr>
          <p:cNvSpPr txBox="1"/>
          <p:nvPr/>
        </p:nvSpPr>
        <p:spPr>
          <a:xfrm>
            <a:off x="537883" y="3429000"/>
            <a:ext cx="7543800" cy="3416320"/>
          </a:xfrm>
          <a:prstGeom prst="rect">
            <a:avLst/>
          </a:prstGeom>
          <a:noFill/>
        </p:spPr>
        <p:txBody>
          <a:bodyPr wrap="square" rtlCol="0">
            <a:spAutoFit/>
          </a:bodyPr>
          <a:lstStyle/>
          <a:p>
            <a:pPr algn="l"/>
            <a:r>
              <a:rPr lang="en-US" b="0" i="1" dirty="0">
                <a:effectLst/>
                <a:latin typeface="Söhne"/>
              </a:rPr>
              <a:t>Data Organization and Retrieval:</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Efficient file organization enables quick and easy retrieval of data, contributing to a streamlined user experience.</a:t>
            </a:r>
          </a:p>
          <a:p>
            <a:pPr marL="742950" lvl="1" indent="-285750" algn="l">
              <a:buFont typeface="Arial" panose="020B0604020202020204" pitchFamily="34" charset="0"/>
              <a:buChar char="•"/>
            </a:pPr>
            <a:endParaRPr lang="en-US" b="0" i="0" dirty="0">
              <a:effectLst/>
              <a:latin typeface="Söhne"/>
            </a:endParaRPr>
          </a:p>
          <a:p>
            <a:pPr algn="l"/>
            <a:r>
              <a:rPr lang="en-US" b="0" i="1" dirty="0">
                <a:effectLst/>
                <a:latin typeface="Söhne"/>
              </a:rPr>
              <a:t>Data Security:</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Enforces security measures to protect files from unauthorized access, ensuring the confidentiality and integrity of data.</a:t>
            </a:r>
          </a:p>
          <a:p>
            <a:pPr marL="742950" lvl="1" indent="-285750" algn="l">
              <a:buFont typeface="Arial" panose="020B0604020202020204" pitchFamily="34" charset="0"/>
              <a:buChar char="•"/>
            </a:pPr>
            <a:endParaRPr lang="en-US" b="0" i="0" dirty="0">
              <a:effectLst/>
              <a:latin typeface="Söhne"/>
            </a:endParaRPr>
          </a:p>
          <a:p>
            <a:pPr algn="l"/>
            <a:r>
              <a:rPr lang="en-US" b="0" i="1" dirty="0">
                <a:effectLst/>
                <a:latin typeface="Söhne"/>
              </a:rPr>
              <a:t>Application Interaction: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Allows applications to interact with files in a standardized manner, promoting compatibility and ease of use.</a:t>
            </a:r>
          </a:p>
          <a:p>
            <a:endParaRPr lang="en-IN" dirty="0"/>
          </a:p>
        </p:txBody>
      </p:sp>
      <p:pic>
        <p:nvPicPr>
          <p:cNvPr id="7" name="Picture 6">
            <a:extLst>
              <a:ext uri="{FF2B5EF4-FFF2-40B4-BE49-F238E27FC236}">
                <a16:creationId xmlns:a16="http://schemas.microsoft.com/office/drawing/2014/main" id="{FB4E4888-D4A8-ACF3-A596-EBEEFD49AB67}"/>
              </a:ext>
            </a:extLst>
          </p:cNvPr>
          <p:cNvPicPr>
            <a:picLocks noChangeAspect="1"/>
          </p:cNvPicPr>
          <p:nvPr/>
        </p:nvPicPr>
        <p:blipFill>
          <a:blip r:embed="rId2"/>
          <a:stretch>
            <a:fillRect/>
          </a:stretch>
        </p:blipFill>
        <p:spPr>
          <a:xfrm>
            <a:off x="7947213" y="3396613"/>
            <a:ext cx="3993776" cy="2247925"/>
          </a:xfrm>
          <a:prstGeom prst="rect">
            <a:avLst/>
          </a:prstGeom>
        </p:spPr>
      </p:pic>
    </p:spTree>
    <p:extLst>
      <p:ext uri="{BB962C8B-B14F-4D97-AF65-F5344CB8AC3E}">
        <p14:creationId xmlns:p14="http://schemas.microsoft.com/office/powerpoint/2010/main" val="12000238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41233-6294-2D0C-7239-ACB167BBB155}"/>
              </a:ext>
            </a:extLst>
          </p:cNvPr>
          <p:cNvSpPr txBox="1"/>
          <p:nvPr/>
        </p:nvSpPr>
        <p:spPr>
          <a:xfrm>
            <a:off x="363071" y="403728"/>
            <a:ext cx="5137625" cy="830997"/>
          </a:xfrm>
          <a:prstGeom prst="rect">
            <a:avLst/>
          </a:prstGeom>
          <a:noFill/>
        </p:spPr>
        <p:txBody>
          <a:bodyPr wrap="none" rtlCol="0">
            <a:spAutoFit/>
          </a:bodyPr>
          <a:lstStyle/>
          <a:p>
            <a:r>
              <a:rPr lang="en-US" sz="4800" u="sng" dirty="0"/>
              <a:t>USER INTERFACE</a:t>
            </a:r>
            <a:endParaRPr lang="en-IN" sz="4800" u="sng" dirty="0"/>
          </a:p>
        </p:txBody>
      </p:sp>
      <p:sp>
        <p:nvSpPr>
          <p:cNvPr id="6" name="TextBox 5">
            <a:extLst>
              <a:ext uri="{FF2B5EF4-FFF2-40B4-BE49-F238E27FC236}">
                <a16:creationId xmlns:a16="http://schemas.microsoft.com/office/drawing/2014/main" id="{2C61ECDB-D40A-C797-8961-FC8DD99F6AEA}"/>
              </a:ext>
            </a:extLst>
          </p:cNvPr>
          <p:cNvSpPr txBox="1"/>
          <p:nvPr/>
        </p:nvSpPr>
        <p:spPr>
          <a:xfrm>
            <a:off x="398627" y="2421259"/>
            <a:ext cx="5237524" cy="461665"/>
          </a:xfrm>
          <a:prstGeom prst="rect">
            <a:avLst/>
          </a:prstGeom>
          <a:noFill/>
        </p:spPr>
        <p:txBody>
          <a:bodyPr wrap="none" rtlCol="0">
            <a:spAutoFit/>
          </a:bodyPr>
          <a:lstStyle/>
          <a:p>
            <a:r>
              <a:rPr lang="en-US" sz="2400" u="sng" dirty="0"/>
              <a:t>IMPORTANCE OF USER INTERFACE</a:t>
            </a:r>
            <a:endParaRPr lang="en-IN" sz="2400" u="sng" dirty="0"/>
          </a:p>
        </p:txBody>
      </p:sp>
      <p:sp>
        <p:nvSpPr>
          <p:cNvPr id="2" name="TextBox 1">
            <a:extLst>
              <a:ext uri="{FF2B5EF4-FFF2-40B4-BE49-F238E27FC236}">
                <a16:creationId xmlns:a16="http://schemas.microsoft.com/office/drawing/2014/main" id="{46A628BD-A0C9-F804-F59D-B9FE51D8E948}"/>
              </a:ext>
            </a:extLst>
          </p:cNvPr>
          <p:cNvSpPr txBox="1"/>
          <p:nvPr/>
        </p:nvSpPr>
        <p:spPr>
          <a:xfrm>
            <a:off x="632012" y="1667435"/>
            <a:ext cx="10008279" cy="646331"/>
          </a:xfrm>
          <a:prstGeom prst="rect">
            <a:avLst/>
          </a:prstGeom>
          <a:noFill/>
        </p:spPr>
        <p:txBody>
          <a:bodyPr wrap="square" rtlCol="0">
            <a:spAutoFit/>
          </a:bodyPr>
          <a:lstStyle/>
          <a:p>
            <a:r>
              <a:rPr lang="en-US" b="0" i="0" dirty="0">
                <a:effectLst/>
                <a:latin typeface="Söhne"/>
              </a:rPr>
              <a:t>“The user interface (UI) is the point of interaction between the user and the computer. Operating systems provide various types of interfaces to accommodate different user preferences and needs.”</a:t>
            </a:r>
            <a:endParaRPr lang="en-IN" dirty="0"/>
          </a:p>
        </p:txBody>
      </p:sp>
      <p:sp>
        <p:nvSpPr>
          <p:cNvPr id="3" name="TextBox 2">
            <a:extLst>
              <a:ext uri="{FF2B5EF4-FFF2-40B4-BE49-F238E27FC236}">
                <a16:creationId xmlns:a16="http://schemas.microsoft.com/office/drawing/2014/main" id="{F9062495-7C97-4E9D-D4EF-6AD82D01F4BC}"/>
              </a:ext>
            </a:extLst>
          </p:cNvPr>
          <p:cNvSpPr txBox="1"/>
          <p:nvPr/>
        </p:nvSpPr>
        <p:spPr>
          <a:xfrm>
            <a:off x="398627" y="2990418"/>
            <a:ext cx="7758953" cy="3970318"/>
          </a:xfrm>
          <a:prstGeom prst="rect">
            <a:avLst/>
          </a:prstGeom>
          <a:noFill/>
        </p:spPr>
        <p:txBody>
          <a:bodyPr wrap="square" rtlCol="0">
            <a:spAutoFit/>
          </a:bodyPr>
          <a:lstStyle/>
          <a:p>
            <a:pPr algn="l"/>
            <a:r>
              <a:rPr lang="en-US" b="0" i="1" dirty="0">
                <a:effectLst/>
                <a:latin typeface="Söhne"/>
              </a:rPr>
              <a:t>User-Friendly Interactions: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GUIs enhance user-friendliness, allowing users to interact with the system through visual elements, reducing the learning curve for new users.</a:t>
            </a:r>
          </a:p>
          <a:p>
            <a:pPr marL="742950" lvl="1" indent="-285750" algn="l">
              <a:buFont typeface="Arial" panose="020B0604020202020204" pitchFamily="34" charset="0"/>
              <a:buChar char="•"/>
            </a:pPr>
            <a:endParaRPr lang="en-US" b="0" i="0" dirty="0">
              <a:effectLst/>
              <a:latin typeface="Söhne"/>
            </a:endParaRPr>
          </a:p>
          <a:p>
            <a:pPr algn="l"/>
            <a:r>
              <a:rPr lang="en-US" b="0" i="1" dirty="0">
                <a:effectLst/>
                <a:latin typeface="Söhne"/>
              </a:rPr>
              <a:t>Efficiency in Command Execution: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CLI provides experienced users with a fast and efficient way to execute commands, especially in scenarios where precise control is required.</a:t>
            </a:r>
          </a:p>
          <a:p>
            <a:pPr marL="742950" lvl="1" indent="-285750" algn="l">
              <a:buFont typeface="Arial" panose="020B0604020202020204" pitchFamily="34" charset="0"/>
              <a:buChar char="•"/>
            </a:pPr>
            <a:endParaRPr lang="en-US" b="0" i="0" dirty="0">
              <a:effectLst/>
              <a:latin typeface="Söhne"/>
            </a:endParaRPr>
          </a:p>
          <a:p>
            <a:pPr algn="l"/>
            <a:r>
              <a:rPr lang="en-US" b="0" i="1" dirty="0">
                <a:effectLst/>
                <a:latin typeface="Söhne"/>
              </a:rPr>
              <a:t>Accessibility for Diverse Users: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The availability of different interfaces caters to a diverse user base, accommodating both those who prefer a graphical environment and those who are comfortable with command-line operations.</a:t>
            </a:r>
          </a:p>
          <a:p>
            <a:endParaRPr lang="en-IN" dirty="0"/>
          </a:p>
        </p:txBody>
      </p:sp>
      <p:pic>
        <p:nvPicPr>
          <p:cNvPr id="5" name="Picture 4">
            <a:extLst>
              <a:ext uri="{FF2B5EF4-FFF2-40B4-BE49-F238E27FC236}">
                <a16:creationId xmlns:a16="http://schemas.microsoft.com/office/drawing/2014/main" id="{3095CC77-4989-DB50-808E-C59A2E6A1C8B}"/>
              </a:ext>
            </a:extLst>
          </p:cNvPr>
          <p:cNvPicPr>
            <a:picLocks noChangeAspect="1"/>
          </p:cNvPicPr>
          <p:nvPr/>
        </p:nvPicPr>
        <p:blipFill>
          <a:blip r:embed="rId2"/>
          <a:stretch>
            <a:fillRect/>
          </a:stretch>
        </p:blipFill>
        <p:spPr>
          <a:xfrm>
            <a:off x="8028743" y="3429000"/>
            <a:ext cx="3939355" cy="2989900"/>
          </a:xfrm>
          <a:prstGeom prst="rect">
            <a:avLst/>
          </a:prstGeom>
        </p:spPr>
      </p:pic>
    </p:spTree>
    <p:extLst>
      <p:ext uri="{BB962C8B-B14F-4D97-AF65-F5344CB8AC3E}">
        <p14:creationId xmlns:p14="http://schemas.microsoft.com/office/powerpoint/2010/main" val="39993086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1000"/>
                                        <p:tgtEl>
                                          <p:spTgt spid="2">
                                            <p:txEl>
                                              <p:pRg st="0" end="0"/>
                                            </p:txEl>
                                          </p:spTgt>
                                        </p:tgtEl>
                                      </p:cBhvr>
                                    </p:animEffect>
                                    <p:anim calcmode="lin" valueType="num">
                                      <p:cBhvr>
                                        <p:cTn id="2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down)">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1000"/>
                                        <p:tgtEl>
                                          <p:spTgt spid="3">
                                            <p:txEl>
                                              <p:pRg st="0" end="0"/>
                                            </p:txEl>
                                          </p:spTgt>
                                        </p:tgtEl>
                                      </p:cBhvr>
                                    </p:animEffect>
                                    <p:anim calcmode="lin" valueType="num">
                                      <p:cBhvr>
                                        <p:cTn id="3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1000"/>
                                        <p:tgtEl>
                                          <p:spTgt spid="3">
                                            <p:txEl>
                                              <p:pRg st="1" end="1"/>
                                            </p:txEl>
                                          </p:spTgt>
                                        </p:tgtEl>
                                      </p:cBhvr>
                                    </p:animEffect>
                                    <p:anim calcmode="lin" valueType="num">
                                      <p:cBhvr>
                                        <p:cTn id="4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1000"/>
                                        <p:tgtEl>
                                          <p:spTgt spid="3">
                                            <p:txEl>
                                              <p:pRg st="3" end="3"/>
                                            </p:txEl>
                                          </p:spTgt>
                                        </p:tgtEl>
                                      </p:cBhvr>
                                    </p:animEffect>
                                    <p:anim calcmode="lin" valueType="num">
                                      <p:cBhvr>
                                        <p:cTn id="5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fade">
                                      <p:cBhvr>
                                        <p:cTn id="54" dur="1000"/>
                                        <p:tgtEl>
                                          <p:spTgt spid="3">
                                            <p:txEl>
                                              <p:pRg st="4" end="4"/>
                                            </p:txEl>
                                          </p:spTgt>
                                        </p:tgtEl>
                                      </p:cBhvr>
                                    </p:animEffect>
                                    <p:anim calcmode="lin" valueType="num">
                                      <p:cBhvr>
                                        <p:cTn id="5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fade">
                                      <p:cBhvr>
                                        <p:cTn id="61" dur="1000"/>
                                        <p:tgtEl>
                                          <p:spTgt spid="3">
                                            <p:txEl>
                                              <p:pRg st="6" end="6"/>
                                            </p:txEl>
                                          </p:spTgt>
                                        </p:tgtEl>
                                      </p:cBhvr>
                                    </p:animEffect>
                                    <p:anim calcmode="lin" valueType="num">
                                      <p:cBhvr>
                                        <p:cTn id="6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Effect transition="in" filter="fade">
                                      <p:cBhvr>
                                        <p:cTn id="66" dur="1000"/>
                                        <p:tgtEl>
                                          <p:spTgt spid="3">
                                            <p:txEl>
                                              <p:pRg st="7" end="7"/>
                                            </p:txEl>
                                          </p:spTgt>
                                        </p:tgtEl>
                                      </p:cBhvr>
                                    </p:animEffect>
                                    <p:anim calcmode="lin" valueType="num">
                                      <p:cBhvr>
                                        <p:cTn id="6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41233-6294-2D0C-7239-ACB167BBB155}"/>
              </a:ext>
            </a:extLst>
          </p:cNvPr>
          <p:cNvSpPr txBox="1"/>
          <p:nvPr/>
        </p:nvSpPr>
        <p:spPr>
          <a:xfrm>
            <a:off x="363071" y="403728"/>
            <a:ext cx="7062767" cy="830997"/>
          </a:xfrm>
          <a:prstGeom prst="rect">
            <a:avLst/>
          </a:prstGeom>
          <a:noFill/>
        </p:spPr>
        <p:txBody>
          <a:bodyPr wrap="none" rtlCol="0">
            <a:spAutoFit/>
          </a:bodyPr>
          <a:lstStyle/>
          <a:p>
            <a:r>
              <a:rPr lang="en-US" sz="4800" u="sng" dirty="0"/>
              <a:t>DEVICE MANAGEMENT</a:t>
            </a:r>
            <a:endParaRPr lang="en-IN" sz="4800" u="sng" dirty="0"/>
          </a:p>
        </p:txBody>
      </p:sp>
      <p:sp>
        <p:nvSpPr>
          <p:cNvPr id="6" name="TextBox 5">
            <a:extLst>
              <a:ext uri="{FF2B5EF4-FFF2-40B4-BE49-F238E27FC236}">
                <a16:creationId xmlns:a16="http://schemas.microsoft.com/office/drawing/2014/main" id="{2C61ECDB-D40A-C797-8961-FC8DD99F6AEA}"/>
              </a:ext>
            </a:extLst>
          </p:cNvPr>
          <p:cNvSpPr txBox="1"/>
          <p:nvPr/>
        </p:nvSpPr>
        <p:spPr>
          <a:xfrm>
            <a:off x="537882" y="2425279"/>
            <a:ext cx="6200031" cy="461665"/>
          </a:xfrm>
          <a:prstGeom prst="rect">
            <a:avLst/>
          </a:prstGeom>
          <a:noFill/>
        </p:spPr>
        <p:txBody>
          <a:bodyPr wrap="none" rtlCol="0">
            <a:spAutoFit/>
          </a:bodyPr>
          <a:lstStyle/>
          <a:p>
            <a:r>
              <a:rPr lang="en-US" sz="2400" u="sng" dirty="0"/>
              <a:t>IMPORTANCE OF DEVICE MANAGEMENT</a:t>
            </a:r>
            <a:endParaRPr lang="en-IN" sz="2400" u="sng" dirty="0"/>
          </a:p>
        </p:txBody>
      </p:sp>
      <p:sp>
        <p:nvSpPr>
          <p:cNvPr id="2" name="TextBox 1">
            <a:extLst>
              <a:ext uri="{FF2B5EF4-FFF2-40B4-BE49-F238E27FC236}">
                <a16:creationId xmlns:a16="http://schemas.microsoft.com/office/drawing/2014/main" id="{7957CEE0-D13F-7306-9F66-F0134292B509}"/>
              </a:ext>
            </a:extLst>
          </p:cNvPr>
          <p:cNvSpPr txBox="1"/>
          <p:nvPr/>
        </p:nvSpPr>
        <p:spPr>
          <a:xfrm>
            <a:off x="537882" y="1501949"/>
            <a:ext cx="9936154" cy="646331"/>
          </a:xfrm>
          <a:prstGeom prst="rect">
            <a:avLst/>
          </a:prstGeom>
          <a:noFill/>
        </p:spPr>
        <p:txBody>
          <a:bodyPr wrap="square" rtlCol="0">
            <a:spAutoFit/>
          </a:bodyPr>
          <a:lstStyle/>
          <a:p>
            <a:r>
              <a:rPr lang="en-US" b="0" i="0" dirty="0">
                <a:effectLst/>
                <a:latin typeface="Söhne"/>
              </a:rPr>
              <a:t>“Device management is a critical aspect of the operating system that involves controlling and coordinating communication with hardware devices, ensuring their proper functioning.”</a:t>
            </a:r>
            <a:endParaRPr lang="en-IN" dirty="0"/>
          </a:p>
        </p:txBody>
      </p:sp>
      <p:sp>
        <p:nvSpPr>
          <p:cNvPr id="3" name="TextBox 2">
            <a:extLst>
              <a:ext uri="{FF2B5EF4-FFF2-40B4-BE49-F238E27FC236}">
                <a16:creationId xmlns:a16="http://schemas.microsoft.com/office/drawing/2014/main" id="{C16B69A7-1B99-3B28-2A77-FA8B7EBBCD17}"/>
              </a:ext>
            </a:extLst>
          </p:cNvPr>
          <p:cNvSpPr txBox="1"/>
          <p:nvPr/>
        </p:nvSpPr>
        <p:spPr>
          <a:xfrm>
            <a:off x="537882" y="3051069"/>
            <a:ext cx="10919012" cy="3416320"/>
          </a:xfrm>
          <a:prstGeom prst="rect">
            <a:avLst/>
          </a:prstGeom>
          <a:noFill/>
        </p:spPr>
        <p:txBody>
          <a:bodyPr wrap="square" rtlCol="0">
            <a:spAutoFit/>
          </a:bodyPr>
          <a:lstStyle/>
          <a:p>
            <a:pPr algn="l"/>
            <a:r>
              <a:rPr lang="en-US" b="0" i="1" dirty="0">
                <a:effectLst/>
                <a:latin typeface="Söhne"/>
              </a:rPr>
              <a:t>Ensuring Device Compatibility:</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Device management ensures that hardware devices are compatible with the operating system, allowing users to seamlessly connect and use a variety of peripherals.</a:t>
            </a:r>
          </a:p>
          <a:p>
            <a:pPr marL="742950" lvl="1" indent="-285750" algn="l">
              <a:buFont typeface="Arial" panose="020B0604020202020204" pitchFamily="34" charset="0"/>
              <a:buChar char="•"/>
            </a:pPr>
            <a:endParaRPr lang="en-US" b="0" i="0" dirty="0">
              <a:effectLst/>
              <a:latin typeface="Söhne"/>
            </a:endParaRPr>
          </a:p>
          <a:p>
            <a:pPr algn="l"/>
            <a:r>
              <a:rPr lang="en-US" b="0" i="1" dirty="0">
                <a:effectLst/>
                <a:latin typeface="Söhne"/>
              </a:rPr>
              <a:t>Optimal Device Performance: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By managing device drivers and I/O operations, the operating system contributes to the optimal performance of hardware devices.</a:t>
            </a:r>
          </a:p>
          <a:p>
            <a:pPr marL="742950" lvl="1" indent="-285750" algn="l">
              <a:buFont typeface="Arial" panose="020B0604020202020204" pitchFamily="34" charset="0"/>
              <a:buChar char="•"/>
            </a:pPr>
            <a:endParaRPr lang="en-US" b="0" i="0" dirty="0">
              <a:effectLst/>
              <a:latin typeface="Söhne"/>
            </a:endParaRPr>
          </a:p>
          <a:p>
            <a:pPr algn="l"/>
            <a:r>
              <a:rPr lang="en-US" b="0" i="1" dirty="0">
                <a:effectLst/>
                <a:latin typeface="Söhne"/>
              </a:rPr>
              <a:t>Facilitating Peripheral Interactions: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Device management facilitates interactions with peripherals such as printers, keyboards, and storage devices, enhancing the overall functionality of the computer system.</a:t>
            </a:r>
          </a:p>
          <a:p>
            <a:endParaRPr lang="en-IN" dirty="0"/>
          </a:p>
        </p:txBody>
      </p:sp>
    </p:spTree>
    <p:extLst>
      <p:ext uri="{BB962C8B-B14F-4D97-AF65-F5344CB8AC3E}">
        <p14:creationId xmlns:p14="http://schemas.microsoft.com/office/powerpoint/2010/main" val="80460246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A02B2E73B80E34BBD69FA65F8AC623E" ma:contentTypeVersion="16" ma:contentTypeDescription="新しいドキュメントを作成します。" ma:contentTypeScope="" ma:versionID="fbec2888e936d99dd442a0a64c6f0e1a">
  <xsd:schema xmlns:xsd="http://www.w3.org/2001/XMLSchema" xmlns:xs="http://www.w3.org/2001/XMLSchema" xmlns:p="http://schemas.microsoft.com/office/2006/metadata/properties" xmlns:ns3="9b60e639-f057-4244-8ca5-6ca8754ef761" xmlns:ns4="4994671c-3ad3-46d6-b6c7-085324415ed0" targetNamespace="http://schemas.microsoft.com/office/2006/metadata/properties" ma:root="true" ma:fieldsID="0caac44863dad42bb4fd7f6ae1e78f0a" ns3:_="" ns4:_="">
    <xsd:import namespace="9b60e639-f057-4244-8ca5-6ca8754ef761"/>
    <xsd:import namespace="4994671c-3ad3-46d6-b6c7-085324415ed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_activity"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60e639-f057-4244-8ca5-6ca8754ef7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94671c-3ad3-46d6-b6c7-085324415ed0" elementFormDefault="qualified">
    <xsd:import namespace="http://schemas.microsoft.com/office/2006/documentManagement/types"/>
    <xsd:import namespace="http://schemas.microsoft.com/office/infopath/2007/PartnerControls"/>
    <xsd:element name="SharedWithUsers" ma:index="14"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共有相手の詳細情報" ma:internalName="SharedWithDetails" ma:readOnly="true">
      <xsd:simpleType>
        <xsd:restriction base="dms:Note">
          <xsd:maxLength value="255"/>
        </xsd:restriction>
      </xsd:simpleType>
    </xsd:element>
    <xsd:element name="SharingHintHash" ma:index="16"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b60e639-f057-4244-8ca5-6ca8754ef761" xsi:nil="true"/>
  </documentManagement>
</p:properties>
</file>

<file path=customXml/itemProps1.xml><?xml version="1.0" encoding="utf-8"?>
<ds:datastoreItem xmlns:ds="http://schemas.openxmlformats.org/officeDocument/2006/customXml" ds:itemID="{5AB091FC-6922-42AE-A29A-F2F9CE335F83}">
  <ds:schemaRefs>
    <ds:schemaRef ds:uri="http://schemas.microsoft.com/sharepoint/v3/contenttype/forms"/>
  </ds:schemaRefs>
</ds:datastoreItem>
</file>

<file path=customXml/itemProps2.xml><?xml version="1.0" encoding="utf-8"?>
<ds:datastoreItem xmlns:ds="http://schemas.openxmlformats.org/officeDocument/2006/customXml" ds:itemID="{1444B8EC-A002-4301-AFDC-0F0F9B2D28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60e639-f057-4244-8ca5-6ca8754ef761"/>
    <ds:schemaRef ds:uri="4994671c-3ad3-46d6-b6c7-085324415e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497172-7283-48D7-BB8F-1810F09C968F}">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9b60e639-f057-4244-8ca5-6ca8754ef761"/>
    <ds:schemaRef ds:uri="4994671c-3ad3-46d6-b6c7-085324415ed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TM04033921[[fn=Damask]]</Template>
  <TotalTime>1231</TotalTime>
  <Words>1873</Words>
  <Application>Microsoft Office PowerPoint</Application>
  <PresentationFormat>Widescreen</PresentationFormat>
  <Paragraphs>170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Bookman Old Style</vt:lpstr>
      <vt:lpstr>Calibri</vt:lpstr>
      <vt:lpstr>Rockwell</vt:lpstr>
      <vt:lpstr>Söhne</vt:lpstr>
      <vt:lpstr>Damask</vt:lpstr>
      <vt:lpstr>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Aastha Agarwal</dc:creator>
  <cp:lastModifiedBy>nishitagarwal03@gmail.com</cp:lastModifiedBy>
  <cp:revision>1</cp:revision>
  <dcterms:created xsi:type="dcterms:W3CDTF">2023-11-15T12:38:08Z</dcterms:created>
  <dcterms:modified xsi:type="dcterms:W3CDTF">2023-11-16T09:42:07Z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0x0101008A02B2E73B80E34BBD69FA65F8AC623E</vt:lpwstr>
  </property>
</Properties>
</file>