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12" r:id="rId1"/>
  </p:sldMasterIdLst>
  <p:notesMasterIdLst>
    <p:notesMasterId r:id="rId28"/>
  </p:notesMasterIdLst>
  <p:sldIdLst>
    <p:sldId id="256" r:id="rId2"/>
    <p:sldId id="259" r:id="rId3"/>
    <p:sldId id="257" r:id="rId4"/>
    <p:sldId id="260" r:id="rId5"/>
    <p:sldId id="261" r:id="rId6"/>
    <p:sldId id="265" r:id="rId7"/>
    <p:sldId id="266" r:id="rId8"/>
    <p:sldId id="267" r:id="rId9"/>
    <p:sldId id="268" r:id="rId10"/>
    <p:sldId id="269" r:id="rId11"/>
    <p:sldId id="282" r:id="rId12"/>
    <p:sldId id="284" r:id="rId13"/>
    <p:sldId id="285" r:id="rId14"/>
    <p:sldId id="283" r:id="rId15"/>
    <p:sldId id="270" r:id="rId16"/>
    <p:sldId id="272" r:id="rId17"/>
    <p:sldId id="276" r:id="rId18"/>
    <p:sldId id="277" r:id="rId19"/>
    <p:sldId id="278" r:id="rId20"/>
    <p:sldId id="279" r:id="rId21"/>
    <p:sldId id="280" r:id="rId22"/>
    <p:sldId id="281" r:id="rId23"/>
    <p:sldId id="273" r:id="rId24"/>
    <p:sldId id="275" r:id="rId25"/>
    <p:sldId id="274"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1F6AA-A7DF-4918-B100-F6D1D401DC31}"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7DA66-86CC-4A64-AFF3-F98DC4666079}" type="slidenum">
              <a:rPr lang="en-IN" smtClean="0"/>
              <a:t>‹#›</a:t>
            </a:fld>
            <a:endParaRPr lang="en-IN"/>
          </a:p>
        </p:txBody>
      </p:sp>
    </p:spTree>
    <p:extLst>
      <p:ext uri="{BB962C8B-B14F-4D97-AF65-F5344CB8AC3E}">
        <p14:creationId xmlns:p14="http://schemas.microsoft.com/office/powerpoint/2010/main" val="31654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A07DA66-86CC-4A64-AFF3-F98DC4666079}" type="slidenum">
              <a:rPr lang="en-IN" smtClean="0"/>
              <a:t>14</a:t>
            </a:fld>
            <a:endParaRPr lang="en-IN"/>
          </a:p>
        </p:txBody>
      </p:sp>
    </p:spTree>
    <p:extLst>
      <p:ext uri="{BB962C8B-B14F-4D97-AF65-F5344CB8AC3E}">
        <p14:creationId xmlns:p14="http://schemas.microsoft.com/office/powerpoint/2010/main" val="64101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07DA66-86CC-4A64-AFF3-F98DC4666079}" type="slidenum">
              <a:rPr lang="en-IN" smtClean="0"/>
              <a:t>25</a:t>
            </a:fld>
            <a:endParaRPr lang="en-IN"/>
          </a:p>
        </p:txBody>
      </p:sp>
    </p:spTree>
    <p:extLst>
      <p:ext uri="{BB962C8B-B14F-4D97-AF65-F5344CB8AC3E}">
        <p14:creationId xmlns:p14="http://schemas.microsoft.com/office/powerpoint/2010/main" val="301494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278030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178507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7508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759022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5007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1361513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3119294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178785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268559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C2336-C26F-4D47-8F64-F94C25912CBA}"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366094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4C2336-C26F-4D47-8F64-F94C25912CBA}"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142951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4C2336-C26F-4D47-8F64-F94C25912CBA}"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29358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4C2336-C26F-4D47-8F64-F94C25912CBA}" type="datetimeFigureOut">
              <a:rPr lang="en-IN" smtClean="0"/>
              <a:t>04-08-2024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396268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C2336-C26F-4D47-8F64-F94C25912CBA}" type="datetimeFigureOut">
              <a:rPr lang="en-IN" smtClean="0"/>
              <a:t>04-08-2024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117654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4C2336-C26F-4D47-8F64-F94C25912CBA}"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1B03B-4704-461E-B29A-91844B185365}" type="slidenum">
              <a:rPr lang="en-IN" smtClean="0"/>
              <a:t>‹#›</a:t>
            </a:fld>
            <a:endParaRPr lang="en-IN"/>
          </a:p>
        </p:txBody>
      </p:sp>
    </p:spTree>
    <p:extLst>
      <p:ext uri="{BB962C8B-B14F-4D97-AF65-F5344CB8AC3E}">
        <p14:creationId xmlns:p14="http://schemas.microsoft.com/office/powerpoint/2010/main" val="142810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1B03B-4704-461E-B29A-91844B185365}" type="slidenum">
              <a:rPr lang="en-IN" smtClean="0"/>
              <a:t>‹#›</a:t>
            </a:fld>
            <a:endParaRPr lang="en-IN"/>
          </a:p>
        </p:txBody>
      </p:sp>
      <p:sp>
        <p:nvSpPr>
          <p:cNvPr id="5" name="Date Placeholder 4"/>
          <p:cNvSpPr>
            <a:spLocks noGrp="1"/>
          </p:cNvSpPr>
          <p:nvPr>
            <p:ph type="dt" sz="half" idx="10"/>
          </p:nvPr>
        </p:nvSpPr>
        <p:spPr/>
        <p:txBody>
          <a:bodyPr/>
          <a:lstStyle/>
          <a:p>
            <a:fld id="{514C2336-C26F-4D47-8F64-F94C25912CBA}" type="datetimeFigureOut">
              <a:rPr lang="en-IN" smtClean="0"/>
              <a:t>04-08-2024</a:t>
            </a:fld>
            <a:endParaRPr lang="en-IN"/>
          </a:p>
        </p:txBody>
      </p:sp>
    </p:spTree>
    <p:extLst>
      <p:ext uri="{BB962C8B-B14F-4D97-AF65-F5344CB8AC3E}">
        <p14:creationId xmlns:p14="http://schemas.microsoft.com/office/powerpoint/2010/main" val="227219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C2336-C26F-4D47-8F64-F94C25912CBA}" type="datetimeFigureOut">
              <a:rPr lang="en-IN" smtClean="0"/>
              <a:t>04-08-2024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31B03B-4704-461E-B29A-91844B185365}" type="slidenum">
              <a:rPr lang="en-IN" smtClean="0"/>
              <a:t>‹#›</a:t>
            </a:fld>
            <a:endParaRPr lang="en-IN"/>
          </a:p>
        </p:txBody>
      </p:sp>
    </p:spTree>
    <p:extLst>
      <p:ext uri="{BB962C8B-B14F-4D97-AF65-F5344CB8AC3E}">
        <p14:creationId xmlns:p14="http://schemas.microsoft.com/office/powerpoint/2010/main" val="2870403561"/>
      </p:ext>
    </p:extLst>
  </p:cSld>
  <p:clrMap bg1="lt1" tx1="dk1" bg2="lt2" tx2="dk2" accent1="accent1" accent2="accent2" accent3="accent3" accent4="accent4" accent5="accent5" accent6="accent6" hlink="hlink" folHlink="folHlink"/>
  <p:sldLayoutIdLst>
    <p:sldLayoutId id="2147484713" r:id="rId1"/>
    <p:sldLayoutId id="2147484714" r:id="rId2"/>
    <p:sldLayoutId id="2147484715" r:id="rId3"/>
    <p:sldLayoutId id="2147484716" r:id="rId4"/>
    <p:sldLayoutId id="2147484717" r:id="rId5"/>
    <p:sldLayoutId id="2147484718" r:id="rId6"/>
    <p:sldLayoutId id="2147484719" r:id="rId7"/>
    <p:sldLayoutId id="2147484720" r:id="rId8"/>
    <p:sldLayoutId id="2147484721" r:id="rId9"/>
    <p:sldLayoutId id="2147484722" r:id="rId10"/>
    <p:sldLayoutId id="2147484723" r:id="rId11"/>
    <p:sldLayoutId id="2147484724" r:id="rId12"/>
    <p:sldLayoutId id="2147484725" r:id="rId13"/>
    <p:sldLayoutId id="2147484726" r:id="rId14"/>
    <p:sldLayoutId id="2147484727" r:id="rId15"/>
    <p:sldLayoutId id="2147484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7ACF-4398-7D32-71B7-08014A7FD611}"/>
              </a:ext>
            </a:extLst>
          </p:cNvPr>
          <p:cNvSpPr>
            <a:spLocks noGrp="1"/>
          </p:cNvSpPr>
          <p:nvPr>
            <p:ph type="ctrTitle"/>
          </p:nvPr>
        </p:nvSpPr>
        <p:spPr>
          <a:xfrm>
            <a:off x="3559629" y="348343"/>
            <a:ext cx="6879772" cy="2449286"/>
          </a:xfrm>
        </p:spPr>
        <p:txBody>
          <a:bodyPr>
            <a:normAutofit/>
          </a:bodyPr>
          <a:lstStyle/>
          <a:p>
            <a:pPr algn="ctr"/>
            <a:r>
              <a:rPr lang="en-IN" u="sng" dirty="0">
                <a:solidFill>
                  <a:srgbClr val="00B0F0"/>
                </a:solidFill>
                <a:latin typeface="Arial Rounded MT Bold" panose="020F0704030504030204" pitchFamily="34" charset="0"/>
              </a:rPr>
              <a:t>SQL PROJECT </a:t>
            </a:r>
            <a:r>
              <a:rPr lang="en-IN" u="sng" dirty="0">
                <a:latin typeface="Arial Rounded MT Bold" panose="020F0704030504030204" pitchFamily="34" charset="0"/>
              </a:rPr>
              <a:t>                                                 </a:t>
            </a:r>
            <a:r>
              <a:rPr lang="en-IN" u="sng" dirty="0">
                <a:solidFill>
                  <a:schemeClr val="accent1">
                    <a:lumMod val="75000"/>
                  </a:schemeClr>
                </a:solidFill>
                <a:latin typeface="Arial Rounded MT Bold" panose="020F0704030504030204" pitchFamily="34" charset="0"/>
              </a:rPr>
              <a:t>(INTERSHALA)</a:t>
            </a:r>
          </a:p>
        </p:txBody>
      </p:sp>
      <p:sp>
        <p:nvSpPr>
          <p:cNvPr id="5" name="Subtitle 4">
            <a:extLst>
              <a:ext uri="{FF2B5EF4-FFF2-40B4-BE49-F238E27FC236}">
                <a16:creationId xmlns:a16="http://schemas.microsoft.com/office/drawing/2014/main" id="{19C623A8-1781-02B3-1772-9DEC08207A36}"/>
              </a:ext>
            </a:extLst>
          </p:cNvPr>
          <p:cNvSpPr>
            <a:spLocks noGrp="1"/>
          </p:cNvSpPr>
          <p:nvPr>
            <p:ph type="subTitle" idx="1"/>
          </p:nvPr>
        </p:nvSpPr>
        <p:spPr>
          <a:xfrm>
            <a:off x="1045028" y="4568815"/>
            <a:ext cx="5333999" cy="1096899"/>
          </a:xfrm>
        </p:spPr>
        <p:txBody>
          <a:bodyPr>
            <a:normAutofit/>
          </a:bodyPr>
          <a:lstStyle/>
          <a:p>
            <a:endParaRPr lang="en-IN" sz="2800" b="1" dirty="0">
              <a:solidFill>
                <a:srgbClr val="002060"/>
              </a:solidFill>
              <a:latin typeface="Arial Rounded MT Bold" panose="020F0704030504030204" pitchFamily="34" charset="0"/>
            </a:endParaRPr>
          </a:p>
          <a:p>
            <a:r>
              <a:rPr lang="en-IN" sz="2800" b="1" dirty="0">
                <a:solidFill>
                  <a:srgbClr val="002060"/>
                </a:solidFill>
                <a:latin typeface="Arial Rounded MT Bold" panose="020F0704030504030204" pitchFamily="34" charset="0"/>
              </a:rPr>
              <a:t>NISHITA GOEL</a:t>
            </a:r>
          </a:p>
        </p:txBody>
      </p:sp>
      <p:pic>
        <p:nvPicPr>
          <p:cNvPr id="4" name="Picture 3">
            <a:extLst>
              <a:ext uri="{FF2B5EF4-FFF2-40B4-BE49-F238E27FC236}">
                <a16:creationId xmlns:a16="http://schemas.microsoft.com/office/drawing/2014/main" id="{3EFDC50C-E4B5-35F2-F540-5A4731E36F76}"/>
              </a:ext>
            </a:extLst>
          </p:cNvPr>
          <p:cNvPicPr>
            <a:picLocks noChangeAspect="1"/>
          </p:cNvPicPr>
          <p:nvPr/>
        </p:nvPicPr>
        <p:blipFill>
          <a:blip r:embed="rId2"/>
          <a:stretch>
            <a:fillRect/>
          </a:stretch>
        </p:blipFill>
        <p:spPr>
          <a:xfrm>
            <a:off x="0" y="0"/>
            <a:ext cx="3559629" cy="2640544"/>
          </a:xfrm>
          <a:prstGeom prst="rect">
            <a:avLst/>
          </a:prstGeom>
        </p:spPr>
      </p:pic>
      <p:pic>
        <p:nvPicPr>
          <p:cNvPr id="13" name="Picture 12">
            <a:extLst>
              <a:ext uri="{FF2B5EF4-FFF2-40B4-BE49-F238E27FC236}">
                <a16:creationId xmlns:a16="http://schemas.microsoft.com/office/drawing/2014/main" id="{093847FB-FDBC-4EBC-A4B8-A389753C3A22}"/>
              </a:ext>
            </a:extLst>
          </p:cNvPr>
          <p:cNvPicPr>
            <a:picLocks noChangeAspect="1"/>
          </p:cNvPicPr>
          <p:nvPr/>
        </p:nvPicPr>
        <p:blipFill>
          <a:blip r:embed="rId3"/>
          <a:stretch>
            <a:fillRect/>
          </a:stretch>
        </p:blipFill>
        <p:spPr>
          <a:xfrm>
            <a:off x="1521558" y="3945147"/>
            <a:ext cx="6733075" cy="1247337"/>
          </a:xfrm>
          <a:prstGeom prst="rect">
            <a:avLst/>
          </a:prstGeom>
        </p:spPr>
      </p:pic>
    </p:spTree>
    <p:extLst>
      <p:ext uri="{BB962C8B-B14F-4D97-AF65-F5344CB8AC3E}">
        <p14:creationId xmlns:p14="http://schemas.microsoft.com/office/powerpoint/2010/main" val="231762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2A64632C-3FC1-A67B-B4C1-E2F0A09D8B2A}"/>
              </a:ext>
            </a:extLst>
          </p:cNvPr>
          <p:cNvPicPr>
            <a:picLocks noGrp="1" noChangeAspect="1"/>
          </p:cNvPicPr>
          <p:nvPr>
            <p:ph sz="quarter" idx="4"/>
          </p:nvPr>
        </p:nvPicPr>
        <p:blipFill>
          <a:blip r:embed="rId2"/>
          <a:stretch>
            <a:fillRect/>
          </a:stretch>
        </p:blipFill>
        <p:spPr>
          <a:xfrm>
            <a:off x="13780586" y="790428"/>
            <a:ext cx="381000" cy="101138"/>
          </a:xfrm>
          <a:prstGeom prst="rect">
            <a:avLst/>
          </a:prstGeom>
        </p:spPr>
      </p:pic>
      <p:sp>
        <p:nvSpPr>
          <p:cNvPr id="2" name="Title 1">
            <a:extLst>
              <a:ext uri="{FF2B5EF4-FFF2-40B4-BE49-F238E27FC236}">
                <a16:creationId xmlns:a16="http://schemas.microsoft.com/office/drawing/2014/main" id="{7D217949-6DE5-138D-2B8B-66EDF2D95089}"/>
              </a:ext>
            </a:extLst>
          </p:cNvPr>
          <p:cNvSpPr>
            <a:spLocks noGrp="1"/>
          </p:cNvSpPr>
          <p:nvPr>
            <p:ph type="title"/>
          </p:nvPr>
        </p:nvSpPr>
        <p:spPr>
          <a:xfrm>
            <a:off x="1796871" y="511966"/>
            <a:ext cx="8598257" cy="759201"/>
          </a:xfrm>
        </p:spPr>
        <p:txBody>
          <a:bodyPr>
            <a:normAutofit/>
          </a:bodyPr>
          <a:lstStyle/>
          <a:p>
            <a:r>
              <a:rPr lang="en-US" sz="3200" b="1" u="sng" dirty="0">
                <a:solidFill>
                  <a:srgbClr val="009900"/>
                </a:solidFill>
                <a:latin typeface="Arial" panose="020B0604020202020204" pitchFamily="34" charset="0"/>
                <a:cs typeface="Arial" panose="020B0604020202020204" pitchFamily="34" charset="0"/>
              </a:rPr>
              <a:t>bowlers</a:t>
            </a:r>
            <a:r>
              <a:rPr lang="en-US" sz="3200" b="1" dirty="0">
                <a:solidFill>
                  <a:srgbClr val="009900"/>
                </a:solidFill>
                <a:latin typeface="Arial" panose="020B0604020202020204" pitchFamily="34" charset="0"/>
                <a:cs typeface="Arial" panose="020B0604020202020204" pitchFamily="34" charset="0"/>
              </a:rPr>
              <a:t> </a:t>
            </a:r>
            <a:r>
              <a:rPr lang="en-US" sz="3200" b="1" u="sng" dirty="0">
                <a:solidFill>
                  <a:srgbClr val="009900"/>
                </a:solidFill>
                <a:latin typeface="Arial" panose="020B0604020202020204" pitchFamily="34" charset="0"/>
                <a:cs typeface="Arial" panose="020B0604020202020204" pitchFamily="34" charset="0"/>
              </a:rPr>
              <a:t>with good economy</a:t>
            </a:r>
            <a:endParaRPr lang="en-IN" sz="3200" b="1" u="sng"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EA2AE31-8426-5E6C-ABD8-AD29DB3A8E25}"/>
              </a:ext>
            </a:extLst>
          </p:cNvPr>
          <p:cNvSpPr>
            <a:spLocks noGrp="1"/>
          </p:cNvSpPr>
          <p:nvPr>
            <p:ph type="body" idx="1"/>
          </p:nvPr>
        </p:nvSpPr>
        <p:spPr/>
        <p:txBody>
          <a:bodyPr/>
          <a:lstStyle/>
          <a:p>
            <a:r>
              <a:rPr lang="en-IN" b="1" dirty="0">
                <a:solidFill>
                  <a:schemeClr val="accent4">
                    <a:lumMod val="50000"/>
                  </a:schemeClr>
                </a:solidFill>
              </a:rPr>
              <a:t>TOP 10 BOWLER</a:t>
            </a:r>
          </a:p>
        </p:txBody>
      </p:sp>
      <p:pic>
        <p:nvPicPr>
          <p:cNvPr id="7" name="Content Placeholder 6">
            <a:extLst>
              <a:ext uri="{FF2B5EF4-FFF2-40B4-BE49-F238E27FC236}">
                <a16:creationId xmlns:a16="http://schemas.microsoft.com/office/drawing/2014/main" id="{F56CC569-182C-1BC6-8DC1-61ED776E5A1E}"/>
              </a:ext>
            </a:extLst>
          </p:cNvPr>
          <p:cNvPicPr>
            <a:picLocks noGrp="1" noChangeAspect="1"/>
          </p:cNvPicPr>
          <p:nvPr>
            <p:ph sz="half" idx="2"/>
          </p:nvPr>
        </p:nvPicPr>
        <p:blipFill>
          <a:blip r:embed="rId3"/>
          <a:stretch>
            <a:fillRect/>
          </a:stretch>
        </p:blipFill>
        <p:spPr>
          <a:xfrm>
            <a:off x="839031" y="2982100"/>
            <a:ext cx="2639332" cy="3266300"/>
          </a:xfrm>
          <a:prstGeom prst="rect">
            <a:avLst/>
          </a:prstGeom>
        </p:spPr>
      </p:pic>
      <p:sp>
        <p:nvSpPr>
          <p:cNvPr id="5" name="Text Placeholder 4">
            <a:extLst>
              <a:ext uri="{FF2B5EF4-FFF2-40B4-BE49-F238E27FC236}">
                <a16:creationId xmlns:a16="http://schemas.microsoft.com/office/drawing/2014/main" id="{7674884F-C6EC-D624-9BB8-AD85BED14A92}"/>
              </a:ext>
            </a:extLst>
          </p:cNvPr>
          <p:cNvSpPr>
            <a:spLocks noGrp="1"/>
          </p:cNvSpPr>
          <p:nvPr>
            <p:ph type="body" sz="quarter" idx="3"/>
          </p:nvPr>
        </p:nvSpPr>
        <p:spPr>
          <a:xfrm>
            <a:off x="3650396" y="2737245"/>
            <a:ext cx="5242605" cy="1649017"/>
          </a:xfrm>
        </p:spPr>
        <p:txBody>
          <a:bodyPr/>
          <a:lstStyle/>
          <a:p>
            <a:r>
              <a:rPr lang="en-IN" b="1" dirty="0">
                <a:solidFill>
                  <a:schemeClr val="accent5">
                    <a:lumMod val="50000"/>
                  </a:schemeClr>
                </a:solidFill>
              </a:rPr>
              <a:t>TOP 3 BOWLER</a:t>
            </a:r>
          </a:p>
        </p:txBody>
      </p:sp>
      <p:pic>
        <p:nvPicPr>
          <p:cNvPr id="13" name="Picture 12">
            <a:extLst>
              <a:ext uri="{FF2B5EF4-FFF2-40B4-BE49-F238E27FC236}">
                <a16:creationId xmlns:a16="http://schemas.microsoft.com/office/drawing/2014/main" id="{E6B78994-E338-C6E1-941A-ADB53E9C3F23}"/>
              </a:ext>
            </a:extLst>
          </p:cNvPr>
          <p:cNvPicPr>
            <a:picLocks noChangeAspect="1"/>
          </p:cNvPicPr>
          <p:nvPr/>
        </p:nvPicPr>
        <p:blipFill>
          <a:blip r:embed="rId4"/>
          <a:stretch>
            <a:fillRect/>
          </a:stretch>
        </p:blipFill>
        <p:spPr>
          <a:xfrm>
            <a:off x="3972858" y="4872282"/>
            <a:ext cx="2639332" cy="1213486"/>
          </a:xfrm>
          <a:prstGeom prst="rect">
            <a:avLst/>
          </a:prstGeom>
        </p:spPr>
      </p:pic>
      <p:pic>
        <p:nvPicPr>
          <p:cNvPr id="19" name="Picture 18">
            <a:extLst>
              <a:ext uri="{FF2B5EF4-FFF2-40B4-BE49-F238E27FC236}">
                <a16:creationId xmlns:a16="http://schemas.microsoft.com/office/drawing/2014/main" id="{502578EE-A3D0-E121-2F37-761D93812DF6}"/>
              </a:ext>
            </a:extLst>
          </p:cNvPr>
          <p:cNvPicPr>
            <a:picLocks noChangeAspect="1"/>
          </p:cNvPicPr>
          <p:nvPr/>
        </p:nvPicPr>
        <p:blipFill>
          <a:blip r:embed="rId5"/>
          <a:stretch>
            <a:fillRect/>
          </a:stretch>
        </p:blipFill>
        <p:spPr>
          <a:xfrm>
            <a:off x="5784850" y="3330575"/>
            <a:ext cx="622300" cy="196850"/>
          </a:xfrm>
          <a:prstGeom prst="rect">
            <a:avLst/>
          </a:prstGeom>
        </p:spPr>
      </p:pic>
      <p:pic>
        <p:nvPicPr>
          <p:cNvPr id="22" name="Picture 21">
            <a:extLst>
              <a:ext uri="{FF2B5EF4-FFF2-40B4-BE49-F238E27FC236}">
                <a16:creationId xmlns:a16="http://schemas.microsoft.com/office/drawing/2014/main" id="{43311352-8251-3C3B-AF71-0A0E469BDE40}"/>
              </a:ext>
            </a:extLst>
          </p:cNvPr>
          <p:cNvPicPr>
            <a:picLocks noChangeAspect="1"/>
          </p:cNvPicPr>
          <p:nvPr/>
        </p:nvPicPr>
        <p:blipFill>
          <a:blip r:embed="rId6"/>
          <a:stretch>
            <a:fillRect/>
          </a:stretch>
        </p:blipFill>
        <p:spPr>
          <a:xfrm>
            <a:off x="6612190" y="1338674"/>
            <a:ext cx="5579810" cy="3445200"/>
          </a:xfrm>
          <a:prstGeom prst="rect">
            <a:avLst/>
          </a:prstGeom>
        </p:spPr>
      </p:pic>
    </p:spTree>
    <p:extLst>
      <p:ext uri="{BB962C8B-B14F-4D97-AF65-F5344CB8AC3E}">
        <p14:creationId xmlns:p14="http://schemas.microsoft.com/office/powerpoint/2010/main" val="342063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4FD42-B2C5-6119-8028-BCF8E019EA94}"/>
              </a:ext>
            </a:extLst>
          </p:cNvPr>
          <p:cNvSpPr txBox="1"/>
          <p:nvPr/>
        </p:nvSpPr>
        <p:spPr>
          <a:xfrm>
            <a:off x="587829" y="446315"/>
            <a:ext cx="8858250" cy="7294305"/>
          </a:xfrm>
          <a:prstGeom prst="rect">
            <a:avLst/>
          </a:prstGeom>
          <a:noFill/>
        </p:spPr>
        <p:txBody>
          <a:bodyPr wrap="square">
            <a:spAutoFit/>
          </a:bodyPr>
          <a:lstStyle/>
          <a:p>
            <a:endParaRPr lang="en-US" dirty="0"/>
          </a:p>
          <a:p>
            <a:endParaRPr lang="en-US" dirty="0"/>
          </a:p>
          <a:p>
            <a:r>
              <a:rPr lang="en-US" sz="2400" dirty="0">
                <a:solidFill>
                  <a:srgbClr val="FF3399"/>
                </a:solidFill>
              </a:rPr>
              <a:t>Task 5</a:t>
            </a:r>
          </a:p>
          <a:p>
            <a:r>
              <a:rPr lang="en-US" sz="2400" dirty="0">
                <a:solidFill>
                  <a:srgbClr val="FF3399"/>
                </a:solidFill>
              </a:rPr>
              <a:t>To get 2-3 bowlers with the best strike rate and who have bowled at least 500 balls in IPL </a:t>
            </a:r>
          </a:p>
          <a:p>
            <a:endParaRPr lang="en-US" dirty="0">
              <a:solidFill>
                <a:srgbClr val="FF3399"/>
              </a:solidFill>
            </a:endParaRPr>
          </a:p>
          <a:p>
            <a:r>
              <a:rPr lang="en-US" dirty="0">
                <a:solidFill>
                  <a:schemeClr val="accent2">
                    <a:lumMod val="50000"/>
                  </a:schemeClr>
                </a:solidFill>
              </a:rPr>
              <a:t>select bowler, </a:t>
            </a:r>
            <a:r>
              <a:rPr lang="en-US" dirty="0" err="1">
                <a:solidFill>
                  <a:schemeClr val="accent2">
                    <a:lumMod val="50000"/>
                  </a:schemeClr>
                </a:solidFill>
              </a:rPr>
              <a:t>is_wicket,case</a:t>
            </a:r>
            <a:r>
              <a:rPr lang="en-US" dirty="0">
                <a:solidFill>
                  <a:schemeClr val="accent2">
                    <a:lumMod val="50000"/>
                  </a:schemeClr>
                </a:solidFill>
              </a:rPr>
              <a:t> when </a:t>
            </a:r>
            <a:r>
              <a:rPr lang="en-US" dirty="0" err="1">
                <a:solidFill>
                  <a:schemeClr val="accent2">
                    <a:lumMod val="50000"/>
                  </a:schemeClr>
                </a:solidFill>
              </a:rPr>
              <a:t>dismissal_kind</a:t>
            </a:r>
            <a:r>
              <a:rPr lang="en-US" dirty="0">
                <a:solidFill>
                  <a:schemeClr val="accent2">
                    <a:lumMod val="50000"/>
                  </a:schemeClr>
                </a:solidFill>
              </a:rPr>
              <a:t> in ('bowled',</a:t>
            </a:r>
          </a:p>
          <a:p>
            <a:r>
              <a:rPr lang="en-US" dirty="0">
                <a:solidFill>
                  <a:schemeClr val="accent2">
                    <a:lumMod val="50000"/>
                  </a:schemeClr>
                </a:solidFill>
              </a:rPr>
              <a:t>'caught',</a:t>
            </a:r>
          </a:p>
          <a:p>
            <a:r>
              <a:rPr lang="en-US" dirty="0">
                <a:solidFill>
                  <a:schemeClr val="accent2">
                    <a:lumMod val="50000"/>
                  </a:schemeClr>
                </a:solidFill>
              </a:rPr>
              <a:t>'caught and bowled',</a:t>
            </a:r>
          </a:p>
          <a:p>
            <a:r>
              <a:rPr lang="en-US" dirty="0">
                <a:solidFill>
                  <a:schemeClr val="accent2">
                    <a:lumMod val="50000"/>
                  </a:schemeClr>
                </a:solidFill>
              </a:rPr>
              <a:t>'hit wicket',</a:t>
            </a:r>
          </a:p>
          <a:p>
            <a:r>
              <a:rPr lang="en-US" dirty="0">
                <a:solidFill>
                  <a:schemeClr val="accent2">
                    <a:lumMod val="50000"/>
                  </a:schemeClr>
                </a:solidFill>
              </a:rPr>
              <a:t>'</a:t>
            </a:r>
            <a:r>
              <a:rPr lang="en-US" dirty="0" err="1">
                <a:solidFill>
                  <a:schemeClr val="accent2">
                    <a:lumMod val="50000"/>
                  </a:schemeClr>
                </a:solidFill>
              </a:rPr>
              <a:t>lbw</a:t>
            </a:r>
            <a:r>
              <a:rPr lang="en-US" dirty="0">
                <a:solidFill>
                  <a:schemeClr val="accent2">
                    <a:lumMod val="50000"/>
                  </a:schemeClr>
                </a:solidFill>
              </a:rPr>
              <a:t>',</a:t>
            </a:r>
          </a:p>
          <a:p>
            <a:r>
              <a:rPr lang="en-US" dirty="0">
                <a:solidFill>
                  <a:schemeClr val="accent2">
                    <a:lumMod val="50000"/>
                  </a:schemeClr>
                </a:solidFill>
              </a:rPr>
              <a:t>'run out',</a:t>
            </a:r>
          </a:p>
          <a:p>
            <a:r>
              <a:rPr lang="en-US" dirty="0">
                <a:solidFill>
                  <a:schemeClr val="accent2">
                    <a:lumMod val="50000"/>
                  </a:schemeClr>
                </a:solidFill>
              </a:rPr>
              <a:t>'stumped') then 1 else 0 end as </a:t>
            </a:r>
            <a:r>
              <a:rPr lang="en-US" dirty="0" err="1">
                <a:solidFill>
                  <a:schemeClr val="accent2">
                    <a:lumMod val="50000"/>
                  </a:schemeClr>
                </a:solidFill>
              </a:rPr>
              <a:t>dismissal_type</a:t>
            </a:r>
            <a:r>
              <a:rPr lang="en-US" dirty="0">
                <a:solidFill>
                  <a:schemeClr val="accent2">
                    <a:lumMod val="50000"/>
                  </a:schemeClr>
                </a:solidFill>
              </a:rPr>
              <a:t> from </a:t>
            </a:r>
            <a:r>
              <a:rPr lang="en-US" dirty="0" err="1">
                <a:solidFill>
                  <a:schemeClr val="accent2">
                    <a:lumMod val="50000"/>
                  </a:schemeClr>
                </a:solidFill>
              </a:rPr>
              <a:t>ipl</a:t>
            </a:r>
            <a:r>
              <a:rPr lang="en-US" dirty="0">
                <a:solidFill>
                  <a:schemeClr val="accent2">
                    <a:lumMod val="50000"/>
                  </a:schemeClr>
                </a:solidFill>
              </a:rPr>
              <a:t> ;</a:t>
            </a:r>
          </a:p>
          <a:p>
            <a:endParaRPr lang="en-US" dirty="0">
              <a:solidFill>
                <a:schemeClr val="accent2">
                  <a:lumMod val="50000"/>
                </a:schemeClr>
              </a:solidFill>
            </a:endParaRPr>
          </a:p>
          <a:p>
            <a:r>
              <a:rPr lang="en-US" dirty="0">
                <a:solidFill>
                  <a:schemeClr val="accent2">
                    <a:lumMod val="50000"/>
                  </a:schemeClr>
                </a:solidFill>
              </a:rPr>
              <a:t>create table </a:t>
            </a:r>
            <a:r>
              <a:rPr lang="en-US" dirty="0" err="1">
                <a:solidFill>
                  <a:schemeClr val="accent2">
                    <a:lumMod val="50000"/>
                  </a:schemeClr>
                </a:solidFill>
              </a:rPr>
              <a:t>valid_dismissals</a:t>
            </a:r>
            <a:r>
              <a:rPr lang="en-US" dirty="0">
                <a:solidFill>
                  <a:schemeClr val="accent2">
                    <a:lumMod val="50000"/>
                  </a:schemeClr>
                </a:solidFill>
              </a:rPr>
              <a:t> as (select bowler, </a:t>
            </a:r>
            <a:r>
              <a:rPr lang="en-US" dirty="0" err="1">
                <a:solidFill>
                  <a:schemeClr val="accent2">
                    <a:lumMod val="50000"/>
                  </a:schemeClr>
                </a:solidFill>
              </a:rPr>
              <a:t>is_wicket,case</a:t>
            </a:r>
            <a:r>
              <a:rPr lang="en-US" dirty="0">
                <a:solidFill>
                  <a:schemeClr val="accent2">
                    <a:lumMod val="50000"/>
                  </a:schemeClr>
                </a:solidFill>
              </a:rPr>
              <a:t> when </a:t>
            </a:r>
            <a:r>
              <a:rPr lang="en-US" dirty="0" err="1">
                <a:solidFill>
                  <a:schemeClr val="accent2">
                    <a:lumMod val="50000"/>
                  </a:schemeClr>
                </a:solidFill>
              </a:rPr>
              <a:t>dismissal_kind</a:t>
            </a:r>
            <a:r>
              <a:rPr lang="en-US" dirty="0">
                <a:solidFill>
                  <a:schemeClr val="accent2">
                    <a:lumMod val="50000"/>
                  </a:schemeClr>
                </a:solidFill>
              </a:rPr>
              <a:t> in ('bowled',</a:t>
            </a:r>
          </a:p>
          <a:p>
            <a:r>
              <a:rPr lang="en-US" dirty="0">
                <a:solidFill>
                  <a:schemeClr val="accent2">
                    <a:lumMod val="50000"/>
                  </a:schemeClr>
                </a:solidFill>
              </a:rPr>
              <a:t>'caught',</a:t>
            </a:r>
          </a:p>
          <a:p>
            <a:r>
              <a:rPr lang="en-US" dirty="0">
                <a:solidFill>
                  <a:schemeClr val="accent2">
                    <a:lumMod val="50000"/>
                  </a:schemeClr>
                </a:solidFill>
              </a:rPr>
              <a:t>'caught and bowled',</a:t>
            </a:r>
          </a:p>
          <a:p>
            <a:r>
              <a:rPr lang="en-US" dirty="0">
                <a:solidFill>
                  <a:schemeClr val="accent2">
                    <a:lumMod val="50000"/>
                  </a:schemeClr>
                </a:solidFill>
              </a:rPr>
              <a:t>'hit wicket',</a:t>
            </a:r>
          </a:p>
          <a:p>
            <a:r>
              <a:rPr lang="en-US" dirty="0">
                <a:solidFill>
                  <a:schemeClr val="accent2">
                    <a:lumMod val="50000"/>
                  </a:schemeClr>
                </a:solidFill>
              </a:rPr>
              <a:t>'</a:t>
            </a:r>
            <a:r>
              <a:rPr lang="en-US" dirty="0" err="1">
                <a:solidFill>
                  <a:schemeClr val="accent2">
                    <a:lumMod val="50000"/>
                  </a:schemeClr>
                </a:solidFill>
              </a:rPr>
              <a:t>lbw</a:t>
            </a:r>
            <a:r>
              <a:rPr lang="en-US" dirty="0">
                <a:solidFill>
                  <a:schemeClr val="accent2">
                    <a:lumMod val="50000"/>
                  </a:schemeClr>
                </a:solidFill>
              </a:rPr>
              <a:t>',</a:t>
            </a:r>
          </a:p>
          <a:p>
            <a:r>
              <a:rPr lang="en-US" dirty="0">
                <a:solidFill>
                  <a:schemeClr val="accent2">
                    <a:lumMod val="50000"/>
                  </a:schemeClr>
                </a:solidFill>
              </a:rPr>
              <a:t>'run out',</a:t>
            </a:r>
          </a:p>
          <a:p>
            <a:r>
              <a:rPr lang="en-US" dirty="0">
                <a:solidFill>
                  <a:schemeClr val="accent2">
                    <a:lumMod val="50000"/>
                  </a:schemeClr>
                </a:solidFill>
              </a:rPr>
              <a:t>'stumped') then 1 else 0 end as </a:t>
            </a:r>
            <a:r>
              <a:rPr lang="en-US" dirty="0" err="1">
                <a:solidFill>
                  <a:schemeClr val="accent2">
                    <a:lumMod val="50000"/>
                  </a:schemeClr>
                </a:solidFill>
              </a:rPr>
              <a:t>dismissal_type</a:t>
            </a:r>
            <a:r>
              <a:rPr lang="en-US" dirty="0">
                <a:solidFill>
                  <a:schemeClr val="accent2">
                    <a:lumMod val="50000"/>
                  </a:schemeClr>
                </a:solidFill>
              </a:rPr>
              <a:t> from </a:t>
            </a:r>
            <a:r>
              <a:rPr lang="en-US" dirty="0" err="1">
                <a:solidFill>
                  <a:schemeClr val="accent2">
                    <a:lumMod val="50000"/>
                  </a:schemeClr>
                </a:solidFill>
              </a:rPr>
              <a:t>ipl</a:t>
            </a:r>
            <a:r>
              <a:rPr lang="en-US" dirty="0">
                <a:solidFill>
                  <a:schemeClr val="accent2">
                    <a:lumMod val="50000"/>
                  </a:schemeClr>
                </a:solidFill>
              </a:rPr>
              <a:t> )</a:t>
            </a:r>
          </a:p>
          <a:p>
            <a:endParaRPr lang="en-US" dirty="0">
              <a:solidFill>
                <a:schemeClr val="accent2">
                  <a:lumMod val="50000"/>
                </a:schemeClr>
              </a:solidFill>
            </a:endParaRPr>
          </a:p>
          <a:p>
            <a:r>
              <a:rPr lang="en-US" dirty="0"/>
              <a:t>	</a:t>
            </a:r>
          </a:p>
          <a:p>
            <a:endParaRPr lang="en-IN" dirty="0"/>
          </a:p>
        </p:txBody>
      </p:sp>
    </p:spTree>
    <p:extLst>
      <p:ext uri="{BB962C8B-B14F-4D97-AF65-F5344CB8AC3E}">
        <p14:creationId xmlns:p14="http://schemas.microsoft.com/office/powerpoint/2010/main" val="426387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38B-5918-BE82-E972-DE9A1A297F05}"/>
              </a:ext>
            </a:extLst>
          </p:cNvPr>
          <p:cNvSpPr>
            <a:spLocks noGrp="1"/>
          </p:cNvSpPr>
          <p:nvPr>
            <p:ph type="title"/>
          </p:nvPr>
        </p:nvSpPr>
        <p:spPr>
          <a:xfrm>
            <a:off x="500743" y="914400"/>
            <a:ext cx="8707945" cy="1741714"/>
          </a:xfrm>
        </p:spPr>
        <p:txBody>
          <a:bodyPr>
            <a:noAutofit/>
          </a:bodyPr>
          <a:lstStyle/>
          <a:p>
            <a:r>
              <a:rPr lang="en-US" sz="2000" b="1" dirty="0">
                <a:solidFill>
                  <a:schemeClr val="accent2">
                    <a:lumMod val="50000"/>
                  </a:schemeClr>
                </a:solidFill>
              </a:rPr>
              <a:t>select bowler, round(count(bowler)*1.0/sum(</a:t>
            </a:r>
            <a:r>
              <a:rPr lang="en-US" sz="2000" b="1" dirty="0" err="1">
                <a:solidFill>
                  <a:schemeClr val="accent2">
                    <a:lumMod val="50000"/>
                  </a:schemeClr>
                </a:solidFill>
              </a:rPr>
              <a:t>dismissal_type</a:t>
            </a:r>
            <a:r>
              <a:rPr lang="en-US" sz="2000" b="1" dirty="0">
                <a:solidFill>
                  <a:schemeClr val="accent2">
                    <a:lumMod val="50000"/>
                  </a:schemeClr>
                </a:solidFill>
              </a:rPr>
              <a:t>),2) as </a:t>
            </a:r>
            <a:r>
              <a:rPr lang="en-US" sz="2000" b="1" dirty="0" err="1">
                <a:solidFill>
                  <a:schemeClr val="accent2">
                    <a:lumMod val="50000"/>
                  </a:schemeClr>
                </a:solidFill>
              </a:rPr>
              <a:t>strike_rate_bowler</a:t>
            </a:r>
            <a:r>
              <a:rPr lang="en-US" sz="2000" b="1" dirty="0">
                <a:solidFill>
                  <a:schemeClr val="accent2">
                    <a:lumMod val="50000"/>
                  </a:schemeClr>
                </a:solidFill>
              </a:rPr>
              <a:t> from </a:t>
            </a:r>
            <a:r>
              <a:rPr lang="en-US" sz="2000" b="1" dirty="0" err="1">
                <a:solidFill>
                  <a:schemeClr val="accent2">
                    <a:lumMod val="50000"/>
                  </a:schemeClr>
                </a:solidFill>
              </a:rPr>
              <a:t>valid_dismissals</a:t>
            </a:r>
            <a:br>
              <a:rPr lang="en-US" sz="2000" b="1" dirty="0">
                <a:solidFill>
                  <a:schemeClr val="accent2">
                    <a:lumMod val="50000"/>
                  </a:schemeClr>
                </a:solidFill>
              </a:rPr>
            </a:br>
            <a:r>
              <a:rPr lang="en-US" sz="2000" b="1" dirty="0">
                <a:solidFill>
                  <a:schemeClr val="accent2">
                    <a:lumMod val="50000"/>
                  </a:schemeClr>
                </a:solidFill>
              </a:rPr>
              <a:t>	 group by bowler</a:t>
            </a:r>
            <a:br>
              <a:rPr lang="en-US" sz="2000" b="1" dirty="0">
                <a:solidFill>
                  <a:schemeClr val="accent2">
                    <a:lumMod val="50000"/>
                  </a:schemeClr>
                </a:solidFill>
              </a:rPr>
            </a:br>
            <a:r>
              <a:rPr lang="en-US" sz="2000" b="1" dirty="0">
                <a:solidFill>
                  <a:schemeClr val="accent2">
                    <a:lumMod val="50000"/>
                  </a:schemeClr>
                </a:solidFill>
              </a:rPr>
              <a:t>having  count(bowler)&gt;500	</a:t>
            </a:r>
            <a:br>
              <a:rPr lang="en-US" sz="2000" b="1" dirty="0">
                <a:solidFill>
                  <a:schemeClr val="accent2">
                    <a:lumMod val="50000"/>
                  </a:schemeClr>
                </a:solidFill>
              </a:rPr>
            </a:br>
            <a:r>
              <a:rPr lang="en-US" sz="2000" b="1" dirty="0">
                <a:solidFill>
                  <a:schemeClr val="accent2">
                    <a:lumMod val="50000"/>
                  </a:schemeClr>
                </a:solidFill>
              </a:rPr>
              <a:t> order by </a:t>
            </a:r>
            <a:r>
              <a:rPr lang="en-US" sz="2000" b="1" dirty="0" err="1">
                <a:solidFill>
                  <a:schemeClr val="accent2">
                    <a:lumMod val="50000"/>
                  </a:schemeClr>
                </a:solidFill>
              </a:rPr>
              <a:t>strike_rate_bowler</a:t>
            </a:r>
            <a:r>
              <a:rPr lang="en-US" sz="2000" b="1" dirty="0">
                <a:solidFill>
                  <a:schemeClr val="accent2">
                    <a:lumMod val="50000"/>
                  </a:schemeClr>
                </a:solidFill>
              </a:rPr>
              <a:t> limit 10;</a:t>
            </a:r>
            <a:endParaRPr lang="en-IN" sz="2000" b="1" dirty="0">
              <a:solidFill>
                <a:schemeClr val="accent2">
                  <a:lumMod val="50000"/>
                </a:schemeClr>
              </a:solidFill>
            </a:endParaRPr>
          </a:p>
        </p:txBody>
      </p:sp>
      <p:pic>
        <p:nvPicPr>
          <p:cNvPr id="3" name="Picture 2">
            <a:extLst>
              <a:ext uri="{FF2B5EF4-FFF2-40B4-BE49-F238E27FC236}">
                <a16:creationId xmlns:a16="http://schemas.microsoft.com/office/drawing/2014/main" id="{3351F9B7-592C-56C4-D6BB-7E9E9C09F1FB}"/>
              </a:ext>
            </a:extLst>
          </p:cNvPr>
          <p:cNvPicPr>
            <a:picLocks noChangeAspect="1"/>
          </p:cNvPicPr>
          <p:nvPr/>
        </p:nvPicPr>
        <p:blipFill>
          <a:blip r:embed="rId2"/>
          <a:stretch>
            <a:fillRect/>
          </a:stretch>
        </p:blipFill>
        <p:spPr>
          <a:xfrm>
            <a:off x="6629400" y="2163537"/>
            <a:ext cx="4572000" cy="4076700"/>
          </a:xfrm>
          <a:prstGeom prst="rect">
            <a:avLst/>
          </a:prstGeom>
        </p:spPr>
      </p:pic>
    </p:spTree>
    <p:extLst>
      <p:ext uri="{BB962C8B-B14F-4D97-AF65-F5344CB8AC3E}">
        <p14:creationId xmlns:p14="http://schemas.microsoft.com/office/powerpoint/2010/main" val="205137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3279-5622-DC78-CA83-3A00085BD8D7}"/>
              </a:ext>
            </a:extLst>
          </p:cNvPr>
          <p:cNvSpPr>
            <a:spLocks noGrp="1"/>
          </p:cNvSpPr>
          <p:nvPr>
            <p:ph type="title"/>
          </p:nvPr>
        </p:nvSpPr>
        <p:spPr>
          <a:xfrm>
            <a:off x="862391" y="446315"/>
            <a:ext cx="8596668" cy="1589314"/>
          </a:xfrm>
        </p:spPr>
        <p:txBody>
          <a:bodyPr>
            <a:noAutofit/>
          </a:bodyPr>
          <a:lstStyle/>
          <a:p>
            <a:r>
              <a:rPr lang="en-IN" sz="2400" dirty="0"/>
              <a:t>Task6</a:t>
            </a:r>
            <a:br>
              <a:rPr lang="en-IN" sz="2400" dirty="0"/>
            </a:br>
            <a:r>
              <a:rPr lang="en-IN" sz="2400" dirty="0">
                <a:solidFill>
                  <a:schemeClr val="accent2">
                    <a:lumMod val="75000"/>
                  </a:schemeClr>
                </a:solidFill>
              </a:rPr>
              <a:t>T</a:t>
            </a:r>
            <a:r>
              <a:rPr lang="en-US" sz="2400" dirty="0">
                <a:solidFill>
                  <a:schemeClr val="accent2">
                    <a:lumMod val="75000"/>
                  </a:schemeClr>
                </a:solidFill>
              </a:rPr>
              <a:t>o get 2-3 </a:t>
            </a:r>
            <a:r>
              <a:rPr lang="en-US" sz="2400" dirty="0" err="1">
                <a:solidFill>
                  <a:schemeClr val="accent2">
                    <a:lumMod val="75000"/>
                  </a:schemeClr>
                </a:solidFill>
              </a:rPr>
              <a:t>All_rounders</a:t>
            </a:r>
            <a:r>
              <a:rPr lang="en-US" sz="2400" dirty="0">
                <a:solidFill>
                  <a:schemeClr val="accent2">
                    <a:lumMod val="75000"/>
                  </a:schemeClr>
                </a:solidFill>
              </a:rPr>
              <a:t> with the best batting as well as bowling strike rate and who have faced at least 500 balls in IPL</a:t>
            </a:r>
            <a:endParaRPr lang="en-IN" sz="2400" dirty="0">
              <a:solidFill>
                <a:schemeClr val="accent2">
                  <a:lumMod val="75000"/>
                </a:schemeClr>
              </a:solidFill>
            </a:endParaRPr>
          </a:p>
        </p:txBody>
      </p:sp>
      <p:sp>
        <p:nvSpPr>
          <p:cNvPr id="3" name="Content Placeholder 2">
            <a:extLst>
              <a:ext uri="{FF2B5EF4-FFF2-40B4-BE49-F238E27FC236}">
                <a16:creationId xmlns:a16="http://schemas.microsoft.com/office/drawing/2014/main" id="{32367F98-812E-D448-C9C1-C689DE3A66D7}"/>
              </a:ext>
            </a:extLst>
          </p:cNvPr>
          <p:cNvSpPr>
            <a:spLocks noGrp="1"/>
          </p:cNvSpPr>
          <p:nvPr>
            <p:ph idx="1"/>
          </p:nvPr>
        </p:nvSpPr>
        <p:spPr>
          <a:xfrm>
            <a:off x="677334" y="2971800"/>
            <a:ext cx="8596668" cy="3069562"/>
          </a:xfrm>
        </p:spPr>
        <p:txBody>
          <a:bodyPr>
            <a:normAutofit/>
          </a:bodyPr>
          <a:lstStyle/>
          <a:p>
            <a:r>
              <a:rPr lang="en-IN" b="1" i="1" dirty="0">
                <a:solidFill>
                  <a:srgbClr val="00B050"/>
                </a:solidFill>
              </a:rPr>
              <a:t>select </a:t>
            </a:r>
            <a:r>
              <a:rPr lang="en-IN" b="1" i="1" dirty="0" err="1">
                <a:solidFill>
                  <a:srgbClr val="00B050"/>
                </a:solidFill>
              </a:rPr>
              <a:t>a.batsman,round</a:t>
            </a:r>
            <a:r>
              <a:rPr lang="en-IN" b="1" i="1" dirty="0">
                <a:solidFill>
                  <a:srgbClr val="00B050"/>
                </a:solidFill>
              </a:rPr>
              <a:t>((sum(</a:t>
            </a:r>
            <a:r>
              <a:rPr lang="en-IN" b="1" i="1" dirty="0" err="1">
                <a:solidFill>
                  <a:srgbClr val="00B050"/>
                </a:solidFill>
              </a:rPr>
              <a:t>a.batsman_runs</a:t>
            </a:r>
            <a:r>
              <a:rPr lang="en-IN" b="1" i="1" dirty="0">
                <a:solidFill>
                  <a:srgbClr val="00B050"/>
                </a:solidFill>
              </a:rPr>
              <a:t>*1.0)/count(</a:t>
            </a:r>
            <a:r>
              <a:rPr lang="en-IN" b="1" i="1" dirty="0" err="1">
                <a:solidFill>
                  <a:srgbClr val="00B050"/>
                </a:solidFill>
              </a:rPr>
              <a:t>a.ball</a:t>
            </a:r>
            <a:r>
              <a:rPr lang="en-IN" b="1" i="1" dirty="0">
                <a:solidFill>
                  <a:srgbClr val="00B050"/>
                </a:solidFill>
              </a:rPr>
              <a:t>))*100,2) as </a:t>
            </a:r>
            <a:r>
              <a:rPr lang="en-IN" b="1" i="1" dirty="0" err="1">
                <a:solidFill>
                  <a:srgbClr val="00B050"/>
                </a:solidFill>
              </a:rPr>
              <a:t>strike_rate_batsman</a:t>
            </a:r>
            <a:r>
              <a:rPr lang="en-IN" b="1" i="1" dirty="0">
                <a:solidFill>
                  <a:srgbClr val="00B050"/>
                </a:solidFill>
              </a:rPr>
              <a:t> from </a:t>
            </a:r>
            <a:r>
              <a:rPr lang="en-IN" b="1" i="1" dirty="0" err="1">
                <a:solidFill>
                  <a:srgbClr val="00B050"/>
                </a:solidFill>
              </a:rPr>
              <a:t>ipl</a:t>
            </a:r>
            <a:r>
              <a:rPr lang="en-IN" b="1" i="1" dirty="0">
                <a:solidFill>
                  <a:srgbClr val="00B050"/>
                </a:solidFill>
              </a:rPr>
              <a:t> as a inner join (	select </a:t>
            </a:r>
            <a:r>
              <a:rPr lang="en-IN" b="1" i="1" dirty="0" err="1">
                <a:solidFill>
                  <a:srgbClr val="00B050"/>
                </a:solidFill>
              </a:rPr>
              <a:t>b.bowler</a:t>
            </a:r>
            <a:r>
              <a:rPr lang="en-IN" b="1" i="1" dirty="0">
                <a:solidFill>
                  <a:srgbClr val="00B050"/>
                </a:solidFill>
              </a:rPr>
              <a:t>, round(count(</a:t>
            </a:r>
            <a:r>
              <a:rPr lang="en-IN" b="1" i="1" dirty="0" err="1">
                <a:solidFill>
                  <a:srgbClr val="00B050"/>
                </a:solidFill>
              </a:rPr>
              <a:t>b.bowler</a:t>
            </a:r>
            <a:r>
              <a:rPr lang="en-IN" b="1" i="1" dirty="0">
                <a:solidFill>
                  <a:srgbClr val="00B050"/>
                </a:solidFill>
              </a:rPr>
              <a:t>)*1.0/sum(</a:t>
            </a:r>
            <a:r>
              <a:rPr lang="en-IN" b="1" i="1" dirty="0" err="1">
                <a:solidFill>
                  <a:srgbClr val="00B050"/>
                </a:solidFill>
              </a:rPr>
              <a:t>b.dismissal_type</a:t>
            </a:r>
            <a:r>
              <a:rPr lang="en-IN" b="1" i="1" dirty="0">
                <a:solidFill>
                  <a:srgbClr val="00B050"/>
                </a:solidFill>
              </a:rPr>
              <a:t>),2) as </a:t>
            </a:r>
            <a:r>
              <a:rPr lang="en-IN" b="1" i="1" dirty="0" err="1">
                <a:solidFill>
                  <a:srgbClr val="00B050"/>
                </a:solidFill>
              </a:rPr>
              <a:t>strike_rate_bowler</a:t>
            </a:r>
            <a:r>
              <a:rPr lang="en-IN" b="1" i="1" dirty="0">
                <a:solidFill>
                  <a:srgbClr val="00B050"/>
                </a:solidFill>
              </a:rPr>
              <a:t>	 from </a:t>
            </a:r>
            <a:r>
              <a:rPr lang="en-IN" b="1" i="1" dirty="0" err="1">
                <a:solidFill>
                  <a:srgbClr val="00B050"/>
                </a:solidFill>
              </a:rPr>
              <a:t>valid_dismissals</a:t>
            </a:r>
            <a:r>
              <a:rPr lang="en-IN" b="1" i="1" dirty="0">
                <a:solidFill>
                  <a:srgbClr val="00B050"/>
                </a:solidFill>
              </a:rPr>
              <a:t> as b group by </a:t>
            </a:r>
            <a:r>
              <a:rPr lang="en-IN" b="1" i="1" dirty="0" err="1">
                <a:solidFill>
                  <a:srgbClr val="00B050"/>
                </a:solidFill>
              </a:rPr>
              <a:t>bowlerhaving</a:t>
            </a:r>
            <a:r>
              <a:rPr lang="en-IN" b="1" i="1" dirty="0">
                <a:solidFill>
                  <a:srgbClr val="00B050"/>
                </a:solidFill>
              </a:rPr>
              <a:t> count(bowler)&gt;300) as b 	 on </a:t>
            </a:r>
            <a:r>
              <a:rPr lang="en-IN" b="1" i="1" dirty="0" err="1">
                <a:solidFill>
                  <a:srgbClr val="00B050"/>
                </a:solidFill>
              </a:rPr>
              <a:t>a.batsman</a:t>
            </a:r>
            <a:r>
              <a:rPr lang="en-IN" b="1" i="1" dirty="0">
                <a:solidFill>
                  <a:srgbClr val="00B050"/>
                </a:solidFill>
              </a:rPr>
              <a:t>=</a:t>
            </a:r>
            <a:r>
              <a:rPr lang="en-IN" b="1" i="1" dirty="0" err="1">
                <a:solidFill>
                  <a:srgbClr val="00B050"/>
                </a:solidFill>
              </a:rPr>
              <a:t>b.bowler</a:t>
            </a:r>
            <a:r>
              <a:rPr lang="en-IN" b="1" i="1" dirty="0">
                <a:solidFill>
                  <a:srgbClr val="00B050"/>
                </a:solidFill>
              </a:rPr>
              <a:t>	  where </a:t>
            </a:r>
            <a:r>
              <a:rPr lang="en-IN" b="1" i="1" dirty="0" err="1">
                <a:solidFill>
                  <a:srgbClr val="00B050"/>
                </a:solidFill>
              </a:rPr>
              <a:t>extras_type</a:t>
            </a:r>
            <a:r>
              <a:rPr lang="en-IN" b="1" i="1" dirty="0">
                <a:solidFill>
                  <a:srgbClr val="00B050"/>
                </a:solidFill>
              </a:rPr>
              <a:t> not in ('wides')group by </a:t>
            </a:r>
            <a:r>
              <a:rPr lang="en-IN" b="1" i="1" dirty="0" err="1">
                <a:solidFill>
                  <a:srgbClr val="00B050"/>
                </a:solidFill>
              </a:rPr>
              <a:t>a.batsman</a:t>
            </a:r>
            <a:r>
              <a:rPr lang="en-IN" b="1" i="1" dirty="0">
                <a:solidFill>
                  <a:srgbClr val="00B050"/>
                </a:solidFill>
              </a:rPr>
              <a:t>, </a:t>
            </a:r>
            <a:r>
              <a:rPr lang="en-IN" b="1" i="1" dirty="0" err="1">
                <a:solidFill>
                  <a:srgbClr val="00B050"/>
                </a:solidFill>
              </a:rPr>
              <a:t>b.bowler</a:t>
            </a:r>
            <a:r>
              <a:rPr lang="en-IN" b="1" i="1" dirty="0">
                <a:solidFill>
                  <a:srgbClr val="00B050"/>
                </a:solidFill>
              </a:rPr>
              <a:t>	 having count(ball)&gt;500 order by </a:t>
            </a:r>
            <a:r>
              <a:rPr lang="en-IN" b="1" i="1" dirty="0" err="1">
                <a:solidFill>
                  <a:srgbClr val="00B050"/>
                </a:solidFill>
              </a:rPr>
              <a:t>strike_rate_batsman</a:t>
            </a:r>
            <a:r>
              <a:rPr lang="en-IN" b="1" i="1" dirty="0">
                <a:solidFill>
                  <a:srgbClr val="00B050"/>
                </a:solidFill>
              </a:rPr>
              <a:t> </a:t>
            </a:r>
            <a:r>
              <a:rPr lang="en-IN" b="1" i="1" dirty="0" err="1">
                <a:solidFill>
                  <a:srgbClr val="00B050"/>
                </a:solidFill>
              </a:rPr>
              <a:t>desc</a:t>
            </a:r>
            <a:r>
              <a:rPr lang="en-IN" b="1" i="1" dirty="0">
                <a:solidFill>
                  <a:srgbClr val="00B050"/>
                </a:solidFill>
              </a:rPr>
              <a:t> limit 10;</a:t>
            </a:r>
          </a:p>
        </p:txBody>
      </p:sp>
    </p:spTree>
    <p:extLst>
      <p:ext uri="{BB962C8B-B14F-4D97-AF65-F5344CB8AC3E}">
        <p14:creationId xmlns:p14="http://schemas.microsoft.com/office/powerpoint/2010/main" val="165518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F17F-8404-450A-97CF-FC946E144F77}"/>
              </a:ext>
            </a:extLst>
          </p:cNvPr>
          <p:cNvSpPr>
            <a:spLocks noGrp="1"/>
          </p:cNvSpPr>
          <p:nvPr>
            <p:ph type="title"/>
          </p:nvPr>
        </p:nvSpPr>
        <p:spPr/>
        <p:txBody>
          <a:bodyPr/>
          <a:lstStyle/>
          <a:p>
            <a:r>
              <a:rPr lang="en-IN" b="1" dirty="0">
                <a:solidFill>
                  <a:srgbClr val="FF3399"/>
                </a:solidFill>
                <a:latin typeface="Corbel" panose="020B0503020204020204" pitchFamily="34" charset="0"/>
              </a:rPr>
              <a:t>wicketkeeper</a:t>
            </a:r>
          </a:p>
        </p:txBody>
      </p:sp>
      <p:sp>
        <p:nvSpPr>
          <p:cNvPr id="3" name="Content Placeholder 2">
            <a:extLst>
              <a:ext uri="{FF2B5EF4-FFF2-40B4-BE49-F238E27FC236}">
                <a16:creationId xmlns:a16="http://schemas.microsoft.com/office/drawing/2014/main" id="{DFE9DFD0-B0AC-BD48-7D04-66C841D1C4A8}"/>
              </a:ext>
            </a:extLst>
          </p:cNvPr>
          <p:cNvSpPr>
            <a:spLocks noGrp="1"/>
          </p:cNvSpPr>
          <p:nvPr>
            <p:ph idx="1"/>
          </p:nvPr>
        </p:nvSpPr>
        <p:spPr>
          <a:xfrm>
            <a:off x="283029" y="1611086"/>
            <a:ext cx="8990973" cy="5246913"/>
          </a:xfrm>
        </p:spPr>
        <p:txBody>
          <a:bodyPr>
            <a:normAutofit fontScale="92500" lnSpcReduction="10000"/>
          </a:bodyPr>
          <a:lstStyle/>
          <a:p>
            <a:r>
              <a:rPr lang="en-US" b="1" dirty="0"/>
              <a:t>Reflexe</a:t>
            </a:r>
            <a:r>
              <a:rPr lang="en-US" dirty="0"/>
              <a:t>s 	Quick reflexes are one of the most important skills for wicketkeepers it need to have excellent hand-eye coordination and spatial </a:t>
            </a:r>
            <a:r>
              <a:rPr lang="en-US" dirty="0" err="1"/>
              <a:t>awareness.Having</a:t>
            </a:r>
            <a:r>
              <a:rPr lang="en-US" dirty="0"/>
              <a:t> these skills, a keeper will be able to react quickly on the field, and there’s nothing more important than reactions in wicketkeeping.	</a:t>
            </a:r>
          </a:p>
          <a:p>
            <a:r>
              <a:rPr lang="en-US" b="1" dirty="0"/>
              <a:t>Footwork</a:t>
            </a:r>
            <a:r>
              <a:rPr lang="en-US" dirty="0"/>
              <a:t> Feet movement helps wicketkeepers collect hard-to-reach balls .In order to cover a larger area behind the stumps, wicketkeepers need to have good footwork.	 It makes a huge difference, especially when wicketkeeper have to keep in longer formats</a:t>
            </a:r>
          </a:p>
          <a:p>
            <a:r>
              <a:rPr lang="en-US" b="1" dirty="0"/>
              <a:t>Glove work </a:t>
            </a:r>
            <a:r>
              <a:rPr lang="en-US" dirty="0"/>
              <a:t>Handling the ball and glove work are important for wicketkeeper. wicketkeeper is only as good as their ability with their hands; more specifically, how they handle the ball when it lands in their gloves</a:t>
            </a:r>
          </a:p>
          <a:p>
            <a:r>
              <a:rPr lang="en-US" b="1" dirty="0"/>
              <a:t>Deflection</a:t>
            </a:r>
            <a:r>
              <a:rPr lang="en-US" dirty="0"/>
              <a:t>	Keepers need to be ready for nicks and edges Flicks and edges off the bat or pads are common in the sport, and it is important for the keeper to replicate such scenarios during training sessions.</a:t>
            </a:r>
          </a:p>
          <a:p>
            <a:endParaRPr lang="en-US" dirty="0"/>
          </a:p>
          <a:p>
            <a:r>
              <a:rPr lang="en-US" b="1" dirty="0">
                <a:solidFill>
                  <a:srgbClr val="FF3399"/>
                </a:solidFill>
              </a:rPr>
              <a:t>While selecting the wicketkeeper we can follow the above criteria  and the  person who has the above </a:t>
            </a:r>
            <a:r>
              <a:rPr lang="en-US" b="1" dirty="0" err="1">
                <a:solidFill>
                  <a:srgbClr val="FF3399"/>
                </a:solidFill>
              </a:rPr>
              <a:t>abilty</a:t>
            </a:r>
            <a:r>
              <a:rPr lang="en-US" b="1" dirty="0">
                <a:solidFill>
                  <a:srgbClr val="FF3399"/>
                </a:solidFill>
              </a:rPr>
              <a:t> can be our wicketkeeper. Also while selecting the wicketkeeper we should </a:t>
            </a:r>
            <a:r>
              <a:rPr lang="en-US" b="1" dirty="0" err="1">
                <a:solidFill>
                  <a:srgbClr val="FF3399"/>
                </a:solidFill>
              </a:rPr>
              <a:t>should</a:t>
            </a:r>
            <a:r>
              <a:rPr lang="en-US" b="1" dirty="0">
                <a:solidFill>
                  <a:srgbClr val="FF3399"/>
                </a:solidFill>
              </a:rPr>
              <a:t> not pay the amount greater than  we have in the purse for a particular player</a:t>
            </a:r>
            <a:endParaRPr lang="en-IN" b="1" dirty="0">
              <a:solidFill>
                <a:srgbClr val="FF3399"/>
              </a:solidFill>
            </a:endParaRPr>
          </a:p>
        </p:txBody>
      </p:sp>
    </p:spTree>
    <p:extLst>
      <p:ext uri="{BB962C8B-B14F-4D97-AF65-F5344CB8AC3E}">
        <p14:creationId xmlns:p14="http://schemas.microsoft.com/office/powerpoint/2010/main" val="36967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C26F433-EB69-9515-7A6D-CAC5FA2D9B24}"/>
              </a:ext>
            </a:extLst>
          </p:cNvPr>
          <p:cNvSpPr>
            <a:spLocks noGrp="1"/>
          </p:cNvSpPr>
          <p:nvPr>
            <p:ph type="title"/>
          </p:nvPr>
        </p:nvSpPr>
        <p:spPr>
          <a:xfrm>
            <a:off x="677334" y="609600"/>
            <a:ext cx="8205409" cy="2144486"/>
          </a:xfrm>
        </p:spPr>
        <p:txBody>
          <a:bodyPr/>
          <a:lstStyle/>
          <a:p>
            <a:r>
              <a:rPr lang="en-US" b="1" dirty="0">
                <a:solidFill>
                  <a:srgbClr val="FFC000"/>
                </a:solidFill>
                <a:latin typeface="Arial Rounded MT Bold" panose="020F0704030504030204" pitchFamily="34" charset="0"/>
              </a:rPr>
              <a:t>Additional Questions for Final Assessment </a:t>
            </a:r>
            <a:endParaRPr lang="en-IN" b="1" dirty="0">
              <a:solidFill>
                <a:srgbClr val="FFC000"/>
              </a:solidFill>
              <a:latin typeface="Arial Rounded MT Bold" panose="020F0704030504030204" pitchFamily="34" charset="0"/>
            </a:endParaRPr>
          </a:p>
        </p:txBody>
      </p:sp>
      <p:sp>
        <p:nvSpPr>
          <p:cNvPr id="21" name="Content Placeholder 20">
            <a:extLst>
              <a:ext uri="{FF2B5EF4-FFF2-40B4-BE49-F238E27FC236}">
                <a16:creationId xmlns:a16="http://schemas.microsoft.com/office/drawing/2014/main" id="{CE198097-E525-F3FA-2DD5-FAF376169A04}"/>
              </a:ext>
            </a:extLst>
          </p:cNvPr>
          <p:cNvSpPr>
            <a:spLocks noGrp="1"/>
          </p:cNvSpPr>
          <p:nvPr>
            <p:ph idx="1"/>
          </p:nvPr>
        </p:nvSpPr>
        <p:spPr/>
        <p:txBody>
          <a:bodyPr/>
          <a:lstStyle/>
          <a:p>
            <a:r>
              <a:rPr lang="en-IN" b="1" i="1" u="sng" dirty="0">
                <a:effectLst>
                  <a:outerShdw blurRad="38100" dist="38100" dir="2700000" algn="tl">
                    <a:srgbClr val="000000">
                      <a:alpha val="43137"/>
                    </a:srgbClr>
                  </a:outerShdw>
                </a:effectLst>
              </a:rPr>
              <a:t> </a:t>
            </a:r>
            <a:r>
              <a:rPr lang="en-IN" b="1" i="1" u="sng" dirty="0">
                <a:solidFill>
                  <a:srgbClr val="FF3399"/>
                </a:solidFill>
                <a:effectLst>
                  <a:outerShdw blurRad="38100" dist="38100" dir="2700000" algn="tl">
                    <a:srgbClr val="000000">
                      <a:alpha val="43137"/>
                    </a:srgbClr>
                  </a:outerShdw>
                </a:effectLst>
              </a:rPr>
              <a:t>TO CREATE TABLE </a:t>
            </a:r>
          </a:p>
          <a:p>
            <a:endParaRPr lang="en-IN" b="1" i="1" u="sng" dirty="0">
              <a:solidFill>
                <a:srgbClr val="FF3399"/>
              </a:solidFill>
              <a:effectLst>
                <a:outerShdw blurRad="38100" dist="38100" dir="2700000" algn="tl">
                  <a:srgbClr val="000000">
                    <a:alpha val="43137"/>
                  </a:srgbClr>
                </a:outerShdw>
              </a:effectLst>
            </a:endParaRPr>
          </a:p>
          <a:p>
            <a:r>
              <a:rPr lang="en-US" b="1" i="1" u="sng" dirty="0">
                <a:solidFill>
                  <a:srgbClr val="FF3399"/>
                </a:solidFill>
                <a:effectLst>
                  <a:outerShdw blurRad="38100" dist="38100" dir="2700000" algn="tl">
                    <a:srgbClr val="000000">
                      <a:alpha val="43137"/>
                    </a:srgbClr>
                  </a:outerShdw>
                </a:effectLst>
              </a:rPr>
              <a:t>Create table deliveries as (select * from </a:t>
            </a:r>
            <a:r>
              <a:rPr lang="en-US" b="1" i="1" u="sng" dirty="0" err="1">
                <a:solidFill>
                  <a:srgbClr val="FF3399"/>
                </a:solidFill>
                <a:effectLst>
                  <a:outerShdw blurRad="38100" dist="38100" dir="2700000" algn="tl">
                    <a:srgbClr val="000000">
                      <a:alpha val="43137"/>
                    </a:srgbClr>
                  </a:outerShdw>
                </a:effectLst>
              </a:rPr>
              <a:t>ipl</a:t>
            </a:r>
            <a:r>
              <a:rPr lang="en-US" b="1" i="1" u="sng" dirty="0">
                <a:solidFill>
                  <a:srgbClr val="FF3399"/>
                </a:solidFill>
                <a:effectLst>
                  <a:outerShdw blurRad="38100" dist="38100" dir="2700000" algn="tl">
                    <a:srgbClr val="000000">
                      <a:alpha val="43137"/>
                    </a:srgbClr>
                  </a:outerShdw>
                </a:effectLst>
              </a:rPr>
              <a:t>);</a:t>
            </a:r>
          </a:p>
          <a:p>
            <a:endParaRPr lang="en-US" b="1" i="1" u="sng" dirty="0">
              <a:solidFill>
                <a:srgbClr val="FF3399"/>
              </a:solidFill>
              <a:effectLst>
                <a:outerShdw blurRad="38100" dist="38100" dir="2700000" algn="tl">
                  <a:srgbClr val="000000">
                    <a:alpha val="43137"/>
                  </a:srgbClr>
                </a:outerShdw>
              </a:effectLst>
            </a:endParaRPr>
          </a:p>
          <a:p>
            <a:r>
              <a:rPr lang="en-US" b="1" i="1" u="sng" dirty="0">
                <a:solidFill>
                  <a:srgbClr val="FF3399"/>
                </a:solidFill>
                <a:effectLst>
                  <a:outerShdw blurRad="38100" dist="38100" dir="2700000" algn="tl">
                    <a:srgbClr val="000000">
                      <a:alpha val="43137"/>
                    </a:srgbClr>
                  </a:outerShdw>
                </a:effectLst>
              </a:rPr>
              <a:t>create table matches as (select * from </a:t>
            </a:r>
            <a:r>
              <a:rPr lang="en-US" b="1" i="1" u="sng" dirty="0" err="1">
                <a:solidFill>
                  <a:srgbClr val="FF3399"/>
                </a:solidFill>
                <a:effectLst>
                  <a:outerShdw blurRad="38100" dist="38100" dir="2700000" algn="tl">
                    <a:srgbClr val="000000">
                      <a:alpha val="43137"/>
                    </a:srgbClr>
                  </a:outerShdw>
                </a:effectLst>
              </a:rPr>
              <a:t>ipl_matches</a:t>
            </a:r>
            <a:r>
              <a:rPr lang="en-US" b="1" i="1" u="sng" dirty="0">
                <a:solidFill>
                  <a:srgbClr val="FF3399"/>
                </a:solidFill>
                <a:effectLst>
                  <a:outerShdw blurRad="38100" dist="38100" dir="2700000" algn="tl">
                    <a:srgbClr val="000000">
                      <a:alpha val="43137"/>
                    </a:srgbClr>
                  </a:outerShdw>
                </a:effectLst>
              </a:rPr>
              <a:t>);</a:t>
            </a:r>
            <a:endParaRPr lang="en-IN" b="1" i="1" u="sng" dirty="0">
              <a:solidFill>
                <a:srgbClr val="FF3399"/>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118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C27F5E-58A9-B9C6-3A9E-7DECED84AE11}"/>
              </a:ext>
            </a:extLst>
          </p:cNvPr>
          <p:cNvSpPr txBox="1"/>
          <p:nvPr/>
        </p:nvSpPr>
        <p:spPr>
          <a:xfrm>
            <a:off x="413657" y="859971"/>
            <a:ext cx="8414657" cy="3724096"/>
          </a:xfrm>
          <a:prstGeom prst="rect">
            <a:avLst/>
          </a:prstGeom>
          <a:noFill/>
        </p:spPr>
        <p:txBody>
          <a:bodyPr wrap="square">
            <a:spAutoFit/>
          </a:bodyPr>
          <a:lstStyle/>
          <a:p>
            <a:pPr marL="0" indent="0">
              <a:buNone/>
            </a:pPr>
            <a:r>
              <a:rPr lang="en-IN" sz="1800" b="1" dirty="0">
                <a:solidFill>
                  <a:srgbClr val="0070C0"/>
                </a:solidFill>
              </a:rPr>
              <a:t>1….</a:t>
            </a:r>
          </a:p>
          <a:p>
            <a:pPr marL="0" indent="0">
              <a:buNone/>
            </a:pPr>
            <a:r>
              <a:rPr lang="en-IN" sz="2400" b="1" dirty="0">
                <a:solidFill>
                  <a:srgbClr val="0070C0"/>
                </a:solidFill>
              </a:rPr>
              <a:t>To </a:t>
            </a:r>
            <a:r>
              <a:rPr lang="en-US" sz="2400" b="1" dirty="0">
                <a:solidFill>
                  <a:srgbClr val="0070C0"/>
                </a:solidFill>
              </a:rPr>
              <a:t>count of cities that have hosted an IPL match</a:t>
            </a:r>
            <a:br>
              <a:rPr lang="en-US" sz="2400" b="1" dirty="0">
                <a:solidFill>
                  <a:srgbClr val="0070C0"/>
                </a:solidFill>
              </a:rPr>
            </a:br>
            <a:endParaRPr lang="en-US" sz="2400" b="1" dirty="0">
              <a:solidFill>
                <a:srgbClr val="7030A0"/>
              </a:solidFill>
            </a:endParaRPr>
          </a:p>
          <a:p>
            <a:pPr marL="0" indent="0">
              <a:buNone/>
            </a:pPr>
            <a:r>
              <a:rPr lang="en-US" sz="2000" b="1" dirty="0">
                <a:solidFill>
                  <a:srgbClr val="00B0F0"/>
                </a:solidFill>
              </a:rPr>
              <a:t> select  count(distinct (city)) as </a:t>
            </a:r>
            <a:r>
              <a:rPr lang="en-US" sz="2000" b="1" dirty="0" err="1">
                <a:solidFill>
                  <a:srgbClr val="00B0F0"/>
                </a:solidFill>
              </a:rPr>
              <a:t>count_city</a:t>
            </a:r>
            <a:r>
              <a:rPr lang="en-US" sz="2000" b="1" dirty="0">
                <a:solidFill>
                  <a:srgbClr val="00B0F0"/>
                </a:solidFill>
              </a:rPr>
              <a:t> from </a:t>
            </a:r>
            <a:r>
              <a:rPr lang="en-US" sz="2000" b="1" dirty="0" err="1">
                <a:solidFill>
                  <a:srgbClr val="00B0F0"/>
                </a:solidFill>
              </a:rPr>
              <a:t>ipl_matches</a:t>
            </a:r>
            <a:r>
              <a:rPr lang="en-US" sz="2000" b="1" dirty="0">
                <a:solidFill>
                  <a:srgbClr val="00B0F0"/>
                </a:solidFill>
              </a:rPr>
              <a:t>;</a:t>
            </a:r>
          </a:p>
          <a:p>
            <a:endParaRPr lang="en-US" sz="1800" b="1" dirty="0">
              <a:solidFill>
                <a:srgbClr val="7030A0"/>
              </a:solidFill>
            </a:endParaRPr>
          </a:p>
          <a:p>
            <a:r>
              <a:rPr lang="en-US" sz="1800" b="1" dirty="0">
                <a:solidFill>
                  <a:srgbClr val="7030A0"/>
                </a:solidFill>
              </a:rPr>
              <a:t>2……</a:t>
            </a:r>
          </a:p>
          <a:p>
            <a:endParaRPr lang="en-US" sz="2000" dirty="0">
              <a:solidFill>
                <a:srgbClr val="7030A0"/>
              </a:solidFill>
            </a:endParaRPr>
          </a:p>
          <a:p>
            <a:r>
              <a:rPr lang="en-US" sz="2000" b="1" i="1" u="sng" dirty="0">
                <a:solidFill>
                  <a:srgbClr val="0070C0"/>
                </a:solidFill>
              </a:rPr>
              <a:t>To Create table deliveries_v02 </a:t>
            </a:r>
          </a:p>
          <a:p>
            <a:endParaRPr lang="en-US" sz="2000" b="1" i="1" u="sng" dirty="0">
              <a:solidFill>
                <a:srgbClr val="0070C0"/>
              </a:solidFill>
            </a:endParaRPr>
          </a:p>
          <a:p>
            <a:r>
              <a:rPr lang="en-US" sz="1800" b="1" i="1" dirty="0">
                <a:solidFill>
                  <a:srgbClr val="00B0F0"/>
                </a:solidFill>
              </a:rPr>
              <a:t>create table deliveries_v02 as (select *,case when </a:t>
            </a:r>
            <a:r>
              <a:rPr lang="en-US" sz="1800" b="1" i="1" dirty="0" err="1">
                <a:solidFill>
                  <a:srgbClr val="00B0F0"/>
                </a:solidFill>
              </a:rPr>
              <a:t>total_runs</a:t>
            </a:r>
            <a:r>
              <a:rPr lang="en-US" sz="1800" b="1" i="1" dirty="0">
                <a:solidFill>
                  <a:srgbClr val="00B0F0"/>
                </a:solidFill>
              </a:rPr>
              <a:t> &gt;=4 then 'boundary'	when </a:t>
            </a:r>
            <a:r>
              <a:rPr lang="en-US" sz="1800" b="1" i="1" dirty="0" err="1">
                <a:solidFill>
                  <a:srgbClr val="00B0F0"/>
                </a:solidFill>
              </a:rPr>
              <a:t>total_runs</a:t>
            </a:r>
            <a:r>
              <a:rPr lang="en-US" sz="1800" b="1" i="1" dirty="0">
                <a:solidFill>
                  <a:srgbClr val="00B0F0"/>
                </a:solidFill>
              </a:rPr>
              <a:t>=0 </a:t>
            </a:r>
            <a:r>
              <a:rPr lang="en-US" sz="1800" b="1" i="1" dirty="0" err="1">
                <a:solidFill>
                  <a:srgbClr val="00B0F0"/>
                </a:solidFill>
              </a:rPr>
              <a:t>then'dot</a:t>
            </a:r>
            <a:r>
              <a:rPr lang="en-US" sz="1800" b="1" i="1" dirty="0">
                <a:solidFill>
                  <a:srgbClr val="00B0F0"/>
                </a:solidFill>
              </a:rPr>
              <a:t>'	else 'other'	end as </a:t>
            </a:r>
            <a:r>
              <a:rPr lang="en-US" sz="1800" b="1" i="1" dirty="0" err="1">
                <a:solidFill>
                  <a:srgbClr val="00B0F0"/>
                </a:solidFill>
              </a:rPr>
              <a:t>ball_result</a:t>
            </a:r>
            <a:r>
              <a:rPr lang="en-US" sz="1800" b="1" i="1" dirty="0">
                <a:solidFill>
                  <a:srgbClr val="00B0F0"/>
                </a:solidFill>
              </a:rPr>
              <a:t>	from deliveries);</a:t>
            </a:r>
            <a:endParaRPr lang="en-IN" sz="1800" b="1" i="1" dirty="0">
              <a:solidFill>
                <a:srgbClr val="00B0F0"/>
              </a:solidFill>
            </a:endParaRPr>
          </a:p>
        </p:txBody>
      </p:sp>
    </p:spTree>
    <p:extLst>
      <p:ext uri="{BB962C8B-B14F-4D97-AF65-F5344CB8AC3E}">
        <p14:creationId xmlns:p14="http://schemas.microsoft.com/office/powerpoint/2010/main" val="16211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0F11-4C28-49EE-C146-CFCF44467409}"/>
              </a:ext>
            </a:extLst>
          </p:cNvPr>
          <p:cNvSpPr>
            <a:spLocks noGrp="1"/>
          </p:cNvSpPr>
          <p:nvPr>
            <p:ph type="title"/>
          </p:nvPr>
        </p:nvSpPr>
        <p:spPr>
          <a:xfrm>
            <a:off x="359229" y="609600"/>
            <a:ext cx="8914773" cy="4953000"/>
          </a:xfrm>
        </p:spPr>
        <p:txBody>
          <a:bodyPr>
            <a:normAutofit/>
          </a:bodyPr>
          <a:lstStyle/>
          <a:p>
            <a:r>
              <a:rPr lang="en-IN" dirty="0">
                <a:solidFill>
                  <a:schemeClr val="accent6">
                    <a:lumMod val="50000"/>
                  </a:schemeClr>
                </a:solidFill>
              </a:rPr>
              <a:t> 3…….</a:t>
            </a:r>
            <a:br>
              <a:rPr lang="en-IN" dirty="0">
                <a:solidFill>
                  <a:schemeClr val="accent6">
                    <a:lumMod val="50000"/>
                  </a:schemeClr>
                </a:solidFill>
              </a:rPr>
            </a:br>
            <a:r>
              <a:rPr lang="en-US" sz="2400" dirty="0">
                <a:solidFill>
                  <a:srgbClr val="484848"/>
                </a:solidFill>
                <a:highlight>
                  <a:srgbClr val="FFFFFF"/>
                </a:highlight>
                <a:latin typeface="Inter var experimental"/>
              </a:rPr>
              <a:t>T</a:t>
            </a:r>
            <a:r>
              <a:rPr lang="en-US" sz="2400" b="0" i="0" dirty="0">
                <a:solidFill>
                  <a:srgbClr val="484848"/>
                </a:solidFill>
                <a:effectLst/>
                <a:highlight>
                  <a:srgbClr val="FFFFFF"/>
                </a:highlight>
                <a:latin typeface="Inter var experimental"/>
              </a:rPr>
              <a:t>o fetch the total number of boundaries and dot balls</a:t>
            </a:r>
            <a:br>
              <a:rPr lang="en-US" sz="2400" b="0" i="0" dirty="0">
                <a:solidFill>
                  <a:srgbClr val="484848"/>
                </a:solidFill>
                <a:effectLst/>
                <a:highlight>
                  <a:srgbClr val="FFFFFF"/>
                </a:highlight>
                <a:latin typeface="Inter var experimental"/>
              </a:rPr>
            </a:br>
            <a:br>
              <a:rPr lang="en-US" b="0" i="0" dirty="0">
                <a:solidFill>
                  <a:srgbClr val="484848"/>
                </a:solidFill>
                <a:effectLst/>
                <a:highlight>
                  <a:srgbClr val="FFFFFF"/>
                </a:highlight>
                <a:latin typeface="Inter var experimental"/>
              </a:rPr>
            </a:br>
            <a:r>
              <a:rPr lang="en-US" sz="2200" b="0" i="0" dirty="0">
                <a:solidFill>
                  <a:srgbClr val="009900"/>
                </a:solidFill>
                <a:effectLst/>
                <a:highlight>
                  <a:srgbClr val="FFFFFF"/>
                </a:highlight>
                <a:latin typeface="Inter var experimental"/>
              </a:rPr>
              <a:t>select count(</a:t>
            </a:r>
            <a:r>
              <a:rPr lang="en-US" sz="2200" b="0" i="0" dirty="0" err="1">
                <a:solidFill>
                  <a:srgbClr val="009900"/>
                </a:solidFill>
                <a:effectLst/>
                <a:highlight>
                  <a:srgbClr val="FFFFFF"/>
                </a:highlight>
                <a:latin typeface="Inter var experimental"/>
              </a:rPr>
              <a:t>ball_result</a:t>
            </a:r>
            <a:r>
              <a:rPr lang="en-US" sz="2200" b="0" i="0" dirty="0">
                <a:solidFill>
                  <a:srgbClr val="009900"/>
                </a:solidFill>
                <a:effectLst/>
                <a:highlight>
                  <a:srgbClr val="FFFFFF"/>
                </a:highlight>
                <a:latin typeface="Inter var experimental"/>
              </a:rPr>
              <a:t>) as </a:t>
            </a:r>
            <a:r>
              <a:rPr lang="en-US" sz="2200" b="0" i="0" dirty="0" err="1">
                <a:solidFill>
                  <a:srgbClr val="009900"/>
                </a:solidFill>
                <a:effectLst/>
                <a:highlight>
                  <a:srgbClr val="FFFFFF"/>
                </a:highlight>
                <a:latin typeface="Inter var experimental"/>
              </a:rPr>
              <a:t>no_of_boundaries</a:t>
            </a:r>
            <a:r>
              <a:rPr lang="en-US" sz="2200" b="0" i="0" dirty="0">
                <a:solidFill>
                  <a:srgbClr val="009900"/>
                </a:solidFill>
                <a:effectLst/>
                <a:highlight>
                  <a:srgbClr val="FFFFFF"/>
                </a:highlight>
                <a:latin typeface="Inter var experimental"/>
              </a:rPr>
              <a:t>,(select count(</a:t>
            </a:r>
            <a:r>
              <a:rPr lang="en-US" sz="2200" b="0" i="0" dirty="0" err="1">
                <a:solidFill>
                  <a:srgbClr val="009900"/>
                </a:solidFill>
                <a:effectLst/>
                <a:highlight>
                  <a:srgbClr val="FFFFFF"/>
                </a:highlight>
                <a:latin typeface="Inter var experimental"/>
              </a:rPr>
              <a:t>ball_result</a:t>
            </a:r>
            <a:r>
              <a:rPr lang="en-US" sz="2200" b="0" i="0" dirty="0">
                <a:solidFill>
                  <a:srgbClr val="009900"/>
                </a:solidFill>
                <a:effectLst/>
                <a:highlight>
                  <a:srgbClr val="FFFFFF"/>
                </a:highlight>
                <a:latin typeface="Inter var experimental"/>
              </a:rPr>
              <a:t>) as dot from deliveries_v02		where </a:t>
            </a:r>
            <a:r>
              <a:rPr lang="en-US" sz="2200" b="0" i="0" dirty="0" err="1">
                <a:solidFill>
                  <a:srgbClr val="009900"/>
                </a:solidFill>
                <a:effectLst/>
                <a:highlight>
                  <a:srgbClr val="FFFFFF"/>
                </a:highlight>
                <a:latin typeface="Inter var experimental"/>
              </a:rPr>
              <a:t>ball_result</a:t>
            </a:r>
            <a:r>
              <a:rPr lang="en-US" sz="2200" b="0" i="0" dirty="0">
                <a:solidFill>
                  <a:srgbClr val="009900"/>
                </a:solidFill>
                <a:effectLst/>
                <a:highlight>
                  <a:srgbClr val="FFFFFF"/>
                </a:highlight>
                <a:latin typeface="Inter var experimental"/>
              </a:rPr>
              <a:t>='dot'),		count(</a:t>
            </a:r>
            <a:r>
              <a:rPr lang="en-US" sz="2200" b="0" i="0" dirty="0" err="1">
                <a:solidFill>
                  <a:srgbClr val="009900"/>
                </a:solidFill>
                <a:effectLst/>
                <a:highlight>
                  <a:srgbClr val="FFFFFF"/>
                </a:highlight>
                <a:latin typeface="Inter var experimental"/>
              </a:rPr>
              <a:t>ball_result</a:t>
            </a:r>
            <a:r>
              <a:rPr lang="en-US" sz="2200" b="0" i="0" dirty="0">
                <a:solidFill>
                  <a:srgbClr val="009900"/>
                </a:solidFill>
                <a:effectLst/>
                <a:highlight>
                  <a:srgbClr val="FFFFFF"/>
                </a:highlight>
                <a:latin typeface="Inter var experimental"/>
              </a:rPr>
              <a:t>) as boundary from deliveries_v02 where </a:t>
            </a:r>
            <a:r>
              <a:rPr lang="en-US" sz="2200" b="0" i="0" dirty="0" err="1">
                <a:solidFill>
                  <a:srgbClr val="009900"/>
                </a:solidFill>
                <a:effectLst/>
                <a:highlight>
                  <a:srgbClr val="FFFFFF"/>
                </a:highlight>
                <a:latin typeface="Inter var experimental"/>
              </a:rPr>
              <a:t>ball_result</a:t>
            </a:r>
            <a:r>
              <a:rPr lang="en-US" sz="2200" b="0" i="0" dirty="0">
                <a:solidFill>
                  <a:srgbClr val="009900"/>
                </a:solidFill>
                <a:effectLst/>
                <a:highlight>
                  <a:srgbClr val="FFFFFF"/>
                </a:highlight>
                <a:latin typeface="Inter var experimental"/>
              </a:rPr>
              <a:t>= 'boundary</a:t>
            </a:r>
            <a:r>
              <a:rPr lang="en-US" sz="2200" b="0" i="0" dirty="0">
                <a:solidFill>
                  <a:srgbClr val="484848"/>
                </a:solidFill>
                <a:effectLst/>
                <a:highlight>
                  <a:srgbClr val="FFFFFF"/>
                </a:highlight>
                <a:latin typeface="Inter var experimental"/>
              </a:rPr>
              <a:t>'</a:t>
            </a:r>
            <a:endParaRPr lang="en-IN" sz="2200" dirty="0">
              <a:solidFill>
                <a:schemeClr val="accent6">
                  <a:lumMod val="50000"/>
                </a:schemeClr>
              </a:solidFill>
            </a:endParaRPr>
          </a:p>
        </p:txBody>
      </p:sp>
      <p:pic>
        <p:nvPicPr>
          <p:cNvPr id="5" name="Picture 4">
            <a:extLst>
              <a:ext uri="{FF2B5EF4-FFF2-40B4-BE49-F238E27FC236}">
                <a16:creationId xmlns:a16="http://schemas.microsoft.com/office/drawing/2014/main" id="{64CF46CA-BD9A-3EBF-0791-60016C469BD3}"/>
              </a:ext>
            </a:extLst>
          </p:cNvPr>
          <p:cNvPicPr>
            <a:picLocks noChangeAspect="1"/>
          </p:cNvPicPr>
          <p:nvPr/>
        </p:nvPicPr>
        <p:blipFill>
          <a:blip r:embed="rId2"/>
          <a:stretch>
            <a:fillRect/>
          </a:stretch>
        </p:blipFill>
        <p:spPr>
          <a:xfrm>
            <a:off x="5766252" y="3679371"/>
            <a:ext cx="4786183" cy="702129"/>
          </a:xfrm>
          <a:prstGeom prst="rect">
            <a:avLst/>
          </a:prstGeom>
        </p:spPr>
      </p:pic>
    </p:spTree>
    <p:extLst>
      <p:ext uri="{BB962C8B-B14F-4D97-AF65-F5344CB8AC3E}">
        <p14:creationId xmlns:p14="http://schemas.microsoft.com/office/powerpoint/2010/main" val="3541455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B67C0B-A695-F7E9-E706-339553F885AB}"/>
              </a:ext>
            </a:extLst>
          </p:cNvPr>
          <p:cNvSpPr txBox="1"/>
          <p:nvPr/>
        </p:nvSpPr>
        <p:spPr>
          <a:xfrm>
            <a:off x="435430" y="239486"/>
            <a:ext cx="8893628" cy="2923877"/>
          </a:xfrm>
          <a:prstGeom prst="rect">
            <a:avLst/>
          </a:prstGeom>
          <a:noFill/>
        </p:spPr>
        <p:txBody>
          <a:bodyPr wrap="square">
            <a:spAutoFit/>
          </a:bodyPr>
          <a:lstStyle/>
          <a:p>
            <a:r>
              <a:rPr lang="en-US" sz="2800" b="1" dirty="0">
                <a:solidFill>
                  <a:schemeClr val="tx1">
                    <a:lumMod val="85000"/>
                    <a:lumOff val="15000"/>
                  </a:schemeClr>
                </a:solidFill>
              </a:rPr>
              <a:t>4…</a:t>
            </a:r>
          </a:p>
          <a:p>
            <a:r>
              <a:rPr lang="en-US" sz="2800" b="1" dirty="0">
                <a:solidFill>
                  <a:schemeClr val="tx1">
                    <a:lumMod val="85000"/>
                    <a:lumOff val="15000"/>
                  </a:schemeClr>
                </a:solidFill>
              </a:rPr>
              <a:t>To fetch the total number of boundaries scored by each team</a:t>
            </a:r>
          </a:p>
          <a:p>
            <a:endParaRPr lang="en-US" sz="2800" b="1" dirty="0">
              <a:solidFill>
                <a:schemeClr val="tx1">
                  <a:lumMod val="85000"/>
                  <a:lumOff val="15000"/>
                </a:schemeClr>
              </a:solidFill>
            </a:endParaRPr>
          </a:p>
          <a:p>
            <a:r>
              <a:rPr lang="en-US" sz="2400" b="1" dirty="0">
                <a:solidFill>
                  <a:schemeClr val="tx1">
                    <a:lumMod val="85000"/>
                    <a:lumOff val="15000"/>
                  </a:schemeClr>
                </a:solidFill>
              </a:rPr>
              <a:t>for </a:t>
            </a:r>
            <a:r>
              <a:rPr lang="en-US" sz="2400" b="1" dirty="0" err="1">
                <a:solidFill>
                  <a:schemeClr val="tx1">
                    <a:lumMod val="85000"/>
                    <a:lumOff val="15000"/>
                  </a:schemeClr>
                </a:solidFill>
              </a:rPr>
              <a:t>bowling_team</a:t>
            </a:r>
            <a:endParaRPr lang="en-US" sz="2400" b="1" dirty="0">
              <a:solidFill>
                <a:schemeClr val="tx1">
                  <a:lumMod val="85000"/>
                  <a:lumOff val="15000"/>
                </a:schemeClr>
              </a:solidFill>
            </a:endParaRPr>
          </a:p>
          <a:p>
            <a:endParaRPr lang="en-US" sz="2400" b="1" dirty="0">
              <a:solidFill>
                <a:schemeClr val="tx1">
                  <a:lumMod val="85000"/>
                  <a:lumOff val="15000"/>
                </a:schemeClr>
              </a:solidFill>
            </a:endParaRPr>
          </a:p>
          <a:p>
            <a:endParaRPr lang="en-IN" sz="2400" b="1" dirty="0">
              <a:solidFill>
                <a:schemeClr val="tx1">
                  <a:lumMod val="85000"/>
                  <a:lumOff val="15000"/>
                </a:schemeClr>
              </a:solidFill>
            </a:endParaRPr>
          </a:p>
        </p:txBody>
      </p:sp>
      <p:sp>
        <p:nvSpPr>
          <p:cNvPr id="5" name="TextBox 4">
            <a:extLst>
              <a:ext uri="{FF2B5EF4-FFF2-40B4-BE49-F238E27FC236}">
                <a16:creationId xmlns:a16="http://schemas.microsoft.com/office/drawing/2014/main" id="{36A3462E-F752-9CC4-69E2-47C8F773A55B}"/>
              </a:ext>
            </a:extLst>
          </p:cNvPr>
          <p:cNvSpPr txBox="1"/>
          <p:nvPr/>
        </p:nvSpPr>
        <p:spPr>
          <a:xfrm>
            <a:off x="235404" y="2394858"/>
            <a:ext cx="8679996" cy="2985433"/>
          </a:xfrm>
          <a:prstGeom prst="rect">
            <a:avLst/>
          </a:prstGeom>
          <a:noFill/>
        </p:spPr>
        <p:txBody>
          <a:bodyPr wrap="square">
            <a:spAutoFit/>
          </a:bodyPr>
          <a:lstStyle/>
          <a:p>
            <a:r>
              <a:rPr lang="en-US" sz="2000" dirty="0">
                <a:solidFill>
                  <a:srgbClr val="FF3399"/>
                </a:solidFill>
              </a:rPr>
              <a:t>select </a:t>
            </a:r>
            <a:r>
              <a:rPr lang="en-US" sz="2000" dirty="0" err="1">
                <a:solidFill>
                  <a:srgbClr val="FF3399"/>
                </a:solidFill>
              </a:rPr>
              <a:t>bowling_team,count</a:t>
            </a:r>
            <a:r>
              <a:rPr lang="en-US" sz="2000" dirty="0">
                <a:solidFill>
                  <a:srgbClr val="FF3399"/>
                </a:solidFill>
              </a:rPr>
              <a:t>(</a:t>
            </a:r>
            <a:r>
              <a:rPr lang="en-US" sz="2000" dirty="0" err="1">
                <a:solidFill>
                  <a:srgbClr val="FF3399"/>
                </a:solidFill>
              </a:rPr>
              <a:t>ball_result</a:t>
            </a:r>
            <a:r>
              <a:rPr lang="en-US" sz="2000" dirty="0">
                <a:solidFill>
                  <a:srgbClr val="FF3399"/>
                </a:solidFill>
              </a:rPr>
              <a:t>) as boundaries 		from deliveries_v02 where </a:t>
            </a:r>
            <a:r>
              <a:rPr lang="en-US" sz="2000" dirty="0" err="1">
                <a:solidFill>
                  <a:srgbClr val="FF3399"/>
                </a:solidFill>
              </a:rPr>
              <a:t>ball_result</a:t>
            </a:r>
            <a:r>
              <a:rPr lang="en-US" sz="2000" dirty="0">
                <a:solidFill>
                  <a:srgbClr val="FF3399"/>
                </a:solidFill>
              </a:rPr>
              <a:t>= 'boundary'  group by </a:t>
            </a:r>
            <a:r>
              <a:rPr lang="en-US" sz="2000" dirty="0" err="1">
                <a:solidFill>
                  <a:srgbClr val="FF3399"/>
                </a:solidFill>
              </a:rPr>
              <a:t>bowling_team</a:t>
            </a:r>
            <a:r>
              <a:rPr lang="en-US" sz="2000" dirty="0">
                <a:solidFill>
                  <a:srgbClr val="FF3399"/>
                </a:solidFill>
              </a:rPr>
              <a:t> order by boundaries desc; </a:t>
            </a:r>
          </a:p>
          <a:p>
            <a:endParaRPr lang="en-US" sz="2000" dirty="0">
              <a:solidFill>
                <a:srgbClr val="FF3399"/>
              </a:solidFill>
            </a:endParaRPr>
          </a:p>
          <a:p>
            <a:r>
              <a:rPr lang="en-US" sz="2400" b="1" dirty="0">
                <a:solidFill>
                  <a:schemeClr val="tx2">
                    <a:lumMod val="50000"/>
                  </a:schemeClr>
                </a:solidFill>
              </a:rPr>
              <a:t> For batting _team</a:t>
            </a:r>
          </a:p>
          <a:p>
            <a:endParaRPr lang="en-US" sz="2400" b="1" dirty="0">
              <a:solidFill>
                <a:schemeClr val="tx2">
                  <a:lumMod val="50000"/>
                </a:schemeClr>
              </a:solidFill>
            </a:endParaRPr>
          </a:p>
          <a:p>
            <a:r>
              <a:rPr lang="en-US" sz="2000" dirty="0">
                <a:solidFill>
                  <a:srgbClr val="FF3399"/>
                </a:solidFill>
              </a:rPr>
              <a:t>select </a:t>
            </a:r>
            <a:r>
              <a:rPr lang="en-US" sz="2000" dirty="0" err="1">
                <a:solidFill>
                  <a:srgbClr val="FF3399"/>
                </a:solidFill>
              </a:rPr>
              <a:t>batting_team</a:t>
            </a:r>
            <a:r>
              <a:rPr lang="en-US" sz="2000" dirty="0">
                <a:solidFill>
                  <a:srgbClr val="FF3399"/>
                </a:solidFill>
              </a:rPr>
              <a:t> ,count(</a:t>
            </a:r>
            <a:r>
              <a:rPr lang="en-US" sz="2000" dirty="0" err="1">
                <a:solidFill>
                  <a:srgbClr val="FF3399"/>
                </a:solidFill>
              </a:rPr>
              <a:t>ball_result</a:t>
            </a:r>
            <a:r>
              <a:rPr lang="en-US" sz="2000" dirty="0">
                <a:solidFill>
                  <a:srgbClr val="FF3399"/>
                </a:solidFill>
              </a:rPr>
              <a:t>) as boundaries 		from deliveries_v02 where </a:t>
            </a:r>
            <a:r>
              <a:rPr lang="en-US" sz="2000" dirty="0" err="1">
                <a:solidFill>
                  <a:srgbClr val="FF3399"/>
                </a:solidFill>
              </a:rPr>
              <a:t>ball_result</a:t>
            </a:r>
            <a:r>
              <a:rPr lang="en-US" sz="2000" dirty="0">
                <a:solidFill>
                  <a:srgbClr val="FF3399"/>
                </a:solidFill>
              </a:rPr>
              <a:t>= 'boundary'  group by </a:t>
            </a:r>
            <a:r>
              <a:rPr lang="en-US" sz="2000" dirty="0" err="1">
                <a:solidFill>
                  <a:srgbClr val="FF3399"/>
                </a:solidFill>
              </a:rPr>
              <a:t>batting_team</a:t>
            </a:r>
            <a:r>
              <a:rPr lang="en-US" sz="2000" dirty="0">
                <a:solidFill>
                  <a:srgbClr val="FF3399"/>
                </a:solidFill>
              </a:rPr>
              <a:t> order by boundaries desc;  </a:t>
            </a:r>
            <a:endParaRPr lang="en-IN" sz="2000" dirty="0">
              <a:solidFill>
                <a:srgbClr val="FF3399"/>
              </a:solidFill>
            </a:endParaRPr>
          </a:p>
        </p:txBody>
      </p:sp>
    </p:spTree>
    <p:extLst>
      <p:ext uri="{BB962C8B-B14F-4D97-AF65-F5344CB8AC3E}">
        <p14:creationId xmlns:p14="http://schemas.microsoft.com/office/powerpoint/2010/main" val="82757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2214-7DB2-EAD3-D43A-4AD200C133CE}"/>
              </a:ext>
            </a:extLst>
          </p:cNvPr>
          <p:cNvSpPr>
            <a:spLocks noGrp="1"/>
          </p:cNvSpPr>
          <p:nvPr>
            <p:ph type="title"/>
          </p:nvPr>
        </p:nvSpPr>
        <p:spPr/>
        <p:txBody>
          <a:bodyPr>
            <a:normAutofit fontScale="90000"/>
          </a:bodyPr>
          <a:lstStyle/>
          <a:p>
            <a:r>
              <a:rPr lang="en-US" b="1" dirty="0">
                <a:solidFill>
                  <a:schemeClr val="tx1">
                    <a:lumMod val="85000"/>
                    <a:lumOff val="15000"/>
                  </a:schemeClr>
                </a:solidFill>
              </a:rPr>
              <a:t>T</a:t>
            </a:r>
            <a:r>
              <a:rPr lang="en-US" sz="3600" b="1" dirty="0">
                <a:solidFill>
                  <a:schemeClr val="tx1">
                    <a:lumMod val="85000"/>
                    <a:lumOff val="15000"/>
                  </a:schemeClr>
                </a:solidFill>
              </a:rPr>
              <a:t>he total number of boundaries scored by each team</a:t>
            </a:r>
            <a:br>
              <a:rPr lang="en-US" sz="3600" b="1" dirty="0">
                <a:solidFill>
                  <a:schemeClr val="tx1">
                    <a:lumMod val="85000"/>
                    <a:lumOff val="15000"/>
                  </a:schemeClr>
                </a:solidFill>
              </a:rPr>
            </a:br>
            <a:endParaRPr lang="en-IN" dirty="0"/>
          </a:p>
        </p:txBody>
      </p:sp>
      <p:sp>
        <p:nvSpPr>
          <p:cNvPr id="3" name="Text Placeholder 2">
            <a:extLst>
              <a:ext uri="{FF2B5EF4-FFF2-40B4-BE49-F238E27FC236}">
                <a16:creationId xmlns:a16="http://schemas.microsoft.com/office/drawing/2014/main" id="{36AB4EB1-904E-2808-8AAA-DF1AF8499112}"/>
              </a:ext>
            </a:extLst>
          </p:cNvPr>
          <p:cNvSpPr>
            <a:spLocks noGrp="1"/>
          </p:cNvSpPr>
          <p:nvPr>
            <p:ph type="body" idx="1"/>
          </p:nvPr>
        </p:nvSpPr>
        <p:spPr/>
        <p:txBody>
          <a:bodyPr/>
          <a:lstStyle/>
          <a:p>
            <a:r>
              <a:rPr lang="en-IN" b="1" dirty="0">
                <a:solidFill>
                  <a:srgbClr val="FF0000"/>
                </a:solidFill>
              </a:rPr>
              <a:t>for </a:t>
            </a:r>
            <a:r>
              <a:rPr lang="en-IN" b="1" dirty="0" err="1">
                <a:solidFill>
                  <a:srgbClr val="FF0000"/>
                </a:solidFill>
              </a:rPr>
              <a:t>batting_team</a:t>
            </a:r>
            <a:endParaRPr lang="en-IN" b="1" dirty="0">
              <a:solidFill>
                <a:srgbClr val="FF0000"/>
              </a:solidFill>
            </a:endParaRPr>
          </a:p>
        </p:txBody>
      </p:sp>
      <p:pic>
        <p:nvPicPr>
          <p:cNvPr id="8" name="Content Placeholder 7">
            <a:extLst>
              <a:ext uri="{FF2B5EF4-FFF2-40B4-BE49-F238E27FC236}">
                <a16:creationId xmlns:a16="http://schemas.microsoft.com/office/drawing/2014/main" id="{9E33C0A9-6500-0D84-3F05-F38EEDCF6C55}"/>
              </a:ext>
            </a:extLst>
          </p:cNvPr>
          <p:cNvPicPr>
            <a:picLocks noGrp="1" noChangeAspect="1"/>
          </p:cNvPicPr>
          <p:nvPr>
            <p:ph sz="half" idx="2"/>
          </p:nvPr>
        </p:nvPicPr>
        <p:blipFill>
          <a:blip r:embed="rId2"/>
          <a:stretch>
            <a:fillRect/>
          </a:stretch>
        </p:blipFill>
        <p:spPr>
          <a:xfrm>
            <a:off x="675744" y="2737245"/>
            <a:ext cx="3870362" cy="3946584"/>
          </a:xfrm>
          <a:prstGeom prst="rect">
            <a:avLst/>
          </a:prstGeom>
        </p:spPr>
      </p:pic>
      <p:sp>
        <p:nvSpPr>
          <p:cNvPr id="5" name="Text Placeholder 4">
            <a:extLst>
              <a:ext uri="{FF2B5EF4-FFF2-40B4-BE49-F238E27FC236}">
                <a16:creationId xmlns:a16="http://schemas.microsoft.com/office/drawing/2014/main" id="{6D955A3A-325C-99D2-8169-47D4D831BF43}"/>
              </a:ext>
            </a:extLst>
          </p:cNvPr>
          <p:cNvSpPr>
            <a:spLocks noGrp="1"/>
          </p:cNvSpPr>
          <p:nvPr>
            <p:ph type="body" sz="quarter" idx="3"/>
          </p:nvPr>
        </p:nvSpPr>
        <p:spPr>
          <a:xfrm>
            <a:off x="6183086" y="1839686"/>
            <a:ext cx="3635828" cy="783771"/>
          </a:xfrm>
        </p:spPr>
        <p:txBody>
          <a:bodyPr/>
          <a:lstStyle/>
          <a:p>
            <a:r>
              <a:rPr lang="en-IN" b="1" dirty="0">
                <a:solidFill>
                  <a:srgbClr val="FF0000"/>
                </a:solidFill>
              </a:rPr>
              <a:t>For </a:t>
            </a:r>
            <a:r>
              <a:rPr lang="en-IN" b="1" dirty="0" err="1">
                <a:solidFill>
                  <a:srgbClr val="FF0000"/>
                </a:solidFill>
              </a:rPr>
              <a:t>bowling_team</a:t>
            </a:r>
            <a:endParaRPr lang="en-IN" b="1" dirty="0">
              <a:solidFill>
                <a:srgbClr val="FF0000"/>
              </a:solidFill>
            </a:endParaRPr>
          </a:p>
        </p:txBody>
      </p:sp>
      <p:pic>
        <p:nvPicPr>
          <p:cNvPr id="9" name="Content Placeholder 8">
            <a:extLst>
              <a:ext uri="{FF2B5EF4-FFF2-40B4-BE49-F238E27FC236}">
                <a16:creationId xmlns:a16="http://schemas.microsoft.com/office/drawing/2014/main" id="{2380F475-509C-6128-75D1-25056A43942D}"/>
              </a:ext>
            </a:extLst>
          </p:cNvPr>
          <p:cNvPicPr>
            <a:picLocks noGrp="1" noChangeAspect="1"/>
          </p:cNvPicPr>
          <p:nvPr>
            <p:ph sz="quarter" idx="4"/>
          </p:nvPr>
        </p:nvPicPr>
        <p:blipFill>
          <a:blip r:embed="rId3"/>
          <a:stretch>
            <a:fillRect/>
          </a:stretch>
        </p:blipFill>
        <p:spPr>
          <a:xfrm>
            <a:off x="5969366" y="2644264"/>
            <a:ext cx="4063268" cy="4213736"/>
          </a:xfrm>
          <a:prstGeom prst="rect">
            <a:avLst/>
          </a:prstGeom>
        </p:spPr>
      </p:pic>
    </p:spTree>
    <p:extLst>
      <p:ext uri="{BB962C8B-B14F-4D97-AF65-F5344CB8AC3E}">
        <p14:creationId xmlns:p14="http://schemas.microsoft.com/office/powerpoint/2010/main" val="174881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B82C-E299-9BC6-9F2F-6DA09B84FFCA}"/>
              </a:ext>
            </a:extLst>
          </p:cNvPr>
          <p:cNvSpPr>
            <a:spLocks noGrp="1"/>
          </p:cNvSpPr>
          <p:nvPr>
            <p:ph type="title"/>
          </p:nvPr>
        </p:nvSpPr>
        <p:spPr>
          <a:xfrm>
            <a:off x="1159292" y="568170"/>
            <a:ext cx="9613861" cy="1080938"/>
          </a:xfrm>
        </p:spPr>
        <p:txBody>
          <a:bodyPr/>
          <a:lstStyle/>
          <a:p>
            <a:r>
              <a:rPr lang="en-IN" dirty="0">
                <a:solidFill>
                  <a:schemeClr val="accent6">
                    <a:lumMod val="75000"/>
                  </a:schemeClr>
                </a:solidFill>
              </a:rPr>
              <a:t>                        </a:t>
            </a:r>
            <a:r>
              <a:rPr lang="en-IN" b="1" dirty="0">
                <a:solidFill>
                  <a:schemeClr val="accent6">
                    <a:lumMod val="75000"/>
                  </a:schemeClr>
                </a:solidFill>
              </a:rPr>
              <a:t>IPL AUCTION</a:t>
            </a:r>
          </a:p>
        </p:txBody>
      </p:sp>
      <p:pic>
        <p:nvPicPr>
          <p:cNvPr id="1026" name="Picture 2" descr="IPL Auction 2024 to be held in Dubai on December 19 2023 - Bharat Express">
            <a:extLst>
              <a:ext uri="{FF2B5EF4-FFF2-40B4-BE49-F238E27FC236}">
                <a16:creationId xmlns:a16="http://schemas.microsoft.com/office/drawing/2014/main" id="{C858D1FF-4734-EFEF-8D51-D47BE66AED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56158" y="1469267"/>
            <a:ext cx="5020127" cy="502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33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CAD391D-3370-2330-7475-6DFEB52CF741}"/>
              </a:ext>
            </a:extLst>
          </p:cNvPr>
          <p:cNvSpPr txBox="1"/>
          <p:nvPr/>
        </p:nvSpPr>
        <p:spPr>
          <a:xfrm>
            <a:off x="87086" y="1807028"/>
            <a:ext cx="7326085" cy="3077766"/>
          </a:xfrm>
          <a:prstGeom prst="rect">
            <a:avLst/>
          </a:prstGeom>
          <a:noFill/>
        </p:spPr>
        <p:txBody>
          <a:bodyPr wrap="square">
            <a:spAutoFit/>
          </a:bodyPr>
          <a:lstStyle/>
          <a:p>
            <a:endParaRPr lang="en-US" sz="2000" dirty="0">
              <a:solidFill>
                <a:srgbClr val="FF3399"/>
              </a:solidFill>
            </a:endParaRPr>
          </a:p>
          <a:p>
            <a:r>
              <a:rPr lang="en-US" sz="2400" dirty="0">
                <a:solidFill>
                  <a:schemeClr val="accent2">
                    <a:lumMod val="75000"/>
                  </a:schemeClr>
                </a:solidFill>
              </a:rPr>
              <a:t>5…</a:t>
            </a:r>
          </a:p>
          <a:p>
            <a:r>
              <a:rPr lang="en-US" sz="2400" dirty="0">
                <a:solidFill>
                  <a:schemeClr val="accent2">
                    <a:lumMod val="75000"/>
                  </a:schemeClr>
                </a:solidFill>
              </a:rPr>
              <a:t>To fetch the total number of dot balls bowled by each team</a:t>
            </a:r>
          </a:p>
          <a:p>
            <a:endParaRPr lang="en-US" sz="2400" dirty="0">
              <a:solidFill>
                <a:schemeClr val="accent2">
                  <a:lumMod val="75000"/>
                </a:schemeClr>
              </a:solidFill>
            </a:endParaRPr>
          </a:p>
          <a:p>
            <a:r>
              <a:rPr lang="en-US" sz="2000" dirty="0">
                <a:solidFill>
                  <a:srgbClr val="FF3399"/>
                </a:solidFill>
              </a:rPr>
              <a:t>select </a:t>
            </a:r>
            <a:r>
              <a:rPr lang="en-US" sz="2000" dirty="0" err="1">
                <a:solidFill>
                  <a:srgbClr val="FF3399"/>
                </a:solidFill>
              </a:rPr>
              <a:t>bowling_team,count</a:t>
            </a:r>
            <a:r>
              <a:rPr lang="en-US" sz="2000" dirty="0">
                <a:solidFill>
                  <a:srgbClr val="FF3399"/>
                </a:solidFill>
              </a:rPr>
              <a:t>(</a:t>
            </a:r>
            <a:r>
              <a:rPr lang="en-US" sz="2000" dirty="0" err="1">
                <a:solidFill>
                  <a:srgbClr val="FF3399"/>
                </a:solidFill>
              </a:rPr>
              <a:t>ball_result</a:t>
            </a:r>
            <a:r>
              <a:rPr lang="en-US" sz="2000" dirty="0">
                <a:solidFill>
                  <a:srgbClr val="FF3399"/>
                </a:solidFill>
              </a:rPr>
              <a:t>) as boundaries from deliveries_v02 where </a:t>
            </a:r>
            <a:r>
              <a:rPr lang="en-US" sz="2000" dirty="0" err="1">
                <a:solidFill>
                  <a:srgbClr val="FF3399"/>
                </a:solidFill>
              </a:rPr>
              <a:t>ball_result</a:t>
            </a:r>
            <a:r>
              <a:rPr lang="en-US" sz="2000" dirty="0">
                <a:solidFill>
                  <a:srgbClr val="FF3399"/>
                </a:solidFill>
              </a:rPr>
              <a:t>= ‘dot’  group by </a:t>
            </a:r>
            <a:r>
              <a:rPr lang="en-US" sz="2000" dirty="0" err="1">
                <a:solidFill>
                  <a:srgbClr val="FF3399"/>
                </a:solidFill>
              </a:rPr>
              <a:t>bowling_team</a:t>
            </a:r>
            <a:r>
              <a:rPr lang="en-US" sz="2000" dirty="0">
                <a:solidFill>
                  <a:srgbClr val="FF3399"/>
                </a:solidFill>
              </a:rPr>
              <a:t> order by boundaries desc; </a:t>
            </a:r>
          </a:p>
          <a:p>
            <a:endParaRPr lang="en-US" sz="1800" dirty="0">
              <a:solidFill>
                <a:srgbClr val="FF3399"/>
              </a:solidFill>
            </a:endParaRPr>
          </a:p>
        </p:txBody>
      </p:sp>
      <p:pic>
        <p:nvPicPr>
          <p:cNvPr id="2" name="Picture 1">
            <a:extLst>
              <a:ext uri="{FF2B5EF4-FFF2-40B4-BE49-F238E27FC236}">
                <a16:creationId xmlns:a16="http://schemas.microsoft.com/office/drawing/2014/main" id="{82D28CA9-CED5-0D86-CFA9-5BA0CDA69127}"/>
              </a:ext>
            </a:extLst>
          </p:cNvPr>
          <p:cNvPicPr>
            <a:picLocks noChangeAspect="1"/>
          </p:cNvPicPr>
          <p:nvPr/>
        </p:nvPicPr>
        <p:blipFill>
          <a:blip r:embed="rId2"/>
          <a:stretch>
            <a:fillRect/>
          </a:stretch>
        </p:blipFill>
        <p:spPr>
          <a:xfrm>
            <a:off x="7228114" y="1079747"/>
            <a:ext cx="3831772" cy="5185387"/>
          </a:xfrm>
          <a:prstGeom prst="rect">
            <a:avLst/>
          </a:prstGeom>
        </p:spPr>
      </p:pic>
    </p:spTree>
    <p:extLst>
      <p:ext uri="{BB962C8B-B14F-4D97-AF65-F5344CB8AC3E}">
        <p14:creationId xmlns:p14="http://schemas.microsoft.com/office/powerpoint/2010/main" val="1570794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AB1D71-0A0B-F174-0503-6342295D4DA5}"/>
              </a:ext>
            </a:extLst>
          </p:cNvPr>
          <p:cNvSpPr txBox="1"/>
          <p:nvPr/>
        </p:nvSpPr>
        <p:spPr>
          <a:xfrm>
            <a:off x="228600" y="1752599"/>
            <a:ext cx="8825593" cy="1938992"/>
          </a:xfrm>
          <a:prstGeom prst="rect">
            <a:avLst/>
          </a:prstGeom>
          <a:noFill/>
        </p:spPr>
        <p:txBody>
          <a:bodyPr wrap="square">
            <a:spAutoFit/>
          </a:bodyPr>
          <a:lstStyle/>
          <a:p>
            <a:r>
              <a:rPr lang="en-US" sz="2400" b="1" dirty="0">
                <a:solidFill>
                  <a:srgbClr val="FF3399"/>
                </a:solidFill>
              </a:rPr>
              <a:t>6…</a:t>
            </a:r>
          </a:p>
          <a:p>
            <a:r>
              <a:rPr lang="en-US" sz="2400" b="1" dirty="0">
                <a:solidFill>
                  <a:srgbClr val="FF3399"/>
                </a:solidFill>
              </a:rPr>
              <a:t>To fetch the total number of dismissals</a:t>
            </a:r>
          </a:p>
          <a:p>
            <a:endParaRPr lang="en-US" sz="2400" b="1" dirty="0">
              <a:solidFill>
                <a:srgbClr val="FF3399"/>
              </a:solidFill>
            </a:endParaRPr>
          </a:p>
          <a:p>
            <a:r>
              <a:rPr lang="en-US" sz="2400" b="1" dirty="0">
                <a:solidFill>
                  <a:schemeClr val="accent1">
                    <a:lumMod val="75000"/>
                  </a:schemeClr>
                </a:solidFill>
              </a:rPr>
              <a:t>select count(</a:t>
            </a:r>
            <a:r>
              <a:rPr lang="en-US" sz="2400" b="1" dirty="0" err="1">
                <a:solidFill>
                  <a:schemeClr val="accent1">
                    <a:lumMod val="75000"/>
                  </a:schemeClr>
                </a:solidFill>
              </a:rPr>
              <a:t>dismissal_kind</a:t>
            </a:r>
            <a:r>
              <a:rPr lang="en-US" sz="2400" b="1" dirty="0">
                <a:solidFill>
                  <a:schemeClr val="accent1">
                    <a:lumMod val="75000"/>
                  </a:schemeClr>
                </a:solidFill>
              </a:rPr>
              <a:t>) as dismissal from deliveries_v02  where </a:t>
            </a:r>
            <a:r>
              <a:rPr lang="en-US" sz="2400" b="1" dirty="0" err="1">
                <a:solidFill>
                  <a:schemeClr val="accent1">
                    <a:lumMod val="75000"/>
                  </a:schemeClr>
                </a:solidFill>
              </a:rPr>
              <a:t>dismissal_kind</a:t>
            </a:r>
            <a:r>
              <a:rPr lang="en-US" sz="2400" b="1" dirty="0">
                <a:solidFill>
                  <a:schemeClr val="accent1">
                    <a:lumMod val="75000"/>
                  </a:schemeClr>
                </a:solidFill>
              </a:rPr>
              <a:t> not in ('NA')</a:t>
            </a:r>
            <a:endParaRPr lang="en-IN" sz="2400" b="1" dirty="0">
              <a:solidFill>
                <a:schemeClr val="accent1">
                  <a:lumMod val="75000"/>
                </a:schemeClr>
              </a:solidFill>
            </a:endParaRPr>
          </a:p>
        </p:txBody>
      </p:sp>
      <p:pic>
        <p:nvPicPr>
          <p:cNvPr id="5" name="Picture 4">
            <a:extLst>
              <a:ext uri="{FF2B5EF4-FFF2-40B4-BE49-F238E27FC236}">
                <a16:creationId xmlns:a16="http://schemas.microsoft.com/office/drawing/2014/main" id="{9608D980-9430-59BA-0837-BDE74821A4E3}"/>
              </a:ext>
            </a:extLst>
          </p:cNvPr>
          <p:cNvPicPr>
            <a:picLocks noChangeAspect="1"/>
          </p:cNvPicPr>
          <p:nvPr/>
        </p:nvPicPr>
        <p:blipFill>
          <a:blip r:embed="rId2"/>
          <a:stretch>
            <a:fillRect/>
          </a:stretch>
        </p:blipFill>
        <p:spPr>
          <a:xfrm>
            <a:off x="5267778" y="3840542"/>
            <a:ext cx="4302293" cy="525083"/>
          </a:xfrm>
          <a:prstGeom prst="rect">
            <a:avLst/>
          </a:prstGeom>
        </p:spPr>
      </p:pic>
    </p:spTree>
    <p:extLst>
      <p:ext uri="{BB962C8B-B14F-4D97-AF65-F5344CB8AC3E}">
        <p14:creationId xmlns:p14="http://schemas.microsoft.com/office/powerpoint/2010/main" val="401580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8D1712-715D-3434-1816-3A92BA244B5E}"/>
              </a:ext>
            </a:extLst>
          </p:cNvPr>
          <p:cNvSpPr txBox="1"/>
          <p:nvPr/>
        </p:nvSpPr>
        <p:spPr>
          <a:xfrm>
            <a:off x="402772" y="1371600"/>
            <a:ext cx="7500257" cy="1200329"/>
          </a:xfrm>
          <a:prstGeom prst="rect">
            <a:avLst/>
          </a:prstGeom>
          <a:noFill/>
        </p:spPr>
        <p:txBody>
          <a:bodyPr wrap="square">
            <a:spAutoFit/>
          </a:bodyPr>
          <a:lstStyle/>
          <a:p>
            <a:r>
              <a:rPr lang="en-US" sz="2400" b="1" dirty="0">
                <a:solidFill>
                  <a:schemeClr val="accent3">
                    <a:lumMod val="75000"/>
                  </a:schemeClr>
                </a:solidFill>
              </a:rPr>
              <a:t>7..</a:t>
            </a:r>
          </a:p>
          <a:p>
            <a:r>
              <a:rPr lang="en-US" sz="2400" b="1" dirty="0">
                <a:solidFill>
                  <a:schemeClr val="accent3">
                    <a:lumMod val="75000"/>
                  </a:schemeClr>
                </a:solidFill>
              </a:rPr>
              <a:t>To get the top 5 bowlers who conceded maximum extra runs</a:t>
            </a:r>
            <a:endParaRPr lang="en-IN" sz="2400" b="1" dirty="0">
              <a:solidFill>
                <a:schemeClr val="accent3">
                  <a:lumMod val="75000"/>
                </a:schemeClr>
              </a:solidFill>
            </a:endParaRPr>
          </a:p>
        </p:txBody>
      </p:sp>
      <p:sp>
        <p:nvSpPr>
          <p:cNvPr id="6" name="TextBox 5">
            <a:extLst>
              <a:ext uri="{FF2B5EF4-FFF2-40B4-BE49-F238E27FC236}">
                <a16:creationId xmlns:a16="http://schemas.microsoft.com/office/drawing/2014/main" id="{45C33D2A-194C-0BB2-6301-B76FAEE74B55}"/>
              </a:ext>
            </a:extLst>
          </p:cNvPr>
          <p:cNvSpPr txBox="1"/>
          <p:nvPr/>
        </p:nvSpPr>
        <p:spPr>
          <a:xfrm>
            <a:off x="185058" y="2724329"/>
            <a:ext cx="7935686" cy="707886"/>
          </a:xfrm>
          <a:prstGeom prst="rect">
            <a:avLst/>
          </a:prstGeom>
          <a:noFill/>
        </p:spPr>
        <p:txBody>
          <a:bodyPr wrap="square">
            <a:spAutoFit/>
          </a:bodyPr>
          <a:lstStyle/>
          <a:p>
            <a:r>
              <a:rPr lang="en-US" sz="2000" dirty="0">
                <a:solidFill>
                  <a:srgbClr val="92D050"/>
                </a:solidFill>
              </a:rPr>
              <a:t>SELECT BOWLER,SUM(EXTRA_RUNS) as </a:t>
            </a:r>
            <a:r>
              <a:rPr lang="en-US" sz="2000" dirty="0" err="1">
                <a:solidFill>
                  <a:srgbClr val="92D050"/>
                </a:solidFill>
              </a:rPr>
              <a:t>max_runs</a:t>
            </a:r>
            <a:r>
              <a:rPr lang="en-US" sz="2000" dirty="0">
                <a:solidFill>
                  <a:srgbClr val="92D050"/>
                </a:solidFill>
              </a:rPr>
              <a:t> FROM deliveries 	GROUP BY BOWLER ORDER BY SUM(EXTRA_RUNS)DESC LIMIT 5</a:t>
            </a:r>
            <a:endParaRPr lang="en-IN" sz="2000" dirty="0">
              <a:solidFill>
                <a:srgbClr val="92D050"/>
              </a:solidFill>
            </a:endParaRPr>
          </a:p>
        </p:txBody>
      </p:sp>
      <p:pic>
        <p:nvPicPr>
          <p:cNvPr id="7" name="Picture 6">
            <a:extLst>
              <a:ext uri="{FF2B5EF4-FFF2-40B4-BE49-F238E27FC236}">
                <a16:creationId xmlns:a16="http://schemas.microsoft.com/office/drawing/2014/main" id="{3C24D96A-7CA5-BF5B-259F-5585A2E2581F}"/>
              </a:ext>
            </a:extLst>
          </p:cNvPr>
          <p:cNvPicPr>
            <a:picLocks noChangeAspect="1"/>
          </p:cNvPicPr>
          <p:nvPr/>
        </p:nvPicPr>
        <p:blipFill>
          <a:blip r:embed="rId2"/>
          <a:stretch>
            <a:fillRect/>
          </a:stretch>
        </p:blipFill>
        <p:spPr>
          <a:xfrm>
            <a:off x="7605682" y="3584617"/>
            <a:ext cx="3418363" cy="2435184"/>
          </a:xfrm>
          <a:prstGeom prst="rect">
            <a:avLst/>
          </a:prstGeom>
        </p:spPr>
      </p:pic>
    </p:spTree>
    <p:extLst>
      <p:ext uri="{BB962C8B-B14F-4D97-AF65-F5344CB8AC3E}">
        <p14:creationId xmlns:p14="http://schemas.microsoft.com/office/powerpoint/2010/main" val="2441131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15E58D-AE4B-4E07-BAC1-F531A1EB141F}"/>
              </a:ext>
            </a:extLst>
          </p:cNvPr>
          <p:cNvSpPr txBox="1"/>
          <p:nvPr/>
        </p:nvSpPr>
        <p:spPr>
          <a:xfrm>
            <a:off x="1001487" y="685801"/>
            <a:ext cx="7228114" cy="4862870"/>
          </a:xfrm>
          <a:prstGeom prst="rect">
            <a:avLst/>
          </a:prstGeom>
          <a:noFill/>
        </p:spPr>
        <p:txBody>
          <a:bodyPr wrap="square">
            <a:spAutoFit/>
          </a:bodyPr>
          <a:lstStyle/>
          <a:p>
            <a:r>
              <a:rPr lang="en-US" sz="2400" dirty="0">
                <a:solidFill>
                  <a:srgbClr val="FFC000"/>
                </a:solidFill>
                <a:latin typeface="Arial Rounded MT Bold" panose="020F0704030504030204" pitchFamily="34" charset="0"/>
              </a:rPr>
              <a:t>8…..</a:t>
            </a:r>
          </a:p>
          <a:p>
            <a:r>
              <a:rPr lang="en-US" sz="2400" dirty="0">
                <a:solidFill>
                  <a:srgbClr val="FFC000"/>
                </a:solidFill>
                <a:latin typeface="Arial Rounded MT Bold" panose="020F0704030504030204" pitchFamily="34" charset="0"/>
              </a:rPr>
              <a:t>To create a table named deliveries_v03</a:t>
            </a:r>
          </a:p>
          <a:p>
            <a:endParaRPr lang="en-US" sz="2400" dirty="0">
              <a:solidFill>
                <a:srgbClr val="FFC000"/>
              </a:solidFill>
              <a:latin typeface="Arial Rounded MT Bold" panose="020F0704030504030204" pitchFamily="34" charset="0"/>
            </a:endParaRPr>
          </a:p>
          <a:p>
            <a:r>
              <a:rPr lang="en-US" sz="2000" b="1" dirty="0">
                <a:solidFill>
                  <a:srgbClr val="FF3399"/>
                </a:solidFill>
              </a:rPr>
              <a:t>CREATE TABLE deliveries_v03 AS( SELECT A.* ,B.VENUE ,B.DATE  FROM deliveries_v02 AS A 	inner join MATCHES AS B on A.ID=B.ID)</a:t>
            </a:r>
          </a:p>
          <a:p>
            <a:endParaRPr lang="en-US" sz="2000" b="1" dirty="0">
              <a:solidFill>
                <a:srgbClr val="FF3399"/>
              </a:solidFill>
            </a:endParaRPr>
          </a:p>
          <a:p>
            <a:endParaRPr lang="en-US" sz="2000" b="1" dirty="0">
              <a:solidFill>
                <a:srgbClr val="FF3399"/>
              </a:solidFill>
            </a:endParaRPr>
          </a:p>
          <a:p>
            <a:endParaRPr lang="en-US" sz="2000" b="1" dirty="0">
              <a:solidFill>
                <a:srgbClr val="FF3399"/>
              </a:solidFill>
            </a:endParaRPr>
          </a:p>
          <a:p>
            <a:endParaRPr lang="en-US" sz="2000" b="1" dirty="0">
              <a:solidFill>
                <a:srgbClr val="FF3399"/>
              </a:solidFill>
            </a:endParaRPr>
          </a:p>
          <a:p>
            <a:endParaRPr lang="en-US" sz="2000" b="1" dirty="0">
              <a:solidFill>
                <a:srgbClr val="FF3399"/>
              </a:solidFill>
            </a:endParaRPr>
          </a:p>
          <a:p>
            <a:endParaRPr lang="en-US" sz="2000" b="1" dirty="0">
              <a:solidFill>
                <a:srgbClr val="FF3399"/>
              </a:solidFill>
            </a:endParaRPr>
          </a:p>
          <a:p>
            <a:endParaRPr lang="en-US" sz="2000" b="1" dirty="0">
              <a:solidFill>
                <a:srgbClr val="FF3399"/>
              </a:solidFill>
            </a:endParaRPr>
          </a:p>
          <a:p>
            <a:endParaRPr lang="en-US" sz="2000" b="1" dirty="0">
              <a:solidFill>
                <a:srgbClr val="FF3399"/>
              </a:solidFill>
            </a:endParaRPr>
          </a:p>
          <a:p>
            <a:endParaRPr lang="en-IN" dirty="0"/>
          </a:p>
        </p:txBody>
      </p:sp>
      <p:sp>
        <p:nvSpPr>
          <p:cNvPr id="5" name="TextBox 4">
            <a:extLst>
              <a:ext uri="{FF2B5EF4-FFF2-40B4-BE49-F238E27FC236}">
                <a16:creationId xmlns:a16="http://schemas.microsoft.com/office/drawing/2014/main" id="{B12581B7-A8F7-4A2B-ACE0-05148568169A}"/>
              </a:ext>
            </a:extLst>
          </p:cNvPr>
          <p:cNvSpPr txBox="1"/>
          <p:nvPr/>
        </p:nvSpPr>
        <p:spPr>
          <a:xfrm>
            <a:off x="1001487" y="2982685"/>
            <a:ext cx="7728856" cy="2339102"/>
          </a:xfrm>
          <a:prstGeom prst="rect">
            <a:avLst/>
          </a:prstGeom>
          <a:noFill/>
        </p:spPr>
        <p:txBody>
          <a:bodyPr wrap="square">
            <a:spAutoFit/>
          </a:bodyPr>
          <a:lstStyle/>
          <a:p>
            <a:r>
              <a:rPr lang="en-US" sz="2400" b="1" dirty="0">
                <a:solidFill>
                  <a:srgbClr val="FFC000"/>
                </a:solidFill>
              </a:rPr>
              <a:t>9…</a:t>
            </a:r>
          </a:p>
          <a:p>
            <a:endParaRPr lang="en-US" dirty="0">
              <a:solidFill>
                <a:srgbClr val="FF3399"/>
              </a:solidFill>
            </a:endParaRPr>
          </a:p>
          <a:p>
            <a:r>
              <a:rPr lang="en-US" sz="2400" b="1" dirty="0">
                <a:solidFill>
                  <a:srgbClr val="FFC000"/>
                </a:solidFill>
              </a:rPr>
              <a:t> To fetch the total runs scored for each venue</a:t>
            </a:r>
          </a:p>
          <a:p>
            <a:endParaRPr lang="en-US" sz="2000" b="1" dirty="0">
              <a:solidFill>
                <a:srgbClr val="FFC000"/>
              </a:solidFill>
            </a:endParaRPr>
          </a:p>
          <a:p>
            <a:r>
              <a:rPr lang="en-US" sz="2000" b="1" dirty="0">
                <a:solidFill>
                  <a:srgbClr val="FF3399"/>
                </a:solidFill>
              </a:rPr>
              <a:t>select * from deliveries_v03; select venue, sum(</a:t>
            </a:r>
            <a:r>
              <a:rPr lang="en-US" sz="2000" b="1" dirty="0" err="1">
                <a:solidFill>
                  <a:srgbClr val="FF3399"/>
                </a:solidFill>
              </a:rPr>
              <a:t>total_runs</a:t>
            </a:r>
            <a:r>
              <a:rPr lang="en-US" sz="2000" b="1" dirty="0">
                <a:solidFill>
                  <a:srgbClr val="FF3399"/>
                </a:solidFill>
              </a:rPr>
              <a:t>) as </a:t>
            </a:r>
            <a:r>
              <a:rPr lang="en-US" sz="2000" b="1" dirty="0" err="1">
                <a:solidFill>
                  <a:srgbClr val="FF3399"/>
                </a:solidFill>
              </a:rPr>
              <a:t>total_runs</a:t>
            </a:r>
            <a:r>
              <a:rPr lang="en-US" sz="2000" b="1" dirty="0">
                <a:solidFill>
                  <a:srgbClr val="FF3399"/>
                </a:solidFill>
              </a:rPr>
              <a:t>	 from deliveries_v03 group by </a:t>
            </a:r>
            <a:r>
              <a:rPr lang="en-US" sz="2000" b="1" dirty="0" err="1">
                <a:solidFill>
                  <a:srgbClr val="FF3399"/>
                </a:solidFill>
              </a:rPr>
              <a:t>total_runs</a:t>
            </a:r>
            <a:r>
              <a:rPr lang="en-US" sz="2000" b="1" dirty="0">
                <a:solidFill>
                  <a:srgbClr val="FF3399"/>
                </a:solidFill>
              </a:rPr>
              <a:t> venue order by </a:t>
            </a:r>
            <a:r>
              <a:rPr lang="en-US" sz="2000" b="1" dirty="0" err="1">
                <a:solidFill>
                  <a:srgbClr val="FF3399"/>
                </a:solidFill>
              </a:rPr>
              <a:t>total_runs</a:t>
            </a:r>
            <a:r>
              <a:rPr lang="en-US" sz="2000" b="1" dirty="0">
                <a:solidFill>
                  <a:srgbClr val="FF3399"/>
                </a:solidFill>
              </a:rPr>
              <a:t> desc</a:t>
            </a:r>
            <a:r>
              <a:rPr lang="en-US" sz="1800" b="1" dirty="0">
                <a:solidFill>
                  <a:srgbClr val="FF3399"/>
                </a:solidFill>
              </a:rPr>
              <a:t>;</a:t>
            </a:r>
            <a:endParaRPr lang="en-IN" sz="1800" b="1" dirty="0">
              <a:solidFill>
                <a:srgbClr val="FF3399"/>
              </a:solidFill>
            </a:endParaRPr>
          </a:p>
        </p:txBody>
      </p:sp>
    </p:spTree>
    <p:extLst>
      <p:ext uri="{BB962C8B-B14F-4D97-AF65-F5344CB8AC3E}">
        <p14:creationId xmlns:p14="http://schemas.microsoft.com/office/powerpoint/2010/main" val="71022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0A17BB-F852-FD3F-64D8-96226A4EAC5E}"/>
              </a:ext>
            </a:extLst>
          </p:cNvPr>
          <p:cNvPicPr>
            <a:picLocks noChangeAspect="1"/>
          </p:cNvPicPr>
          <p:nvPr/>
        </p:nvPicPr>
        <p:blipFill>
          <a:blip r:embed="rId2"/>
          <a:stretch>
            <a:fillRect/>
          </a:stretch>
        </p:blipFill>
        <p:spPr>
          <a:xfrm>
            <a:off x="412265" y="1788475"/>
            <a:ext cx="5264157" cy="4797384"/>
          </a:xfrm>
          <a:prstGeom prst="rect">
            <a:avLst/>
          </a:prstGeom>
        </p:spPr>
      </p:pic>
      <p:pic>
        <p:nvPicPr>
          <p:cNvPr id="4" name="Picture 3">
            <a:extLst>
              <a:ext uri="{FF2B5EF4-FFF2-40B4-BE49-F238E27FC236}">
                <a16:creationId xmlns:a16="http://schemas.microsoft.com/office/drawing/2014/main" id="{65603E80-D6AB-3427-86E7-6200455E05C9}"/>
              </a:ext>
            </a:extLst>
          </p:cNvPr>
          <p:cNvPicPr>
            <a:picLocks noChangeAspect="1"/>
          </p:cNvPicPr>
          <p:nvPr/>
        </p:nvPicPr>
        <p:blipFill>
          <a:blip r:embed="rId3"/>
          <a:stretch>
            <a:fillRect/>
          </a:stretch>
        </p:blipFill>
        <p:spPr>
          <a:xfrm>
            <a:off x="5839707" y="1764335"/>
            <a:ext cx="5568521" cy="4821524"/>
          </a:xfrm>
          <a:prstGeom prst="rect">
            <a:avLst/>
          </a:prstGeom>
        </p:spPr>
      </p:pic>
      <p:pic>
        <p:nvPicPr>
          <p:cNvPr id="6" name="Picture 5">
            <a:extLst>
              <a:ext uri="{FF2B5EF4-FFF2-40B4-BE49-F238E27FC236}">
                <a16:creationId xmlns:a16="http://schemas.microsoft.com/office/drawing/2014/main" id="{159BF086-D41A-F95F-EC6B-5033C74D5892}"/>
              </a:ext>
            </a:extLst>
          </p:cNvPr>
          <p:cNvPicPr>
            <a:picLocks noChangeAspect="1"/>
          </p:cNvPicPr>
          <p:nvPr/>
        </p:nvPicPr>
        <p:blipFill>
          <a:blip r:embed="rId4"/>
          <a:stretch>
            <a:fillRect/>
          </a:stretch>
        </p:blipFill>
        <p:spPr>
          <a:xfrm>
            <a:off x="173912" y="703188"/>
            <a:ext cx="5023539" cy="640135"/>
          </a:xfrm>
          <a:prstGeom prst="rect">
            <a:avLst/>
          </a:prstGeom>
        </p:spPr>
      </p:pic>
    </p:spTree>
    <p:extLst>
      <p:ext uri="{BB962C8B-B14F-4D97-AF65-F5344CB8AC3E}">
        <p14:creationId xmlns:p14="http://schemas.microsoft.com/office/powerpoint/2010/main" val="397289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A425D-C462-DB98-0CCD-BBC4AB2149AA}"/>
              </a:ext>
            </a:extLst>
          </p:cNvPr>
          <p:cNvSpPr txBox="1"/>
          <p:nvPr/>
        </p:nvSpPr>
        <p:spPr>
          <a:xfrm>
            <a:off x="141514" y="544286"/>
            <a:ext cx="6672943" cy="2985433"/>
          </a:xfrm>
          <a:prstGeom prst="rect">
            <a:avLst/>
          </a:prstGeom>
          <a:noFill/>
        </p:spPr>
        <p:txBody>
          <a:bodyPr wrap="square">
            <a:spAutoFit/>
          </a:bodyPr>
          <a:lstStyle/>
          <a:p>
            <a:r>
              <a:rPr lang="en-IN" sz="2400" dirty="0">
                <a:solidFill>
                  <a:srgbClr val="FFC000"/>
                </a:solidFill>
                <a:latin typeface="Arial Rounded MT Bold" panose="020F0704030504030204" pitchFamily="34" charset="0"/>
              </a:rPr>
              <a:t>10….</a:t>
            </a:r>
          </a:p>
          <a:p>
            <a:br>
              <a:rPr lang="en-IN" sz="1800" dirty="0">
                <a:solidFill>
                  <a:srgbClr val="FFC000"/>
                </a:solidFill>
                <a:latin typeface="Arial Rounded MT Bold" panose="020F0704030504030204" pitchFamily="34" charset="0"/>
              </a:rPr>
            </a:br>
            <a:r>
              <a:rPr lang="en-US" sz="2400" b="1" dirty="0">
                <a:solidFill>
                  <a:srgbClr val="FFC000"/>
                </a:solidFill>
                <a:latin typeface="Arial Rounded MT Bold" panose="020F0704030504030204" pitchFamily="34" charset="0"/>
              </a:rPr>
              <a:t>TO fetch the year-wise total runs scored at Eden Gardens</a:t>
            </a:r>
            <a:br>
              <a:rPr lang="en-US" sz="2400" b="1" dirty="0">
                <a:solidFill>
                  <a:srgbClr val="FFC000"/>
                </a:solidFill>
                <a:latin typeface="Arial Rounded MT Bold" panose="020F0704030504030204" pitchFamily="34" charset="0"/>
              </a:rPr>
            </a:br>
            <a:r>
              <a:rPr lang="en-US" sz="1800" b="1" dirty="0">
                <a:solidFill>
                  <a:srgbClr val="FFC000"/>
                </a:solidFill>
              </a:rPr>
              <a:t> </a:t>
            </a:r>
            <a:br>
              <a:rPr lang="en-US" sz="1800" b="1" dirty="0">
                <a:solidFill>
                  <a:srgbClr val="FFC000"/>
                </a:solidFill>
              </a:rPr>
            </a:br>
            <a:r>
              <a:rPr lang="en-US" sz="2000" b="1" dirty="0">
                <a:solidFill>
                  <a:srgbClr val="FF3399"/>
                </a:solidFill>
              </a:rPr>
              <a:t>select extract(year from date)as year ,sum(</a:t>
            </a:r>
            <a:r>
              <a:rPr lang="en-US" sz="2000" b="1" dirty="0" err="1">
                <a:solidFill>
                  <a:srgbClr val="FF3399"/>
                </a:solidFill>
              </a:rPr>
              <a:t>total_runs</a:t>
            </a:r>
            <a:r>
              <a:rPr lang="en-US" sz="2000" b="1" dirty="0">
                <a:solidFill>
                  <a:srgbClr val="FF3399"/>
                </a:solidFill>
              </a:rPr>
              <a:t>) as </a:t>
            </a:r>
            <a:r>
              <a:rPr lang="en-US" sz="2000" b="1" dirty="0" err="1">
                <a:solidFill>
                  <a:srgbClr val="FF3399"/>
                </a:solidFill>
              </a:rPr>
              <a:t>total_runs</a:t>
            </a:r>
            <a:r>
              <a:rPr lang="en-US" sz="2000" b="1" dirty="0">
                <a:solidFill>
                  <a:srgbClr val="FF3399"/>
                </a:solidFill>
              </a:rPr>
              <a:t> from  deliveries_v03 where venue ='Eden Gardens'   	group by extract(year from date)order by </a:t>
            </a:r>
            <a:r>
              <a:rPr lang="en-US" sz="2000" b="1" dirty="0" err="1">
                <a:solidFill>
                  <a:srgbClr val="FF3399"/>
                </a:solidFill>
              </a:rPr>
              <a:t>total_runs</a:t>
            </a:r>
            <a:r>
              <a:rPr lang="en-US" sz="2000" b="1" dirty="0">
                <a:solidFill>
                  <a:srgbClr val="FF3399"/>
                </a:solidFill>
              </a:rPr>
              <a:t> desc</a:t>
            </a:r>
            <a:endParaRPr lang="en-IN" sz="2000" dirty="0"/>
          </a:p>
        </p:txBody>
      </p:sp>
      <p:pic>
        <p:nvPicPr>
          <p:cNvPr id="5" name="Picture 4">
            <a:extLst>
              <a:ext uri="{FF2B5EF4-FFF2-40B4-BE49-F238E27FC236}">
                <a16:creationId xmlns:a16="http://schemas.microsoft.com/office/drawing/2014/main" id="{7BAE649E-D85C-D070-7A9C-B1515CB30334}"/>
              </a:ext>
            </a:extLst>
          </p:cNvPr>
          <p:cNvPicPr>
            <a:picLocks noChangeAspect="1"/>
          </p:cNvPicPr>
          <p:nvPr/>
        </p:nvPicPr>
        <p:blipFill>
          <a:blip r:embed="rId3"/>
          <a:stretch>
            <a:fillRect/>
          </a:stretch>
        </p:blipFill>
        <p:spPr>
          <a:xfrm>
            <a:off x="6373492" y="3529719"/>
            <a:ext cx="5676994" cy="3169364"/>
          </a:xfrm>
          <a:prstGeom prst="rect">
            <a:avLst/>
          </a:prstGeom>
        </p:spPr>
      </p:pic>
      <p:pic>
        <p:nvPicPr>
          <p:cNvPr id="7" name="Picture 6">
            <a:extLst>
              <a:ext uri="{FF2B5EF4-FFF2-40B4-BE49-F238E27FC236}">
                <a16:creationId xmlns:a16="http://schemas.microsoft.com/office/drawing/2014/main" id="{4E84EE06-D1E6-3438-5E35-1664535E3C5E}"/>
              </a:ext>
            </a:extLst>
          </p:cNvPr>
          <p:cNvPicPr>
            <a:picLocks noChangeAspect="1"/>
          </p:cNvPicPr>
          <p:nvPr/>
        </p:nvPicPr>
        <p:blipFill>
          <a:blip r:embed="rId4"/>
          <a:stretch>
            <a:fillRect/>
          </a:stretch>
        </p:blipFill>
        <p:spPr>
          <a:xfrm>
            <a:off x="489855" y="3821489"/>
            <a:ext cx="1883229" cy="2903657"/>
          </a:xfrm>
          <a:prstGeom prst="rect">
            <a:avLst/>
          </a:prstGeom>
        </p:spPr>
      </p:pic>
    </p:spTree>
    <p:extLst>
      <p:ext uri="{BB962C8B-B14F-4D97-AF65-F5344CB8AC3E}">
        <p14:creationId xmlns:p14="http://schemas.microsoft.com/office/powerpoint/2010/main" val="39853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9571-97CF-0650-0660-BC0E1B644B92}"/>
              </a:ext>
            </a:extLst>
          </p:cNvPr>
          <p:cNvSpPr>
            <a:spLocks noGrp="1"/>
          </p:cNvSpPr>
          <p:nvPr>
            <p:ph type="title"/>
          </p:nvPr>
        </p:nvSpPr>
        <p:spPr>
          <a:xfrm>
            <a:off x="3690256" y="2144485"/>
            <a:ext cx="5583745" cy="2449285"/>
          </a:xfrm>
        </p:spPr>
        <p:txBody>
          <a:bodyPr>
            <a:normAutofit/>
          </a:bodyPr>
          <a:lstStyle/>
          <a:p>
            <a:r>
              <a:rPr lang="en-IN" sz="6000" dirty="0"/>
              <a:t> </a:t>
            </a:r>
            <a:r>
              <a:rPr lang="en-IN" sz="6000" dirty="0">
                <a:solidFill>
                  <a:schemeClr val="accent1">
                    <a:lumMod val="50000"/>
                  </a:schemeClr>
                </a:solidFill>
                <a:latin typeface="Franklin Gothic Demi" panose="020B0703020102020204" pitchFamily="34" charset="0"/>
              </a:rPr>
              <a:t>THANK YOU </a:t>
            </a:r>
          </a:p>
        </p:txBody>
      </p:sp>
    </p:spTree>
    <p:extLst>
      <p:ext uri="{BB962C8B-B14F-4D97-AF65-F5344CB8AC3E}">
        <p14:creationId xmlns:p14="http://schemas.microsoft.com/office/powerpoint/2010/main" val="121160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5CBD-689D-E7B9-2313-7D2F792FA354}"/>
              </a:ext>
            </a:extLst>
          </p:cNvPr>
          <p:cNvSpPr>
            <a:spLocks noGrp="1"/>
          </p:cNvSpPr>
          <p:nvPr>
            <p:ph type="title"/>
          </p:nvPr>
        </p:nvSpPr>
        <p:spPr>
          <a:xfrm>
            <a:off x="206829" y="921810"/>
            <a:ext cx="10087353" cy="912355"/>
          </a:xfrm>
        </p:spPr>
        <p:txBody>
          <a:bodyPr>
            <a:normAutofit fontScale="90000"/>
          </a:bodyPr>
          <a:lstStyle/>
          <a:p>
            <a:r>
              <a:rPr lang="en-IN" sz="2400" dirty="0"/>
              <a:t>TASK 1 </a:t>
            </a:r>
            <a:br>
              <a:rPr lang="en-IN" sz="2400" dirty="0"/>
            </a:br>
            <a:br>
              <a:rPr lang="en-IN" dirty="0"/>
            </a:br>
            <a:r>
              <a:rPr lang="en-US" sz="2000" dirty="0"/>
              <a:t>TO</a:t>
            </a:r>
            <a:r>
              <a:rPr lang="en-US" sz="2200" dirty="0"/>
              <a:t> get 2-3 players with high S.R who have faced at least 500 balls</a:t>
            </a:r>
            <a:endParaRPr lang="en-IN" sz="2200" dirty="0"/>
          </a:p>
        </p:txBody>
      </p:sp>
      <p:sp>
        <p:nvSpPr>
          <p:cNvPr id="3" name="Content Placeholder 2">
            <a:extLst>
              <a:ext uri="{FF2B5EF4-FFF2-40B4-BE49-F238E27FC236}">
                <a16:creationId xmlns:a16="http://schemas.microsoft.com/office/drawing/2014/main" id="{B9B4D83B-41E6-6B31-7240-FA464A356043}"/>
              </a:ext>
            </a:extLst>
          </p:cNvPr>
          <p:cNvSpPr>
            <a:spLocks noGrp="1"/>
          </p:cNvSpPr>
          <p:nvPr>
            <p:ph idx="1"/>
          </p:nvPr>
        </p:nvSpPr>
        <p:spPr>
          <a:xfrm>
            <a:off x="424543" y="2329543"/>
            <a:ext cx="5453742" cy="3254828"/>
          </a:xfrm>
        </p:spPr>
        <p:txBody>
          <a:bodyPr>
            <a:normAutofit/>
          </a:bodyPr>
          <a:lstStyle/>
          <a:p>
            <a:r>
              <a:rPr lang="en-US" dirty="0">
                <a:highlight>
                  <a:srgbClr val="FFFF00"/>
                </a:highlight>
              </a:rPr>
              <a:t> select </a:t>
            </a:r>
            <a:r>
              <a:rPr lang="en-US" dirty="0" err="1">
                <a:highlight>
                  <a:srgbClr val="FFFF00"/>
                </a:highlight>
              </a:rPr>
              <a:t>batsman,round</a:t>
            </a:r>
            <a:r>
              <a:rPr lang="en-US" dirty="0">
                <a:highlight>
                  <a:srgbClr val="FFFF00"/>
                </a:highlight>
              </a:rPr>
              <a:t>((sum(</a:t>
            </a:r>
            <a:r>
              <a:rPr lang="en-US" dirty="0" err="1">
                <a:highlight>
                  <a:srgbClr val="FFFF00"/>
                </a:highlight>
              </a:rPr>
              <a:t>batsman_runs</a:t>
            </a:r>
            <a:r>
              <a:rPr lang="en-US" dirty="0">
                <a:highlight>
                  <a:srgbClr val="FFFF00"/>
                </a:highlight>
              </a:rPr>
              <a:t>*1.0)/count(ball))*100,2) as </a:t>
            </a:r>
            <a:r>
              <a:rPr lang="en-US" dirty="0" err="1">
                <a:highlight>
                  <a:srgbClr val="FFFF00"/>
                </a:highlight>
              </a:rPr>
              <a:t>strike_rate</a:t>
            </a:r>
            <a:r>
              <a:rPr lang="en-US" dirty="0">
                <a:highlight>
                  <a:srgbClr val="FFFF00"/>
                </a:highlight>
              </a:rPr>
              <a:t> from </a:t>
            </a:r>
            <a:r>
              <a:rPr lang="en-US" dirty="0" err="1">
                <a:highlight>
                  <a:srgbClr val="FFFF00"/>
                </a:highlight>
              </a:rPr>
              <a:t>ipl</a:t>
            </a:r>
            <a:endParaRPr lang="en-US" dirty="0">
              <a:highlight>
                <a:srgbClr val="FFFF00"/>
              </a:highlight>
            </a:endParaRPr>
          </a:p>
          <a:p>
            <a:r>
              <a:rPr lang="en-US" dirty="0">
                <a:highlight>
                  <a:srgbClr val="FFFF00"/>
                </a:highlight>
              </a:rPr>
              <a:t>    where </a:t>
            </a:r>
            <a:r>
              <a:rPr lang="en-US" dirty="0" err="1">
                <a:highlight>
                  <a:srgbClr val="FFFF00"/>
                </a:highlight>
              </a:rPr>
              <a:t>extras_type</a:t>
            </a:r>
            <a:r>
              <a:rPr lang="en-US" dirty="0">
                <a:highlight>
                  <a:srgbClr val="FFFF00"/>
                </a:highlight>
              </a:rPr>
              <a:t> not in ('</a:t>
            </a:r>
            <a:r>
              <a:rPr lang="en-US" dirty="0" err="1">
                <a:highlight>
                  <a:srgbClr val="FFFF00"/>
                </a:highlight>
              </a:rPr>
              <a:t>wides</a:t>
            </a:r>
            <a:r>
              <a:rPr lang="en-US" dirty="0">
                <a:highlight>
                  <a:srgbClr val="FFFF00"/>
                </a:highlight>
              </a:rPr>
              <a:t>') group by batsman</a:t>
            </a:r>
          </a:p>
          <a:p>
            <a:r>
              <a:rPr lang="en-US" dirty="0">
                <a:highlight>
                  <a:srgbClr val="FFFF00"/>
                </a:highlight>
              </a:rPr>
              <a:t>having count(ball)&gt;500 order by </a:t>
            </a:r>
            <a:r>
              <a:rPr lang="en-US" dirty="0" err="1">
                <a:highlight>
                  <a:srgbClr val="FFFF00"/>
                </a:highlight>
              </a:rPr>
              <a:t>strike_rate</a:t>
            </a:r>
            <a:r>
              <a:rPr lang="en-US" dirty="0">
                <a:highlight>
                  <a:srgbClr val="FFFF00"/>
                </a:highlight>
              </a:rPr>
              <a:t> desc limit 10;</a:t>
            </a:r>
          </a:p>
          <a:p>
            <a:br>
              <a:rPr lang="en-US" dirty="0">
                <a:highlight>
                  <a:srgbClr val="FFFF00"/>
                </a:highlight>
              </a:rPr>
            </a:br>
            <a:endParaRPr lang="en-US" dirty="0">
              <a:highlight>
                <a:srgbClr val="FFFF00"/>
              </a:highlight>
            </a:endParaRPr>
          </a:p>
          <a:p>
            <a:endParaRPr lang="en-IN" dirty="0"/>
          </a:p>
        </p:txBody>
      </p:sp>
      <p:pic>
        <p:nvPicPr>
          <p:cNvPr id="5" name="Picture 4">
            <a:extLst>
              <a:ext uri="{FF2B5EF4-FFF2-40B4-BE49-F238E27FC236}">
                <a16:creationId xmlns:a16="http://schemas.microsoft.com/office/drawing/2014/main" id="{E0AB8AC1-27F9-3CD7-7571-DEFC2F3CAF13}"/>
              </a:ext>
            </a:extLst>
          </p:cNvPr>
          <p:cNvPicPr>
            <a:picLocks noChangeAspect="1"/>
          </p:cNvPicPr>
          <p:nvPr/>
        </p:nvPicPr>
        <p:blipFill>
          <a:blip r:embed="rId2"/>
          <a:stretch>
            <a:fillRect/>
          </a:stretch>
        </p:blipFill>
        <p:spPr>
          <a:xfrm>
            <a:off x="8012792" y="2507387"/>
            <a:ext cx="2796721" cy="3972334"/>
          </a:xfrm>
          <a:prstGeom prst="rect">
            <a:avLst/>
          </a:prstGeom>
        </p:spPr>
      </p:pic>
    </p:spTree>
    <p:extLst>
      <p:ext uri="{BB962C8B-B14F-4D97-AF65-F5344CB8AC3E}">
        <p14:creationId xmlns:p14="http://schemas.microsoft.com/office/powerpoint/2010/main" val="162447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3B13-016C-3D55-C80B-A202A10354A2}"/>
              </a:ext>
            </a:extLst>
          </p:cNvPr>
          <p:cNvSpPr>
            <a:spLocks noGrp="1"/>
          </p:cNvSpPr>
          <p:nvPr>
            <p:ph type="title"/>
          </p:nvPr>
        </p:nvSpPr>
        <p:spPr>
          <a:xfrm>
            <a:off x="553694" y="632052"/>
            <a:ext cx="8228973" cy="968216"/>
          </a:xfrm>
        </p:spPr>
        <p:txBody>
          <a:bodyPr/>
          <a:lstStyle/>
          <a:p>
            <a:r>
              <a:rPr lang="en-US" b="1" i="1" u="sng" dirty="0">
                <a:solidFill>
                  <a:schemeClr val="accent5">
                    <a:lumMod val="75000"/>
                  </a:schemeClr>
                </a:solidFill>
              </a:rPr>
              <a:t>Batsman </a:t>
            </a:r>
            <a:r>
              <a:rPr lang="en-US" sz="3600" b="1" i="1" u="sng" dirty="0">
                <a:solidFill>
                  <a:schemeClr val="accent5">
                    <a:lumMod val="75000"/>
                  </a:schemeClr>
                </a:solidFill>
              </a:rPr>
              <a:t>with high S.R</a:t>
            </a:r>
            <a:endParaRPr lang="en-IN" b="1" i="1" u="sng" dirty="0">
              <a:solidFill>
                <a:schemeClr val="accent5">
                  <a:lumMod val="75000"/>
                </a:schemeClr>
              </a:solidFill>
            </a:endParaRPr>
          </a:p>
        </p:txBody>
      </p:sp>
      <p:sp>
        <p:nvSpPr>
          <p:cNvPr id="3" name="Text Placeholder 2">
            <a:extLst>
              <a:ext uri="{FF2B5EF4-FFF2-40B4-BE49-F238E27FC236}">
                <a16:creationId xmlns:a16="http://schemas.microsoft.com/office/drawing/2014/main" id="{4809CDC1-709E-CD70-5F3B-3B3D52B02F9A}"/>
              </a:ext>
            </a:extLst>
          </p:cNvPr>
          <p:cNvSpPr>
            <a:spLocks noGrp="1"/>
          </p:cNvSpPr>
          <p:nvPr>
            <p:ph type="body" idx="1"/>
          </p:nvPr>
        </p:nvSpPr>
        <p:spPr>
          <a:xfrm>
            <a:off x="571881" y="2160983"/>
            <a:ext cx="4185623" cy="576262"/>
          </a:xfrm>
        </p:spPr>
        <p:txBody>
          <a:bodyPr/>
          <a:lstStyle/>
          <a:p>
            <a:r>
              <a:rPr lang="en-IN" b="1" i="1" dirty="0">
                <a:effectLst>
                  <a:outerShdw blurRad="38100" dist="38100" dir="2700000" algn="tl">
                    <a:srgbClr val="000000">
                      <a:alpha val="43137"/>
                    </a:srgbClr>
                  </a:outerShdw>
                </a:effectLst>
              </a:rPr>
              <a:t>LIST OF 10 PLAYERS</a:t>
            </a:r>
          </a:p>
        </p:txBody>
      </p:sp>
      <p:pic>
        <p:nvPicPr>
          <p:cNvPr id="12" name="Content Placeholder 11">
            <a:extLst>
              <a:ext uri="{FF2B5EF4-FFF2-40B4-BE49-F238E27FC236}">
                <a16:creationId xmlns:a16="http://schemas.microsoft.com/office/drawing/2014/main" id="{9E71F826-C10F-5BC9-B62E-1C30A9C2A4C8}"/>
              </a:ext>
            </a:extLst>
          </p:cNvPr>
          <p:cNvPicPr>
            <a:picLocks noGrp="1" noChangeAspect="1"/>
          </p:cNvPicPr>
          <p:nvPr>
            <p:ph sz="half" idx="2"/>
          </p:nvPr>
        </p:nvPicPr>
        <p:blipFill>
          <a:blip r:embed="rId2"/>
          <a:stretch>
            <a:fillRect/>
          </a:stretch>
        </p:blipFill>
        <p:spPr>
          <a:xfrm>
            <a:off x="556002" y="2737245"/>
            <a:ext cx="3050618" cy="3579392"/>
          </a:xfrm>
          <a:prstGeom prst="rect">
            <a:avLst/>
          </a:prstGeom>
        </p:spPr>
      </p:pic>
      <p:pic>
        <p:nvPicPr>
          <p:cNvPr id="25" name="Content Placeholder 21">
            <a:extLst>
              <a:ext uri="{FF2B5EF4-FFF2-40B4-BE49-F238E27FC236}">
                <a16:creationId xmlns:a16="http://schemas.microsoft.com/office/drawing/2014/main" id="{FD43527F-2470-D43B-6EB7-1E159A926C2D}"/>
              </a:ext>
            </a:extLst>
          </p:cNvPr>
          <p:cNvPicPr>
            <a:picLocks noChangeAspect="1"/>
          </p:cNvPicPr>
          <p:nvPr/>
        </p:nvPicPr>
        <p:blipFill>
          <a:blip r:embed="rId3"/>
          <a:stretch>
            <a:fillRect/>
          </a:stretch>
        </p:blipFill>
        <p:spPr>
          <a:xfrm>
            <a:off x="4227449" y="4852768"/>
            <a:ext cx="3501408" cy="1400563"/>
          </a:xfrm>
          <a:prstGeom prst="rect">
            <a:avLst/>
          </a:prstGeom>
        </p:spPr>
      </p:pic>
      <p:sp>
        <p:nvSpPr>
          <p:cNvPr id="7" name="TextBox 6">
            <a:extLst>
              <a:ext uri="{FF2B5EF4-FFF2-40B4-BE49-F238E27FC236}">
                <a16:creationId xmlns:a16="http://schemas.microsoft.com/office/drawing/2014/main" id="{FCA35862-7169-33A9-0B18-F544A6008BE1}"/>
              </a:ext>
            </a:extLst>
          </p:cNvPr>
          <p:cNvSpPr txBox="1"/>
          <p:nvPr/>
        </p:nvSpPr>
        <p:spPr>
          <a:xfrm>
            <a:off x="4227449" y="4157609"/>
            <a:ext cx="6101442" cy="461665"/>
          </a:xfrm>
          <a:prstGeom prst="rect">
            <a:avLst/>
          </a:prstGeom>
          <a:noFill/>
        </p:spPr>
        <p:txBody>
          <a:bodyPr wrap="square">
            <a:spAutoFit/>
          </a:bodyPr>
          <a:lstStyle/>
          <a:p>
            <a:pPr marL="0" indent="0">
              <a:buNone/>
            </a:pPr>
            <a:r>
              <a:rPr lang="en-IN" sz="2400" b="1" i="1" u="sng" dirty="0">
                <a:effectLst>
                  <a:outerShdw blurRad="38100" dist="38100" dir="2700000" algn="tl">
                    <a:srgbClr val="000000">
                      <a:alpha val="43137"/>
                    </a:srgbClr>
                  </a:outerShdw>
                </a:effectLst>
              </a:rPr>
              <a:t>TOP 3 PLAYERS</a:t>
            </a:r>
          </a:p>
        </p:txBody>
      </p:sp>
      <p:pic>
        <p:nvPicPr>
          <p:cNvPr id="8" name="Picture 7">
            <a:extLst>
              <a:ext uri="{FF2B5EF4-FFF2-40B4-BE49-F238E27FC236}">
                <a16:creationId xmlns:a16="http://schemas.microsoft.com/office/drawing/2014/main" id="{7BB200AF-B6CC-E906-6836-E955112631B2}"/>
              </a:ext>
            </a:extLst>
          </p:cNvPr>
          <p:cNvPicPr>
            <a:picLocks noChangeAspect="1"/>
          </p:cNvPicPr>
          <p:nvPr/>
        </p:nvPicPr>
        <p:blipFill>
          <a:blip r:embed="rId4"/>
          <a:stretch>
            <a:fillRect/>
          </a:stretch>
        </p:blipFill>
        <p:spPr>
          <a:xfrm>
            <a:off x="6576771" y="158273"/>
            <a:ext cx="5889246" cy="4005419"/>
          </a:xfrm>
          <a:prstGeom prst="rect">
            <a:avLst/>
          </a:prstGeom>
        </p:spPr>
      </p:pic>
    </p:spTree>
    <p:extLst>
      <p:ext uri="{BB962C8B-B14F-4D97-AF65-F5344CB8AC3E}">
        <p14:creationId xmlns:p14="http://schemas.microsoft.com/office/powerpoint/2010/main" val="50511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9195-0787-11C9-0159-14951D6FE0FB}"/>
              </a:ext>
            </a:extLst>
          </p:cNvPr>
          <p:cNvSpPr>
            <a:spLocks noGrp="1"/>
          </p:cNvSpPr>
          <p:nvPr>
            <p:ph type="title"/>
          </p:nvPr>
        </p:nvSpPr>
        <p:spPr>
          <a:xfrm>
            <a:off x="753534" y="816638"/>
            <a:ext cx="8596668" cy="1320800"/>
          </a:xfrm>
        </p:spPr>
        <p:txBody>
          <a:bodyPr>
            <a:normAutofit fontScale="90000"/>
          </a:bodyPr>
          <a:lstStyle/>
          <a:p>
            <a:r>
              <a:rPr lang="en-US" sz="2800" b="1" i="1" dirty="0">
                <a:solidFill>
                  <a:schemeClr val="accent4">
                    <a:lumMod val="75000"/>
                  </a:schemeClr>
                </a:solidFill>
              </a:rPr>
              <a:t>Task 2</a:t>
            </a:r>
            <a:br>
              <a:rPr lang="en-US" sz="2800" b="1" i="1" dirty="0">
                <a:solidFill>
                  <a:schemeClr val="accent4">
                    <a:lumMod val="75000"/>
                  </a:schemeClr>
                </a:solidFill>
              </a:rPr>
            </a:br>
            <a:r>
              <a:rPr lang="en-US" sz="2800" b="1" i="1" dirty="0">
                <a:solidFill>
                  <a:schemeClr val="accent4">
                    <a:lumMod val="75000"/>
                  </a:schemeClr>
                </a:solidFill>
              </a:rPr>
              <a:t>To get 2-3 players with good Average who have played more than 2 </a:t>
            </a:r>
            <a:r>
              <a:rPr lang="en-US" sz="2800" b="1" i="1" dirty="0" err="1">
                <a:solidFill>
                  <a:schemeClr val="accent4">
                    <a:lumMod val="75000"/>
                  </a:schemeClr>
                </a:solidFill>
              </a:rPr>
              <a:t>ipl</a:t>
            </a:r>
            <a:r>
              <a:rPr lang="en-US" sz="2800" b="1" i="1" dirty="0">
                <a:solidFill>
                  <a:schemeClr val="accent4">
                    <a:lumMod val="75000"/>
                  </a:schemeClr>
                </a:solidFill>
              </a:rPr>
              <a:t> seasons</a:t>
            </a:r>
            <a:endParaRPr lang="en-IN" sz="2800" b="1" i="1" dirty="0">
              <a:solidFill>
                <a:schemeClr val="accent4">
                  <a:lumMod val="75000"/>
                </a:schemeClr>
              </a:solidFill>
            </a:endParaRPr>
          </a:p>
        </p:txBody>
      </p:sp>
      <p:sp>
        <p:nvSpPr>
          <p:cNvPr id="3" name="Content Placeholder 2">
            <a:extLst>
              <a:ext uri="{FF2B5EF4-FFF2-40B4-BE49-F238E27FC236}">
                <a16:creationId xmlns:a16="http://schemas.microsoft.com/office/drawing/2014/main" id="{484271EB-DEEE-A32F-9DA4-DB29926A165A}"/>
              </a:ext>
            </a:extLst>
          </p:cNvPr>
          <p:cNvSpPr>
            <a:spLocks noGrp="1"/>
          </p:cNvSpPr>
          <p:nvPr>
            <p:ph idx="1"/>
          </p:nvPr>
        </p:nvSpPr>
        <p:spPr>
          <a:xfrm>
            <a:off x="677334" y="2166257"/>
            <a:ext cx="5342466" cy="3875105"/>
          </a:xfrm>
        </p:spPr>
        <p:txBody>
          <a:bodyPr>
            <a:noAutofit/>
          </a:bodyPr>
          <a:lstStyle/>
          <a:p>
            <a:r>
              <a:rPr lang="en-IN" sz="2000" b="1" dirty="0">
                <a:solidFill>
                  <a:schemeClr val="accent2">
                    <a:lumMod val="75000"/>
                  </a:schemeClr>
                </a:solidFill>
              </a:rPr>
              <a:t>select </a:t>
            </a:r>
            <a:r>
              <a:rPr lang="en-IN" sz="2000" b="1" dirty="0" err="1">
                <a:solidFill>
                  <a:schemeClr val="accent2">
                    <a:lumMod val="75000"/>
                  </a:schemeClr>
                </a:solidFill>
              </a:rPr>
              <a:t>a.batsman,sum</a:t>
            </a:r>
            <a:r>
              <a:rPr lang="en-IN" sz="2000" b="1" dirty="0">
                <a:solidFill>
                  <a:schemeClr val="accent2">
                    <a:lumMod val="75000"/>
                  </a:schemeClr>
                </a:solidFill>
              </a:rPr>
              <a:t>(</a:t>
            </a:r>
            <a:r>
              <a:rPr lang="en-IN" sz="2000" b="1" dirty="0" err="1">
                <a:solidFill>
                  <a:schemeClr val="accent2">
                    <a:lumMod val="75000"/>
                  </a:schemeClr>
                </a:solidFill>
              </a:rPr>
              <a:t>a.batsman_runs</a:t>
            </a:r>
            <a:r>
              <a:rPr lang="en-IN" sz="2000" b="1" dirty="0">
                <a:solidFill>
                  <a:schemeClr val="accent2">
                    <a:lumMod val="75000"/>
                  </a:schemeClr>
                </a:solidFill>
              </a:rPr>
              <a:t>) as </a:t>
            </a:r>
            <a:r>
              <a:rPr lang="en-IN" sz="2000" b="1" dirty="0" err="1">
                <a:solidFill>
                  <a:schemeClr val="accent2">
                    <a:lumMod val="75000"/>
                  </a:schemeClr>
                </a:solidFill>
              </a:rPr>
              <a:t>total_batsman_runs,sum</a:t>
            </a:r>
            <a:r>
              <a:rPr lang="en-IN" sz="2000" b="1" dirty="0">
                <a:solidFill>
                  <a:schemeClr val="accent2">
                    <a:lumMod val="75000"/>
                  </a:schemeClr>
                </a:solidFill>
              </a:rPr>
              <a:t>(</a:t>
            </a:r>
            <a:r>
              <a:rPr lang="en-IN" sz="2000" b="1" dirty="0" err="1">
                <a:solidFill>
                  <a:schemeClr val="accent2">
                    <a:lumMod val="75000"/>
                  </a:schemeClr>
                </a:solidFill>
              </a:rPr>
              <a:t>a.is_wicket</a:t>
            </a:r>
            <a:r>
              <a:rPr lang="en-IN" sz="2000" b="1" dirty="0">
                <a:solidFill>
                  <a:schemeClr val="accent2">
                    <a:lumMod val="75000"/>
                  </a:schemeClr>
                </a:solidFill>
              </a:rPr>
              <a:t>) as </a:t>
            </a:r>
            <a:r>
              <a:rPr lang="en-IN" sz="2000" b="1" dirty="0" err="1">
                <a:solidFill>
                  <a:schemeClr val="accent2">
                    <a:lumMod val="75000"/>
                  </a:schemeClr>
                </a:solidFill>
              </a:rPr>
              <a:t>total_wicket,count</a:t>
            </a:r>
            <a:r>
              <a:rPr lang="en-IN" sz="2000" b="1" dirty="0">
                <a:solidFill>
                  <a:schemeClr val="accent2">
                    <a:lumMod val="75000"/>
                  </a:schemeClr>
                </a:solidFill>
              </a:rPr>
              <a:t>(distinct(extract(year from </a:t>
            </a:r>
            <a:r>
              <a:rPr lang="en-IN" sz="2000" b="1" dirty="0" err="1">
                <a:solidFill>
                  <a:schemeClr val="accent2">
                    <a:lumMod val="75000"/>
                  </a:schemeClr>
                </a:solidFill>
              </a:rPr>
              <a:t>b.date</a:t>
            </a:r>
            <a:r>
              <a:rPr lang="en-IN" sz="2000" b="1" dirty="0">
                <a:solidFill>
                  <a:schemeClr val="accent2">
                    <a:lumMod val="75000"/>
                  </a:schemeClr>
                </a:solidFill>
              </a:rPr>
              <a:t>)))as </a:t>
            </a:r>
            <a:r>
              <a:rPr lang="en-IN" sz="2000" b="1" dirty="0" err="1">
                <a:solidFill>
                  <a:schemeClr val="accent2">
                    <a:lumMod val="75000"/>
                  </a:schemeClr>
                </a:solidFill>
              </a:rPr>
              <a:t>season,round</a:t>
            </a:r>
            <a:r>
              <a:rPr lang="en-IN" sz="2000" b="1" dirty="0">
                <a:solidFill>
                  <a:schemeClr val="accent2">
                    <a:lumMod val="75000"/>
                  </a:schemeClr>
                </a:solidFill>
              </a:rPr>
              <a:t>(sum(</a:t>
            </a:r>
            <a:r>
              <a:rPr lang="en-IN" sz="2000" b="1" dirty="0" err="1">
                <a:solidFill>
                  <a:schemeClr val="accent2">
                    <a:lumMod val="75000"/>
                  </a:schemeClr>
                </a:solidFill>
              </a:rPr>
              <a:t>a.batsman_runs</a:t>
            </a:r>
            <a:r>
              <a:rPr lang="en-IN" sz="2000" b="1" dirty="0">
                <a:solidFill>
                  <a:schemeClr val="accent2">
                    <a:lumMod val="75000"/>
                  </a:schemeClr>
                </a:solidFill>
              </a:rPr>
              <a:t>)*1.0/sum(</a:t>
            </a:r>
            <a:r>
              <a:rPr lang="en-IN" sz="2000" b="1" dirty="0" err="1">
                <a:solidFill>
                  <a:schemeClr val="accent2">
                    <a:lumMod val="75000"/>
                  </a:schemeClr>
                </a:solidFill>
              </a:rPr>
              <a:t>a.is_wicket</a:t>
            </a:r>
            <a:r>
              <a:rPr lang="en-IN" sz="2000" b="1" dirty="0">
                <a:solidFill>
                  <a:schemeClr val="accent2">
                    <a:lumMod val="75000"/>
                  </a:schemeClr>
                </a:solidFill>
              </a:rPr>
              <a:t>)*1,2) as average from </a:t>
            </a:r>
            <a:r>
              <a:rPr lang="en-IN" sz="2000" b="1" dirty="0" err="1">
                <a:solidFill>
                  <a:schemeClr val="accent2">
                    <a:lumMod val="75000"/>
                  </a:schemeClr>
                </a:solidFill>
              </a:rPr>
              <a:t>ipl</a:t>
            </a:r>
            <a:r>
              <a:rPr lang="en-IN" sz="2000" b="1" dirty="0">
                <a:solidFill>
                  <a:schemeClr val="accent2">
                    <a:lumMod val="75000"/>
                  </a:schemeClr>
                </a:solidFill>
              </a:rPr>
              <a:t> as a inner join IPL_MATCHES as b on a.id=b.id 	group by </a:t>
            </a:r>
            <a:r>
              <a:rPr lang="en-IN" sz="2000" b="1" dirty="0" err="1">
                <a:solidFill>
                  <a:schemeClr val="accent2">
                    <a:lumMod val="75000"/>
                  </a:schemeClr>
                </a:solidFill>
              </a:rPr>
              <a:t>a.batsman</a:t>
            </a:r>
            <a:r>
              <a:rPr lang="en-IN" sz="2000" b="1" dirty="0">
                <a:solidFill>
                  <a:schemeClr val="accent2">
                    <a:lumMod val="75000"/>
                  </a:schemeClr>
                </a:solidFill>
              </a:rPr>
              <a:t> 	having sum(</a:t>
            </a:r>
            <a:r>
              <a:rPr lang="en-IN" sz="2000" b="1" dirty="0" err="1">
                <a:solidFill>
                  <a:schemeClr val="accent2">
                    <a:lumMod val="75000"/>
                  </a:schemeClr>
                </a:solidFill>
              </a:rPr>
              <a:t>a.is_wicket</a:t>
            </a:r>
            <a:r>
              <a:rPr lang="en-IN" sz="2000" b="1" dirty="0">
                <a:solidFill>
                  <a:schemeClr val="accent2">
                    <a:lumMod val="75000"/>
                  </a:schemeClr>
                </a:solidFill>
              </a:rPr>
              <a:t>)&gt;0 and count(distinct(extract(year from </a:t>
            </a:r>
            <a:r>
              <a:rPr lang="en-IN" sz="2000" b="1" dirty="0" err="1">
                <a:solidFill>
                  <a:schemeClr val="accent2">
                    <a:lumMod val="75000"/>
                  </a:schemeClr>
                </a:solidFill>
              </a:rPr>
              <a:t>b.date</a:t>
            </a:r>
            <a:r>
              <a:rPr lang="en-IN" sz="2000" b="1" dirty="0">
                <a:solidFill>
                  <a:schemeClr val="accent2">
                    <a:lumMod val="75000"/>
                  </a:schemeClr>
                </a:solidFill>
              </a:rPr>
              <a:t>)))&gt;2 	order by average </a:t>
            </a:r>
            <a:r>
              <a:rPr lang="en-IN" sz="2000" b="1" dirty="0" err="1">
                <a:solidFill>
                  <a:schemeClr val="accent2">
                    <a:lumMod val="75000"/>
                  </a:schemeClr>
                </a:solidFill>
              </a:rPr>
              <a:t>desc</a:t>
            </a:r>
            <a:r>
              <a:rPr lang="en-IN" sz="2000" b="1" dirty="0">
                <a:solidFill>
                  <a:schemeClr val="accent2">
                    <a:lumMod val="75000"/>
                  </a:schemeClr>
                </a:solidFill>
              </a:rPr>
              <a:t>	 limit 10;</a:t>
            </a:r>
          </a:p>
        </p:txBody>
      </p:sp>
      <p:pic>
        <p:nvPicPr>
          <p:cNvPr id="6" name="Picture 5">
            <a:extLst>
              <a:ext uri="{FF2B5EF4-FFF2-40B4-BE49-F238E27FC236}">
                <a16:creationId xmlns:a16="http://schemas.microsoft.com/office/drawing/2014/main" id="{1DF5BEC1-7FA0-511B-EDD6-88E7374A771F}"/>
              </a:ext>
            </a:extLst>
          </p:cNvPr>
          <p:cNvPicPr>
            <a:picLocks noChangeAspect="1"/>
          </p:cNvPicPr>
          <p:nvPr/>
        </p:nvPicPr>
        <p:blipFill>
          <a:blip r:embed="rId2"/>
          <a:stretch>
            <a:fillRect/>
          </a:stretch>
        </p:blipFill>
        <p:spPr>
          <a:xfrm>
            <a:off x="6096000" y="2830285"/>
            <a:ext cx="5660571" cy="3429000"/>
          </a:xfrm>
          <a:prstGeom prst="rect">
            <a:avLst/>
          </a:prstGeom>
        </p:spPr>
      </p:pic>
    </p:spTree>
    <p:extLst>
      <p:ext uri="{BB962C8B-B14F-4D97-AF65-F5344CB8AC3E}">
        <p14:creationId xmlns:p14="http://schemas.microsoft.com/office/powerpoint/2010/main" val="428752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5763-6CA2-4C13-8DCC-0995BAC2F75A}"/>
              </a:ext>
            </a:extLst>
          </p:cNvPr>
          <p:cNvSpPr>
            <a:spLocks noGrp="1"/>
          </p:cNvSpPr>
          <p:nvPr>
            <p:ph type="title"/>
          </p:nvPr>
        </p:nvSpPr>
        <p:spPr>
          <a:xfrm>
            <a:off x="677334" y="609600"/>
            <a:ext cx="8596668" cy="696686"/>
          </a:xfrm>
        </p:spPr>
        <p:txBody>
          <a:bodyPr/>
          <a:lstStyle/>
          <a:p>
            <a:r>
              <a:rPr lang="en-IN" dirty="0"/>
              <a:t>Batsman with good average</a:t>
            </a:r>
          </a:p>
        </p:txBody>
      </p:sp>
      <p:pic>
        <p:nvPicPr>
          <p:cNvPr id="4" name="Content Placeholder 3">
            <a:extLst>
              <a:ext uri="{FF2B5EF4-FFF2-40B4-BE49-F238E27FC236}">
                <a16:creationId xmlns:a16="http://schemas.microsoft.com/office/drawing/2014/main" id="{45C0ACAF-5019-343C-11AD-0765CC7885C6}"/>
              </a:ext>
            </a:extLst>
          </p:cNvPr>
          <p:cNvPicPr>
            <a:picLocks noGrp="1" noChangeAspect="1"/>
          </p:cNvPicPr>
          <p:nvPr>
            <p:ph idx="1"/>
          </p:nvPr>
        </p:nvPicPr>
        <p:blipFill>
          <a:blip r:embed="rId2"/>
          <a:stretch>
            <a:fillRect/>
          </a:stretch>
        </p:blipFill>
        <p:spPr>
          <a:xfrm>
            <a:off x="348343" y="2320879"/>
            <a:ext cx="3156290" cy="3589724"/>
          </a:xfrm>
          <a:prstGeom prst="rect">
            <a:avLst/>
          </a:prstGeom>
        </p:spPr>
      </p:pic>
      <p:pic>
        <p:nvPicPr>
          <p:cNvPr id="7" name="Picture 6">
            <a:extLst>
              <a:ext uri="{FF2B5EF4-FFF2-40B4-BE49-F238E27FC236}">
                <a16:creationId xmlns:a16="http://schemas.microsoft.com/office/drawing/2014/main" id="{75317D84-5CAC-DA80-D7B9-36A01FE7C601}"/>
              </a:ext>
            </a:extLst>
          </p:cNvPr>
          <p:cNvPicPr>
            <a:picLocks noChangeAspect="1"/>
          </p:cNvPicPr>
          <p:nvPr/>
        </p:nvPicPr>
        <p:blipFill>
          <a:blip r:embed="rId3"/>
          <a:stretch>
            <a:fillRect/>
          </a:stretch>
        </p:blipFill>
        <p:spPr>
          <a:xfrm>
            <a:off x="3825477" y="4623889"/>
            <a:ext cx="3382396" cy="1429182"/>
          </a:xfrm>
          <a:prstGeom prst="rect">
            <a:avLst/>
          </a:prstGeom>
        </p:spPr>
      </p:pic>
      <p:sp>
        <p:nvSpPr>
          <p:cNvPr id="9" name="TextBox 8">
            <a:extLst>
              <a:ext uri="{FF2B5EF4-FFF2-40B4-BE49-F238E27FC236}">
                <a16:creationId xmlns:a16="http://schemas.microsoft.com/office/drawing/2014/main" id="{73A32DCE-62FB-C7E3-C5D2-7C79B90CD261}"/>
              </a:ext>
            </a:extLst>
          </p:cNvPr>
          <p:cNvSpPr txBox="1"/>
          <p:nvPr/>
        </p:nvSpPr>
        <p:spPr>
          <a:xfrm>
            <a:off x="3938530" y="4040592"/>
            <a:ext cx="6101442" cy="461665"/>
          </a:xfrm>
          <a:prstGeom prst="rect">
            <a:avLst/>
          </a:prstGeom>
          <a:noFill/>
        </p:spPr>
        <p:txBody>
          <a:bodyPr wrap="square">
            <a:spAutoFit/>
          </a:bodyPr>
          <a:lstStyle/>
          <a:p>
            <a:pPr marL="0" indent="0">
              <a:buNone/>
            </a:pPr>
            <a:r>
              <a:rPr lang="en-IN" sz="2400" b="1" i="1" u="sng" dirty="0">
                <a:effectLst>
                  <a:outerShdw blurRad="38100" dist="38100" dir="2700000" algn="tl">
                    <a:srgbClr val="000000">
                      <a:alpha val="43137"/>
                    </a:srgbClr>
                  </a:outerShdw>
                </a:effectLst>
              </a:rPr>
              <a:t>TOP 3 PLAYERS</a:t>
            </a:r>
          </a:p>
        </p:txBody>
      </p:sp>
      <p:sp>
        <p:nvSpPr>
          <p:cNvPr id="11" name="TextBox 10">
            <a:extLst>
              <a:ext uri="{FF2B5EF4-FFF2-40B4-BE49-F238E27FC236}">
                <a16:creationId xmlns:a16="http://schemas.microsoft.com/office/drawing/2014/main" id="{C17143B4-FD7A-B0C9-7BBC-CCF74A3B0488}"/>
              </a:ext>
            </a:extLst>
          </p:cNvPr>
          <p:cNvSpPr txBox="1"/>
          <p:nvPr/>
        </p:nvSpPr>
        <p:spPr>
          <a:xfrm>
            <a:off x="348343" y="1789642"/>
            <a:ext cx="6101442" cy="461665"/>
          </a:xfrm>
          <a:prstGeom prst="rect">
            <a:avLst/>
          </a:prstGeom>
          <a:noFill/>
        </p:spPr>
        <p:txBody>
          <a:bodyPr wrap="square">
            <a:spAutoFit/>
          </a:bodyPr>
          <a:lstStyle/>
          <a:p>
            <a:r>
              <a:rPr lang="en-IN" sz="2400" b="1" i="1" dirty="0">
                <a:effectLst>
                  <a:outerShdw blurRad="38100" dist="38100" dir="2700000" algn="tl">
                    <a:srgbClr val="000000">
                      <a:alpha val="43137"/>
                    </a:srgbClr>
                  </a:outerShdw>
                </a:effectLst>
              </a:rPr>
              <a:t>LIST OF 10 PLAYERS</a:t>
            </a:r>
          </a:p>
        </p:txBody>
      </p:sp>
      <p:pic>
        <p:nvPicPr>
          <p:cNvPr id="14" name="Picture 13">
            <a:extLst>
              <a:ext uri="{FF2B5EF4-FFF2-40B4-BE49-F238E27FC236}">
                <a16:creationId xmlns:a16="http://schemas.microsoft.com/office/drawing/2014/main" id="{F2C61156-2D35-293A-DC8B-844DFC2FA9D3}"/>
              </a:ext>
            </a:extLst>
          </p:cNvPr>
          <p:cNvPicPr>
            <a:picLocks noChangeAspect="1"/>
          </p:cNvPicPr>
          <p:nvPr/>
        </p:nvPicPr>
        <p:blipFill>
          <a:blip r:embed="rId4"/>
          <a:stretch>
            <a:fillRect/>
          </a:stretch>
        </p:blipFill>
        <p:spPr>
          <a:xfrm>
            <a:off x="7528717" y="1055154"/>
            <a:ext cx="4647830" cy="3589724"/>
          </a:xfrm>
          <a:prstGeom prst="rect">
            <a:avLst/>
          </a:prstGeom>
        </p:spPr>
      </p:pic>
    </p:spTree>
    <p:extLst>
      <p:ext uri="{BB962C8B-B14F-4D97-AF65-F5344CB8AC3E}">
        <p14:creationId xmlns:p14="http://schemas.microsoft.com/office/powerpoint/2010/main" val="369238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0921-C4CA-5434-775F-E079AED6063D}"/>
              </a:ext>
            </a:extLst>
          </p:cNvPr>
          <p:cNvSpPr>
            <a:spLocks noGrp="1"/>
          </p:cNvSpPr>
          <p:nvPr>
            <p:ph type="title"/>
          </p:nvPr>
        </p:nvSpPr>
        <p:spPr/>
        <p:txBody>
          <a:bodyPr>
            <a:normAutofit/>
          </a:bodyPr>
          <a:lstStyle/>
          <a:p>
            <a:r>
              <a:rPr lang="en-IN" sz="2400" dirty="0"/>
              <a:t>Task3</a:t>
            </a:r>
            <a:br>
              <a:rPr lang="en-IN" sz="2400" dirty="0"/>
            </a:br>
            <a:r>
              <a:rPr lang="en-US" sz="2400" dirty="0"/>
              <a:t>To get 2-3 Hard-hitting players who have scored most runs in boundaries and have played more the 2 </a:t>
            </a:r>
            <a:r>
              <a:rPr lang="en-US" sz="2400" dirty="0" err="1"/>
              <a:t>ipl</a:t>
            </a:r>
            <a:r>
              <a:rPr lang="en-US" sz="2400" dirty="0"/>
              <a:t> season</a:t>
            </a:r>
            <a:endParaRPr lang="en-IN" sz="2400" dirty="0"/>
          </a:p>
        </p:txBody>
      </p:sp>
      <p:sp>
        <p:nvSpPr>
          <p:cNvPr id="3" name="Content Placeholder 2">
            <a:extLst>
              <a:ext uri="{FF2B5EF4-FFF2-40B4-BE49-F238E27FC236}">
                <a16:creationId xmlns:a16="http://schemas.microsoft.com/office/drawing/2014/main" id="{F6D66FE1-81EB-DDE7-8951-006155DDFD86}"/>
              </a:ext>
            </a:extLst>
          </p:cNvPr>
          <p:cNvSpPr>
            <a:spLocks noGrp="1"/>
          </p:cNvSpPr>
          <p:nvPr>
            <p:ph idx="1"/>
          </p:nvPr>
        </p:nvSpPr>
        <p:spPr>
          <a:xfrm>
            <a:off x="78619" y="2569029"/>
            <a:ext cx="7508723" cy="3203819"/>
          </a:xfrm>
        </p:spPr>
        <p:txBody>
          <a:bodyPr/>
          <a:lstStyle/>
          <a:p>
            <a:r>
              <a:rPr lang="en-US" dirty="0"/>
              <a:t>SELECT </a:t>
            </a:r>
            <a:r>
              <a:rPr lang="en-US" dirty="0" err="1"/>
              <a:t>a.BATSMAN,SUM</a:t>
            </a:r>
            <a:r>
              <a:rPr lang="en-US" dirty="0"/>
              <a:t>(</a:t>
            </a:r>
            <a:r>
              <a:rPr lang="en-US" dirty="0" err="1"/>
              <a:t>a.BATSMAN_RUNS</a:t>
            </a:r>
            <a:r>
              <a:rPr lang="en-US" dirty="0"/>
              <a:t>)AS TOTAL_RUNS, count(distinct(extract(year from </a:t>
            </a:r>
            <a:r>
              <a:rPr lang="en-US" dirty="0" err="1"/>
              <a:t>b.date</a:t>
            </a:r>
            <a:r>
              <a:rPr lang="en-US" dirty="0"/>
              <a:t>)))&gt;2 as </a:t>
            </a:r>
            <a:r>
              <a:rPr lang="en-US" dirty="0" err="1"/>
              <a:t>season,count</a:t>
            </a:r>
            <a:r>
              <a:rPr lang="en-US" dirty="0"/>
              <a:t>(case when </a:t>
            </a:r>
            <a:r>
              <a:rPr lang="en-US" dirty="0" err="1"/>
              <a:t>a.batsman_runs</a:t>
            </a:r>
            <a:r>
              <a:rPr lang="en-US" dirty="0"/>
              <a:t>=4 or </a:t>
            </a:r>
            <a:r>
              <a:rPr lang="en-US" dirty="0" err="1"/>
              <a:t>a.batsman_runs</a:t>
            </a:r>
            <a:r>
              <a:rPr lang="en-US" dirty="0"/>
              <a:t> =6  then 1 else 0 end) as boundaries,	round(SUM(</a:t>
            </a:r>
            <a:r>
              <a:rPr lang="en-US" dirty="0" err="1"/>
              <a:t>a.BATSMAN_RUNS</a:t>
            </a:r>
            <a:r>
              <a:rPr lang="en-US" dirty="0"/>
              <a:t>*1.0)/ count(case when </a:t>
            </a:r>
            <a:r>
              <a:rPr lang="en-US" dirty="0" err="1"/>
              <a:t>a.batsman_runs</a:t>
            </a:r>
            <a:r>
              <a:rPr lang="en-US" dirty="0"/>
              <a:t>=4 or </a:t>
            </a:r>
            <a:r>
              <a:rPr lang="en-US" dirty="0" err="1"/>
              <a:t>a.batsman_runs</a:t>
            </a:r>
            <a:r>
              <a:rPr lang="en-US" dirty="0"/>
              <a:t> =6  then 1 else 0 end)*100,2)	as </a:t>
            </a:r>
            <a:r>
              <a:rPr lang="en-US" dirty="0" err="1"/>
              <a:t>hard_hitting_player</a:t>
            </a:r>
            <a:r>
              <a:rPr lang="en-US" dirty="0"/>
              <a:t>	from </a:t>
            </a:r>
            <a:r>
              <a:rPr lang="en-US" dirty="0" err="1"/>
              <a:t>ipl</a:t>
            </a:r>
            <a:r>
              <a:rPr lang="en-US" dirty="0"/>
              <a:t> as a inner join </a:t>
            </a:r>
            <a:r>
              <a:rPr lang="en-US" dirty="0" err="1"/>
              <a:t>ipl_matches</a:t>
            </a:r>
            <a:r>
              <a:rPr lang="en-US" dirty="0"/>
              <a:t> as b on a.id=b.id	group by </a:t>
            </a:r>
            <a:r>
              <a:rPr lang="en-US" dirty="0" err="1"/>
              <a:t>a.batsman</a:t>
            </a:r>
            <a:r>
              <a:rPr lang="en-US" dirty="0"/>
              <a:t> having 	count(distinct(extract(year from </a:t>
            </a:r>
            <a:r>
              <a:rPr lang="en-US" dirty="0" err="1"/>
              <a:t>b.date</a:t>
            </a:r>
            <a:r>
              <a:rPr lang="en-US" dirty="0"/>
              <a:t>)))&gt;2  order by </a:t>
            </a:r>
            <a:r>
              <a:rPr lang="en-US" dirty="0" err="1"/>
              <a:t>hard_hitting_player</a:t>
            </a:r>
            <a:r>
              <a:rPr lang="en-US" dirty="0"/>
              <a:t> desc limit 10 ;</a:t>
            </a:r>
            <a:endParaRPr lang="en-IN" dirty="0"/>
          </a:p>
        </p:txBody>
      </p:sp>
      <p:pic>
        <p:nvPicPr>
          <p:cNvPr id="4" name="Picture 3">
            <a:extLst>
              <a:ext uri="{FF2B5EF4-FFF2-40B4-BE49-F238E27FC236}">
                <a16:creationId xmlns:a16="http://schemas.microsoft.com/office/drawing/2014/main" id="{899BDF4F-E625-6B64-FE05-7849CFCE71A8}"/>
              </a:ext>
            </a:extLst>
          </p:cNvPr>
          <p:cNvPicPr>
            <a:picLocks noChangeAspect="1"/>
          </p:cNvPicPr>
          <p:nvPr/>
        </p:nvPicPr>
        <p:blipFill>
          <a:blip r:embed="rId2"/>
          <a:stretch>
            <a:fillRect/>
          </a:stretch>
        </p:blipFill>
        <p:spPr>
          <a:xfrm>
            <a:off x="7413172" y="3524459"/>
            <a:ext cx="4608738" cy="3203819"/>
          </a:xfrm>
          <a:prstGeom prst="rect">
            <a:avLst/>
          </a:prstGeom>
        </p:spPr>
      </p:pic>
    </p:spTree>
    <p:extLst>
      <p:ext uri="{BB962C8B-B14F-4D97-AF65-F5344CB8AC3E}">
        <p14:creationId xmlns:p14="http://schemas.microsoft.com/office/powerpoint/2010/main" val="154384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475B2CF-6107-6E04-9FCD-39BFB411C811}"/>
              </a:ext>
            </a:extLst>
          </p:cNvPr>
          <p:cNvSpPr>
            <a:spLocks noGrp="1"/>
          </p:cNvSpPr>
          <p:nvPr>
            <p:ph type="title"/>
          </p:nvPr>
        </p:nvSpPr>
        <p:spPr>
          <a:xfrm>
            <a:off x="211862" y="355704"/>
            <a:ext cx="6332864" cy="1556996"/>
          </a:xfrm>
        </p:spPr>
        <p:txBody>
          <a:bodyPr>
            <a:normAutofit/>
          </a:bodyPr>
          <a:lstStyle/>
          <a:p>
            <a:r>
              <a:rPr lang="en-US" sz="3200" b="1" dirty="0">
                <a:solidFill>
                  <a:srgbClr val="FFC000"/>
                </a:solidFill>
                <a:latin typeface="Arial Black" panose="020B0A04020102020204" pitchFamily="34" charset="0"/>
              </a:rPr>
              <a:t>Hard-hitting players</a:t>
            </a:r>
            <a:endParaRPr lang="en-IN" sz="3200" b="1" dirty="0">
              <a:solidFill>
                <a:srgbClr val="FFC000"/>
              </a:solidFill>
              <a:latin typeface="Arial Black" panose="020B0A04020102020204" pitchFamily="34" charset="0"/>
            </a:endParaRPr>
          </a:p>
        </p:txBody>
      </p:sp>
      <p:pic>
        <p:nvPicPr>
          <p:cNvPr id="7" name="Content Placeholder 6">
            <a:extLst>
              <a:ext uri="{FF2B5EF4-FFF2-40B4-BE49-F238E27FC236}">
                <a16:creationId xmlns:a16="http://schemas.microsoft.com/office/drawing/2014/main" id="{7DF1C4CC-6AC1-AEEB-C65F-FD1FCE3D34C9}"/>
              </a:ext>
            </a:extLst>
          </p:cNvPr>
          <p:cNvPicPr>
            <a:picLocks noGrp="1" noChangeAspect="1"/>
          </p:cNvPicPr>
          <p:nvPr>
            <p:ph sz="half" idx="1"/>
          </p:nvPr>
        </p:nvPicPr>
        <p:blipFill>
          <a:blip r:embed="rId2"/>
          <a:stretch>
            <a:fillRect/>
          </a:stretch>
        </p:blipFill>
        <p:spPr>
          <a:xfrm>
            <a:off x="178780" y="2594035"/>
            <a:ext cx="3589313" cy="3578165"/>
          </a:xfrm>
          <a:prstGeom prst="rect">
            <a:avLst/>
          </a:prstGeom>
        </p:spPr>
      </p:pic>
      <p:pic>
        <p:nvPicPr>
          <p:cNvPr id="9" name="Content Placeholder 8">
            <a:extLst>
              <a:ext uri="{FF2B5EF4-FFF2-40B4-BE49-F238E27FC236}">
                <a16:creationId xmlns:a16="http://schemas.microsoft.com/office/drawing/2014/main" id="{9DDC3168-F153-840E-4CA1-D808D9086104}"/>
              </a:ext>
            </a:extLst>
          </p:cNvPr>
          <p:cNvPicPr>
            <a:picLocks noGrp="1" noChangeAspect="1"/>
          </p:cNvPicPr>
          <p:nvPr>
            <p:ph sz="half" idx="2"/>
          </p:nvPr>
        </p:nvPicPr>
        <p:blipFill>
          <a:blip r:embed="rId3"/>
          <a:stretch>
            <a:fillRect/>
          </a:stretch>
        </p:blipFill>
        <p:spPr>
          <a:xfrm>
            <a:off x="4044967" y="5305053"/>
            <a:ext cx="3207004" cy="1175237"/>
          </a:xfrm>
          <a:prstGeom prst="rect">
            <a:avLst/>
          </a:prstGeom>
        </p:spPr>
      </p:pic>
      <p:sp>
        <p:nvSpPr>
          <p:cNvPr id="3" name="Text Placeholder 2">
            <a:extLst>
              <a:ext uri="{FF2B5EF4-FFF2-40B4-BE49-F238E27FC236}">
                <a16:creationId xmlns:a16="http://schemas.microsoft.com/office/drawing/2014/main" id="{E0040619-CCDB-1538-398B-46618CB15114}"/>
              </a:ext>
            </a:extLst>
          </p:cNvPr>
          <p:cNvSpPr>
            <a:spLocks noGrp="1"/>
          </p:cNvSpPr>
          <p:nvPr>
            <p:ph type="body" idx="4294967295"/>
          </p:nvPr>
        </p:nvSpPr>
        <p:spPr>
          <a:xfrm>
            <a:off x="0" y="2013857"/>
            <a:ext cx="3292505" cy="1053193"/>
          </a:xfrm>
        </p:spPr>
        <p:txBody>
          <a:bodyPr/>
          <a:lstStyle/>
          <a:p>
            <a:r>
              <a:rPr lang="en-IN" sz="2400" b="1" i="1" u="sng" dirty="0">
                <a:effectLst>
                  <a:outerShdw blurRad="38100" dist="38100" dir="2700000" algn="tl">
                    <a:srgbClr val="000000">
                      <a:alpha val="43137"/>
                    </a:srgbClr>
                  </a:outerShdw>
                </a:effectLst>
              </a:rPr>
              <a:t>TOP  10 PLAYERS</a:t>
            </a:r>
          </a:p>
          <a:p>
            <a:endParaRPr lang="en-IN" dirty="0"/>
          </a:p>
        </p:txBody>
      </p:sp>
      <p:sp>
        <p:nvSpPr>
          <p:cNvPr id="11" name="TextBox 10">
            <a:extLst>
              <a:ext uri="{FF2B5EF4-FFF2-40B4-BE49-F238E27FC236}">
                <a16:creationId xmlns:a16="http://schemas.microsoft.com/office/drawing/2014/main" id="{70AF303A-D720-CD0E-ACC4-D15827E9C6A1}"/>
              </a:ext>
            </a:extLst>
          </p:cNvPr>
          <p:cNvSpPr txBox="1"/>
          <p:nvPr/>
        </p:nvSpPr>
        <p:spPr>
          <a:xfrm>
            <a:off x="4044967" y="4702629"/>
            <a:ext cx="5348980" cy="400110"/>
          </a:xfrm>
          <a:prstGeom prst="rect">
            <a:avLst/>
          </a:prstGeom>
          <a:noFill/>
        </p:spPr>
        <p:txBody>
          <a:bodyPr wrap="square">
            <a:spAutoFit/>
          </a:bodyPr>
          <a:lstStyle/>
          <a:p>
            <a:pPr marL="0" indent="0">
              <a:buNone/>
            </a:pPr>
            <a:r>
              <a:rPr lang="en-IN" sz="2000" b="1" i="1" u="sng" dirty="0">
                <a:effectLst>
                  <a:outerShdw blurRad="38100" dist="38100" dir="2700000" algn="tl">
                    <a:srgbClr val="000000">
                      <a:alpha val="43137"/>
                    </a:srgbClr>
                  </a:outerShdw>
                </a:effectLst>
              </a:rPr>
              <a:t>TOP 3 PLAYERS</a:t>
            </a:r>
          </a:p>
        </p:txBody>
      </p:sp>
      <p:pic>
        <p:nvPicPr>
          <p:cNvPr id="15" name="Picture 14">
            <a:extLst>
              <a:ext uri="{FF2B5EF4-FFF2-40B4-BE49-F238E27FC236}">
                <a16:creationId xmlns:a16="http://schemas.microsoft.com/office/drawing/2014/main" id="{A3A764DE-AA0E-CE2C-1E29-BBF5583F53EA}"/>
              </a:ext>
            </a:extLst>
          </p:cNvPr>
          <p:cNvPicPr>
            <a:picLocks noChangeAspect="1"/>
          </p:cNvPicPr>
          <p:nvPr/>
        </p:nvPicPr>
        <p:blipFill>
          <a:blip r:embed="rId4"/>
          <a:stretch>
            <a:fillRect/>
          </a:stretch>
        </p:blipFill>
        <p:spPr>
          <a:xfrm>
            <a:off x="7251971" y="1583936"/>
            <a:ext cx="4728167" cy="3267760"/>
          </a:xfrm>
          <a:prstGeom prst="rect">
            <a:avLst/>
          </a:prstGeom>
        </p:spPr>
      </p:pic>
    </p:spTree>
    <p:extLst>
      <p:ext uri="{BB962C8B-B14F-4D97-AF65-F5344CB8AC3E}">
        <p14:creationId xmlns:p14="http://schemas.microsoft.com/office/powerpoint/2010/main" val="321639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8D7B-C66F-8E97-A82E-53FD87E340C1}"/>
              </a:ext>
            </a:extLst>
          </p:cNvPr>
          <p:cNvSpPr>
            <a:spLocks noGrp="1"/>
          </p:cNvSpPr>
          <p:nvPr>
            <p:ph type="title"/>
          </p:nvPr>
        </p:nvSpPr>
        <p:spPr/>
        <p:txBody>
          <a:bodyPr>
            <a:normAutofit fontScale="90000"/>
          </a:bodyPr>
          <a:lstStyle/>
          <a:p>
            <a:r>
              <a:rPr lang="en-US" dirty="0">
                <a:solidFill>
                  <a:srgbClr val="009900"/>
                </a:solidFill>
              </a:rPr>
              <a:t>Task 4</a:t>
            </a:r>
            <a:br>
              <a:rPr lang="en-US" dirty="0">
                <a:solidFill>
                  <a:srgbClr val="009900"/>
                </a:solidFill>
              </a:rPr>
            </a:br>
            <a:r>
              <a:rPr lang="en-US" dirty="0">
                <a:solidFill>
                  <a:srgbClr val="009900"/>
                </a:solidFill>
              </a:rPr>
              <a:t>To get 2-3 bowlers with good economy who have bowled at least 500 balls in IPL so far</a:t>
            </a:r>
            <a:endParaRPr lang="en-IN" dirty="0">
              <a:solidFill>
                <a:srgbClr val="009900"/>
              </a:solidFill>
            </a:endParaRPr>
          </a:p>
        </p:txBody>
      </p:sp>
      <p:sp>
        <p:nvSpPr>
          <p:cNvPr id="4" name="Content Placeholder 3">
            <a:extLst>
              <a:ext uri="{FF2B5EF4-FFF2-40B4-BE49-F238E27FC236}">
                <a16:creationId xmlns:a16="http://schemas.microsoft.com/office/drawing/2014/main" id="{F807950C-2F42-AE7D-6BA0-B7A77DC2D1B8}"/>
              </a:ext>
            </a:extLst>
          </p:cNvPr>
          <p:cNvSpPr>
            <a:spLocks noGrp="1"/>
          </p:cNvSpPr>
          <p:nvPr>
            <p:ph sz="half" idx="4294967295"/>
          </p:nvPr>
        </p:nvSpPr>
        <p:spPr>
          <a:xfrm>
            <a:off x="-1" y="2492829"/>
            <a:ext cx="7260771" cy="3549196"/>
          </a:xfrm>
        </p:spPr>
        <p:txBody>
          <a:bodyPr>
            <a:normAutofit/>
          </a:bodyPr>
          <a:lstStyle/>
          <a:p>
            <a:r>
              <a:rPr lang="en-US" sz="2000" dirty="0">
                <a:solidFill>
                  <a:schemeClr val="accent4">
                    <a:lumMod val="75000"/>
                  </a:schemeClr>
                </a:solidFill>
              </a:rPr>
              <a:t>SELECT BOWLER, 	ROUND(SUM(</a:t>
            </a:r>
            <a:r>
              <a:rPr lang="en-US" sz="2000" dirty="0" err="1">
                <a:solidFill>
                  <a:schemeClr val="accent4">
                    <a:lumMod val="75000"/>
                  </a:schemeClr>
                </a:solidFill>
              </a:rPr>
              <a:t>total_runs</a:t>
            </a:r>
            <a:r>
              <a:rPr lang="en-US" sz="2000" dirty="0">
                <a:solidFill>
                  <a:schemeClr val="accent4">
                    <a:lumMod val="75000"/>
                  </a:schemeClr>
                </a:solidFill>
              </a:rPr>
              <a:t>)/(COUNT(Bowler)/6.0),2) AS ECONOMY 	FROM IPL GROUP BY BOWLER HAVING COUNT(Bowler)&gt;500 	ORDER BY ECONOMY  LIMIT 10;</a:t>
            </a:r>
            <a:endParaRPr lang="en-IN" sz="2000" dirty="0">
              <a:solidFill>
                <a:schemeClr val="accent4">
                  <a:lumMod val="75000"/>
                </a:schemeClr>
              </a:solidFill>
            </a:endParaRPr>
          </a:p>
        </p:txBody>
      </p:sp>
      <p:pic>
        <p:nvPicPr>
          <p:cNvPr id="12" name="Picture 11">
            <a:extLst>
              <a:ext uri="{FF2B5EF4-FFF2-40B4-BE49-F238E27FC236}">
                <a16:creationId xmlns:a16="http://schemas.microsoft.com/office/drawing/2014/main" id="{2B02D12D-51B2-5ACD-E6F7-B6B7F59DE0EC}"/>
              </a:ext>
            </a:extLst>
          </p:cNvPr>
          <p:cNvPicPr>
            <a:picLocks noChangeAspect="1"/>
          </p:cNvPicPr>
          <p:nvPr/>
        </p:nvPicPr>
        <p:blipFill>
          <a:blip r:embed="rId2"/>
          <a:stretch>
            <a:fillRect/>
          </a:stretch>
        </p:blipFill>
        <p:spPr>
          <a:xfrm>
            <a:off x="7858125" y="2403475"/>
            <a:ext cx="2788104" cy="3344182"/>
          </a:xfrm>
          <a:prstGeom prst="rect">
            <a:avLst/>
          </a:prstGeom>
        </p:spPr>
      </p:pic>
    </p:spTree>
    <p:extLst>
      <p:ext uri="{BB962C8B-B14F-4D97-AF65-F5344CB8AC3E}">
        <p14:creationId xmlns:p14="http://schemas.microsoft.com/office/powerpoint/2010/main" val="3096518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1178</TotalTime>
  <Words>1667</Words>
  <Application>Microsoft Office PowerPoint</Application>
  <PresentationFormat>Widescreen</PresentationFormat>
  <Paragraphs>120</Paragraphs>
  <Slides>26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Black</vt:lpstr>
      <vt:lpstr>Arial Rounded MT Bold</vt:lpstr>
      <vt:lpstr>Calibri</vt:lpstr>
      <vt:lpstr>Corbel</vt:lpstr>
      <vt:lpstr>Franklin Gothic Demi</vt:lpstr>
      <vt:lpstr>Inter var experimental</vt:lpstr>
      <vt:lpstr>Trebuchet MS</vt:lpstr>
      <vt:lpstr>Wingdings 3</vt:lpstr>
      <vt:lpstr>Facet</vt:lpstr>
      <vt:lpstr>SQL PROJECT                                                  (INTERSHALA)</vt:lpstr>
      <vt:lpstr>                        IPL AUCTION</vt:lpstr>
      <vt:lpstr>TASK 1   TO get 2-3 players with high S.R who have faced at least 500 balls</vt:lpstr>
      <vt:lpstr>Batsman with high S.R</vt:lpstr>
      <vt:lpstr>Task 2 To get 2-3 players with good Average who have played more than 2 ipl seasons</vt:lpstr>
      <vt:lpstr>Batsman with good average</vt:lpstr>
      <vt:lpstr>Task3 To get 2-3 Hard-hitting players who have scored most runs in boundaries and have played more the 2 ipl season</vt:lpstr>
      <vt:lpstr>Hard-hitting players</vt:lpstr>
      <vt:lpstr>Task 4 To get 2-3 bowlers with good economy who have bowled at least 500 balls in IPL so far</vt:lpstr>
      <vt:lpstr>bowlers with good economy</vt:lpstr>
      <vt:lpstr>PowerPoint Presentation</vt:lpstr>
      <vt:lpstr>select bowler, round(count(bowler)*1.0/sum(dismissal_type),2) as strike_rate_bowler from valid_dismissals   group by bowler having  count(bowler)&gt;500   order by strike_rate_bowler limit 10;</vt:lpstr>
      <vt:lpstr>Task6 To get 2-3 All_rounders with the best batting as well as bowling strike rate and who have faced at least 500 balls in IPL</vt:lpstr>
      <vt:lpstr>wicketkeeper</vt:lpstr>
      <vt:lpstr>Additional Questions for Final Assessment </vt:lpstr>
      <vt:lpstr>PowerPoint Presentation</vt:lpstr>
      <vt:lpstr> 3……. To fetch the total number of boundaries and dot balls  select count(ball_result) as no_of_boundaries,(select count(ball_result) as dot from deliveries_v02  where ball_result='dot'),  count(ball_result) as boundary from deliveries_v02 where ball_result= 'boundary'</vt:lpstr>
      <vt:lpstr>PowerPoint Presentation</vt:lpstr>
      <vt:lpstr>The total number of boundaries scored by each team </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nishitagoel21@gmail.com</dc:creator>
  <cp:lastModifiedBy>nishitagoel21@gmail.com</cp:lastModifiedBy>
  <cp:revision>17</cp:revision>
  <dcterms:created xsi:type="dcterms:W3CDTF">2024-07-31T12:35:38Z</dcterms:created>
  <dcterms:modified xsi:type="dcterms:W3CDTF">2024-08-04T17:11:03Z</dcterms:modified>
</cp:coreProperties>
</file>