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0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4630400" cy="8229600"/>
  <p:notesSz cx="8229600" cy="14630400"/>
  <p:embeddedFontLs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</p:embeddedFont>
    <p:embeddedFont>
      <p:font typeface="Roboto" pitchFamily="2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66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60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00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90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79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5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75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4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55320" y="-5715"/>
            <a:ext cx="6017894" cy="8235316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4081" y="1656082"/>
            <a:ext cx="10289546" cy="3139439"/>
          </a:xfrm>
        </p:spPr>
        <p:txBody>
          <a:bodyPr anchor="b">
            <a:normAutofit/>
          </a:bodyPr>
          <a:lstStyle>
            <a:lvl1pPr algn="r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8453" y="4795520"/>
            <a:ext cx="8385174" cy="1666241"/>
          </a:xfrm>
        </p:spPr>
        <p:txBody>
          <a:bodyPr anchor="t">
            <a:normAutofit/>
          </a:bodyPr>
          <a:lstStyle>
            <a:lvl1pPr marL="0" indent="0" algn="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98894" y="7059931"/>
            <a:ext cx="5188853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465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4" y="5679438"/>
            <a:ext cx="12022453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3214" y="1118535"/>
            <a:ext cx="9871133" cy="37979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174" y="6359524"/>
            <a:ext cx="12022453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46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5" y="822960"/>
            <a:ext cx="12022453" cy="3657600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5" y="5212080"/>
            <a:ext cx="12022456" cy="17373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400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18334" y="1035628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72110" y="338327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855" y="822961"/>
            <a:ext cx="10788014" cy="3291839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74" y="4114799"/>
            <a:ext cx="10239378" cy="4572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16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212080"/>
            <a:ext cx="12022453" cy="17373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102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6" y="3970297"/>
            <a:ext cx="12022451" cy="1762560"/>
          </a:xfrm>
        </p:spPr>
        <p:txBody>
          <a:bodyPr anchor="b">
            <a:normAutofit/>
          </a:bodyPr>
          <a:lstStyle>
            <a:lvl1pPr algn="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732857"/>
            <a:ext cx="12022452" cy="103248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029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18334" y="1035628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72110" y="338327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855" y="822961"/>
            <a:ext cx="10788014" cy="3291839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81176" y="4663440"/>
            <a:ext cx="12022452" cy="10668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8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730240"/>
            <a:ext cx="12022452" cy="1219200"/>
          </a:xfrm>
        </p:spPr>
        <p:txBody>
          <a:bodyPr anchor="t">
            <a:normAutofit/>
          </a:bodyPr>
          <a:lstStyle>
            <a:lvl1pPr marL="0" indent="0" algn="r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405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6" y="822961"/>
            <a:ext cx="12022454" cy="327279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81175" y="4206240"/>
            <a:ext cx="12022456" cy="10058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6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212080"/>
            <a:ext cx="12022456" cy="17373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923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823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79187" y="822960"/>
            <a:ext cx="2124443" cy="6126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1175" y="822960"/>
            <a:ext cx="9623690" cy="61264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0439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54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0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142228" y="7040558"/>
            <a:ext cx="66140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9392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658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999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538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031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5200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890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16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736" y="3200399"/>
            <a:ext cx="10716896" cy="2532458"/>
          </a:xfrm>
        </p:spPr>
        <p:txBody>
          <a:bodyPr anchor="b"/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6733" y="5732857"/>
            <a:ext cx="10716898" cy="103248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963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4" y="822961"/>
            <a:ext cx="12022456" cy="21031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3200400"/>
            <a:ext cx="5874066" cy="3749041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9561" y="3200400"/>
            <a:ext cx="5874067" cy="3749040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956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615" y="3190240"/>
            <a:ext cx="5528626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3" y="4002405"/>
            <a:ext cx="5874067" cy="2947034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6585" y="3200400"/>
            <a:ext cx="5547044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29561" y="4002405"/>
            <a:ext cx="5874067" cy="2947034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024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261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398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5" y="1920240"/>
            <a:ext cx="4258945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440" y="822960"/>
            <a:ext cx="7489188" cy="6126481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175" y="3566160"/>
            <a:ext cx="4258945" cy="2194560"/>
          </a:xfrm>
        </p:spPr>
        <p:txBody>
          <a:bodyPr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19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269" y="2103119"/>
            <a:ext cx="6511390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13618" y="1097280"/>
            <a:ext cx="3937169" cy="54864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9269" y="3749039"/>
            <a:ext cx="6511390" cy="2194560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133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0975" y="1"/>
            <a:ext cx="2924176" cy="82296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822961"/>
            <a:ext cx="12022456" cy="21031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2" y="3200400"/>
            <a:ext cx="12022456" cy="3749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9187" y="7059931"/>
            <a:ext cx="13716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736" y="7059931"/>
            <a:ext cx="850101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42228" y="7059931"/>
            <a:ext cx="661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6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068711" y="24385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Big Data-Driven Stock Market Prediction</a:t>
            </a:r>
            <a:endParaRPr lang="en-US" sz="445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65390" y="1065026"/>
            <a:ext cx="99385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Dashboard Title and Metrics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65390" y="23407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Dashboard Metrics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2165390" y="29219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Current Stock Price: Real-time valuation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2165390" y="33641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Daily Percentage Change: Performance indicator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165390" y="38063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Volume Traded: Market activity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165390" y="437329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key metrics provide an at-a-glance view of stock performance. Metrics are displayed in a row at the top for easy monitoring.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1348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09634" y="1204500"/>
            <a:ext cx="77625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Historical Stock Price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09634" y="24802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Historical Stock Data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2109634" y="30613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Line Chart: Price trends over time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2109634" y="35035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Candlestick Chart: Open, high, low, close prices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109634" y="39457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Raw Data Table: Detailed historical data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109634" y="451277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past performance using interactive charts and raw data tables. Understand market trends and identify potential opportunities.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40032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66111" y="878910"/>
            <a:ext cx="72879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Technical Indicators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111" y="1927850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40343" y="21546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Moving Averages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3840343" y="264508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20-day and 50-day moving averages overlaid to analyze price action.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111" y="3597702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840343" y="38245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RSI Chart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840343" y="43149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Relative Strength Index values to identify overbought or oversold conditions.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111" y="5267554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840343" y="54943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Chart Layout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3840343" y="5984786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Charts stacked vertically with labeled axes and legends for clarity.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58089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962984" y="761247"/>
            <a:ext cx="72159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Predictive Analytics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962984" y="1810188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2197418" y="2044622"/>
            <a:ext cx="33437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Prediction vs Actual Chart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197418" y="2535040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Compares predicted stock prices with actual prices for model validation.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86156" y="1810188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6620590" y="20446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620590" y="2535040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users to switch between models like Random Forest or LSTM.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962984" y="4348600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1" name="Text 8"/>
          <p:cNvSpPr/>
          <p:nvPr/>
        </p:nvSpPr>
        <p:spPr>
          <a:xfrm>
            <a:off x="2197419" y="45830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Prominent Display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197419" y="5073452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Prediction chart displayed with model selection dropdown above it.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27061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15901" y="1019872"/>
            <a:ext cx="7025759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Benchmarking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901" y="2009519"/>
            <a:ext cx="515422" cy="51542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37420" y="1973443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Metrics Table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937420" y="2419332"/>
            <a:ext cx="1246560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RMSE, MAE, R² for each model to compare performance.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901" y="3403860"/>
            <a:ext cx="515422" cy="51542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937420" y="3367784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Bar Chart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937420" y="3813673"/>
            <a:ext cx="1246560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Comparing RMSE across models for quick visualization.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901" y="4798201"/>
            <a:ext cx="515422" cy="51542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937420" y="4762125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Organized Layout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937420" y="5208014"/>
            <a:ext cx="1246560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Metrics table at the top with bar chart below for clear comparison.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557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58543" y="953162"/>
            <a:ext cx="77420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Real-Time Monitoring</a:t>
            </a:r>
            <a:endParaRPr lang="en-US" sz="4450" dirty="0"/>
          </a:p>
        </p:txBody>
      </p:sp>
      <p:sp>
        <p:nvSpPr>
          <p:cNvPr id="5" name="Text 3"/>
          <p:cNvSpPr/>
          <p:nvPr/>
        </p:nvSpPr>
        <p:spPr>
          <a:xfrm>
            <a:off x="2272010" y="23107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Candlestick Chart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272010" y="2801175"/>
            <a:ext cx="4812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Updated every minute for real-time stock prices.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158543" y="3375651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2272010" y="36922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Sidebar Filters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2272010" y="4182711"/>
            <a:ext cx="60414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Stock ticker and time interval selection for focused analysis.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158543" y="475718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5" name="Text 13"/>
          <p:cNvSpPr/>
          <p:nvPr/>
        </p:nvSpPr>
        <p:spPr>
          <a:xfrm>
            <a:off x="2272010" y="51602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Layout Design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2272010" y="5650688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Sidebar on the left with real-time chart on the right for usability.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594226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10356" y="832383"/>
            <a:ext cx="71388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 Types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2310356" y="21364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3047472" y="2136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Line Chart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047472" y="2626893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Shows overall price trends.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310356" y="347176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3047472" y="34717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Bar Chart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3047472" y="3962179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Highlights trading volume.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310356" y="480704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1" name="Text 8"/>
          <p:cNvSpPr/>
          <p:nvPr/>
        </p:nvSpPr>
        <p:spPr>
          <a:xfrm>
            <a:off x="3047472" y="4807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Scatter Plot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3047472" y="5297465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Reveals price/volume relationships.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310356" y="614233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4" name="Text 11"/>
          <p:cNvSpPr/>
          <p:nvPr/>
        </p:nvSpPr>
        <p:spPr>
          <a:xfrm>
            <a:off x="3047472" y="61423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Heatmap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3047472" y="6632751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Displays variable correlations.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67524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66473" y="7552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2466473" y="20593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543" y="2101811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203589" y="2059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3203589" y="254972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 a scalable stock market prediction model using big data tools and machine learning algorithms.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6358150" y="20593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220" y="2101811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95266" y="2059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Integration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095266" y="254972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Combine historical market data, social media signals, and macroeconomic indicators.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2466473" y="48462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543" y="4888707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3203589" y="48462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3203589" y="533662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monitoring, predictive analytics, and interactive dashboard for visualization.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88414" y="1162605"/>
            <a:ext cx="88318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Importance of Big Data in Finance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388414" y="24383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Why Big Data?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2388414" y="30195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Processes large datasets efficiently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2388414" y="34617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Facilitates fraud detection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88414" y="39039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Uncovers hidden patterns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194145" y="24383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 Applications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194145" y="30195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Predicting stock trends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194145" y="34617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Sentiment analysis from media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194145" y="39039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decision support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16969" y="56816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Methodology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2416969" y="1617107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2927152" y="16171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927152" y="2107526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Sources: Yahoo Finance API, Quandl, Reddit, Twitter. Types: Historical prices, social media sentiment, macroeconomic indicators.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416968" y="3173491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2927152" y="31508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927152" y="3641288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Techniques: Moving averages (20-day, 50-day), Relative Strength Index (RSI), Volatility measures.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416967" y="4503183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1" name="Text 8"/>
          <p:cNvSpPr/>
          <p:nvPr/>
        </p:nvSpPr>
        <p:spPr>
          <a:xfrm>
            <a:off x="2927152" y="45031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927152" y="4993601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Models: Random Forest, LSTM for time-series, ARIMA for short-term predictions.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416969" y="5890575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4" name="Text 11"/>
          <p:cNvSpPr/>
          <p:nvPr/>
        </p:nvSpPr>
        <p:spPr>
          <a:xfrm>
            <a:off x="2927152" y="58906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927152" y="6381104"/>
            <a:ext cx="60255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Interactive dashboard using Streamlit. Charts: Line, candlestick, and bar charts.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511078" y="8132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Tools &amp; Technologies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893" y="295090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44893" y="3744696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Apache Hadoop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644893" y="4235114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Distributed storage and batch processing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007" y="295090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77007" y="3744696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Apache Spark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77007" y="4235114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data processing and ML tasks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9241" y="2950906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09241" y="3744696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TensorFlow/Keras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09241" y="4589444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 learning models like LSTM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1636" y="2950906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81636" y="3744696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Scikit-learn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881636" y="4235114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 and SVM models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77547" y="549592"/>
            <a:ext cx="3684244" cy="667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Predictive Models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2277547" y="1538168"/>
            <a:ext cx="9054980" cy="2469832"/>
          </a:xfrm>
          <a:prstGeom prst="roundRect">
            <a:avLst>
              <a:gd name="adj" fmla="val 363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Shape 2"/>
          <p:cNvSpPr/>
          <p:nvPr/>
        </p:nvSpPr>
        <p:spPr>
          <a:xfrm>
            <a:off x="2285166" y="1545788"/>
            <a:ext cx="12010697" cy="6136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Text 3"/>
          <p:cNvSpPr/>
          <p:nvPr/>
        </p:nvSpPr>
        <p:spPr>
          <a:xfrm>
            <a:off x="2499002" y="1681638"/>
            <a:ext cx="151157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5126592" y="1681638"/>
            <a:ext cx="1508944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RMSE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7750373" y="1681638"/>
            <a:ext cx="1508944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MAE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10374153" y="1681638"/>
            <a:ext cx="1508944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Training Time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12997933" y="1681638"/>
            <a:ext cx="151157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Scalability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2285166" y="2159436"/>
            <a:ext cx="12010697" cy="6136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Text 9"/>
          <p:cNvSpPr/>
          <p:nvPr/>
        </p:nvSpPr>
        <p:spPr>
          <a:xfrm>
            <a:off x="2499002" y="2295287"/>
            <a:ext cx="151157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ARIMA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5126592" y="2295287"/>
            <a:ext cx="1508944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4.23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7750373" y="2295287"/>
            <a:ext cx="1508944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3.15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10374153" y="2295287"/>
            <a:ext cx="1508944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12997933" y="2295287"/>
            <a:ext cx="151157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❌</a:t>
            </a:r>
            <a:endParaRPr lang="en-US" sz="1650" dirty="0"/>
          </a:p>
        </p:txBody>
      </p:sp>
      <p:sp>
        <p:nvSpPr>
          <p:cNvPr id="17" name="Shape 14"/>
          <p:cNvSpPr/>
          <p:nvPr/>
        </p:nvSpPr>
        <p:spPr>
          <a:xfrm>
            <a:off x="2285166" y="2773084"/>
            <a:ext cx="12010697" cy="6136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8" name="Text 15"/>
          <p:cNvSpPr/>
          <p:nvPr/>
        </p:nvSpPr>
        <p:spPr>
          <a:xfrm>
            <a:off x="2499002" y="2908935"/>
            <a:ext cx="151157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</a:t>
            </a:r>
            <a:endParaRPr lang="en-US" sz="1650" dirty="0"/>
          </a:p>
        </p:txBody>
      </p:sp>
      <p:sp>
        <p:nvSpPr>
          <p:cNvPr id="19" name="Text 16"/>
          <p:cNvSpPr/>
          <p:nvPr/>
        </p:nvSpPr>
        <p:spPr>
          <a:xfrm>
            <a:off x="5126592" y="2908935"/>
            <a:ext cx="1508944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2.87</a:t>
            </a:r>
            <a:endParaRPr lang="en-US" sz="1650" dirty="0"/>
          </a:p>
        </p:txBody>
      </p:sp>
      <p:sp>
        <p:nvSpPr>
          <p:cNvPr id="20" name="Text 17"/>
          <p:cNvSpPr/>
          <p:nvPr/>
        </p:nvSpPr>
        <p:spPr>
          <a:xfrm>
            <a:off x="7750373" y="2908935"/>
            <a:ext cx="1508944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2.01</a:t>
            </a:r>
            <a:endParaRPr lang="en-US" sz="1650" dirty="0"/>
          </a:p>
        </p:txBody>
      </p:sp>
      <p:sp>
        <p:nvSpPr>
          <p:cNvPr id="21" name="Text 18"/>
          <p:cNvSpPr/>
          <p:nvPr/>
        </p:nvSpPr>
        <p:spPr>
          <a:xfrm>
            <a:off x="10374153" y="2908935"/>
            <a:ext cx="1508944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Moderate</a:t>
            </a:r>
            <a:endParaRPr lang="en-US" sz="1650" dirty="0"/>
          </a:p>
        </p:txBody>
      </p:sp>
      <p:sp>
        <p:nvSpPr>
          <p:cNvPr id="22" name="Text 19"/>
          <p:cNvSpPr/>
          <p:nvPr/>
        </p:nvSpPr>
        <p:spPr>
          <a:xfrm>
            <a:off x="12997933" y="2908935"/>
            <a:ext cx="151157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endParaRPr lang="en-US" sz="1650" dirty="0"/>
          </a:p>
        </p:txBody>
      </p:sp>
      <p:sp>
        <p:nvSpPr>
          <p:cNvPr id="23" name="Shape 20"/>
          <p:cNvSpPr/>
          <p:nvPr/>
        </p:nvSpPr>
        <p:spPr>
          <a:xfrm>
            <a:off x="2285166" y="3386733"/>
            <a:ext cx="12010697" cy="6136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4" name="Text 21"/>
          <p:cNvSpPr/>
          <p:nvPr/>
        </p:nvSpPr>
        <p:spPr>
          <a:xfrm>
            <a:off x="2499002" y="3522583"/>
            <a:ext cx="151157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LSTM</a:t>
            </a:r>
            <a:endParaRPr lang="en-US" sz="1650" dirty="0"/>
          </a:p>
        </p:txBody>
      </p:sp>
      <p:sp>
        <p:nvSpPr>
          <p:cNvPr id="25" name="Text 22"/>
          <p:cNvSpPr/>
          <p:nvPr/>
        </p:nvSpPr>
        <p:spPr>
          <a:xfrm>
            <a:off x="5126592" y="3522583"/>
            <a:ext cx="1508944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1.95</a:t>
            </a:r>
            <a:endParaRPr lang="en-US" sz="1650" dirty="0"/>
          </a:p>
        </p:txBody>
      </p:sp>
      <p:sp>
        <p:nvSpPr>
          <p:cNvPr id="26" name="Text 23"/>
          <p:cNvSpPr/>
          <p:nvPr/>
        </p:nvSpPr>
        <p:spPr>
          <a:xfrm>
            <a:off x="7750373" y="3522583"/>
            <a:ext cx="1508944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1.42</a:t>
            </a:r>
            <a:endParaRPr lang="en-US" sz="1650" dirty="0"/>
          </a:p>
        </p:txBody>
      </p:sp>
      <p:sp>
        <p:nvSpPr>
          <p:cNvPr id="27" name="Text 24"/>
          <p:cNvSpPr/>
          <p:nvPr/>
        </p:nvSpPr>
        <p:spPr>
          <a:xfrm>
            <a:off x="10374153" y="3522583"/>
            <a:ext cx="1508944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Slow</a:t>
            </a:r>
            <a:endParaRPr lang="en-US" sz="1650" dirty="0"/>
          </a:p>
        </p:txBody>
      </p:sp>
      <p:sp>
        <p:nvSpPr>
          <p:cNvPr id="28" name="Text 25"/>
          <p:cNvSpPr/>
          <p:nvPr/>
        </p:nvSpPr>
        <p:spPr>
          <a:xfrm>
            <a:off x="12997933" y="3522583"/>
            <a:ext cx="1511571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△</a:t>
            </a:r>
            <a:endParaRPr lang="en-US" sz="1650" dirty="0"/>
          </a:p>
        </p:txBody>
      </p:sp>
      <p:sp>
        <p:nvSpPr>
          <p:cNvPr id="29" name="Text 26"/>
          <p:cNvSpPr/>
          <p:nvPr/>
        </p:nvSpPr>
        <p:spPr>
          <a:xfrm>
            <a:off x="2277547" y="4248388"/>
            <a:ext cx="9054980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LSTM excels in capturing sequential patterns but requires more computational resources. Random Forest balances accuracy and scalability for large datasets.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728198" y="486966"/>
            <a:ext cx="5644515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Dashboard Features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2728198" y="1531144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2961560" y="1764506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Overview Section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961560" y="2252544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Current stock price and daily change metrics.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728198" y="3072765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2961560" y="3306128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Historical Analysis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961560" y="3794165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Line chart showing stock price trends over time.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728198" y="4614386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1" name="Text 8"/>
          <p:cNvSpPr/>
          <p:nvPr/>
        </p:nvSpPr>
        <p:spPr>
          <a:xfrm>
            <a:off x="2961560" y="4847749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Technical Indicators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961560" y="5335786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Moving averages and RSI visualizations.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728198" y="6156008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4" name="Text 11"/>
          <p:cNvSpPr/>
          <p:nvPr/>
        </p:nvSpPr>
        <p:spPr>
          <a:xfrm>
            <a:off x="2961560" y="6389370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Predictive Analytics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961560" y="6877407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Comparison of predicted vs actual prices using ML models.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511078" y="904041"/>
            <a:ext cx="60525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Challenges &amp; Solutions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078" y="195298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985310" y="21797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Large Datasets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3985310" y="267021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Spark and Hadoop for big data processing.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078" y="331386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985310" y="35406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Real-time Updates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985310" y="403109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Optimized performance to prevent bottlenecks.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078" y="4674750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985310" y="49015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3985310" y="539198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Compared multiple models based on RMSE and MAE metrics.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05896" y="65756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Results &amp; Insights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2405896" y="2568277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2792254" y="36000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Research Prototype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405896" y="4090491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Forecasting stock trends accurately using big data analytics.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354127" y="2568277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6716077" y="3600073"/>
            <a:ext cx="28841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Benchmarked Models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354127" y="4090491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ML models outperformed traditional statistical methods.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302477" y="2568277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10671214" y="3600073"/>
            <a:ext cx="28705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Interactive Dashboard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02477" y="4090491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Enables investors to visualize trends and make informed decisions.</a:t>
            </a:r>
            <a:endParaRPr lang="en-US" sz="175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</TotalTime>
  <Words>666</Words>
  <Application>Microsoft Office PowerPoint</Application>
  <PresentationFormat>Custom</PresentationFormat>
  <Paragraphs>148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</vt:lpstr>
      <vt:lpstr>Corbel</vt:lpstr>
      <vt:lpstr>Raleway</vt:lpstr>
      <vt:lpstr>Arial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Nishith Geedh</cp:lastModifiedBy>
  <cp:revision>8</cp:revision>
  <dcterms:created xsi:type="dcterms:W3CDTF">2025-04-13T17:17:29Z</dcterms:created>
  <dcterms:modified xsi:type="dcterms:W3CDTF">2025-04-13T18:08:49Z</dcterms:modified>
</cp:coreProperties>
</file>