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3"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E8B5AF-72D0-45C8-8429-9F1F668DB725}">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0F3DC-0606-4AF6-B2D7-C984F2C2EF5F}" type="datetimeFigureOut">
              <a:rPr lang="en-IN" smtClean="0"/>
              <a:t>30-08-2024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72BBE8-6DF3-448F-AC20-D3A8653ECAA6}" type="slidenum">
              <a:rPr lang="en-IN" smtClean="0"/>
              <a:t>‹#›</a:t>
            </a:fld>
            <a:endParaRPr lang="en-IN"/>
          </a:p>
        </p:txBody>
      </p:sp>
    </p:spTree>
    <p:extLst>
      <p:ext uri="{BB962C8B-B14F-4D97-AF65-F5344CB8AC3E}">
        <p14:creationId xmlns:p14="http://schemas.microsoft.com/office/powerpoint/2010/main" val="369996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72BBE8-6DF3-448F-AC20-D3A8653ECAA6}" type="slidenum">
              <a:rPr lang="en-IN" smtClean="0"/>
              <a:t>2</a:t>
            </a:fld>
            <a:endParaRPr lang="en-IN"/>
          </a:p>
        </p:txBody>
      </p:sp>
    </p:spTree>
    <p:extLst>
      <p:ext uri="{BB962C8B-B14F-4D97-AF65-F5344CB8AC3E}">
        <p14:creationId xmlns:p14="http://schemas.microsoft.com/office/powerpoint/2010/main" val="42217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72BBE8-6DF3-448F-AC20-D3A8653ECAA6}" type="slidenum">
              <a:rPr lang="en-IN" smtClean="0"/>
              <a:t>28</a:t>
            </a:fld>
            <a:endParaRPr lang="en-IN"/>
          </a:p>
        </p:txBody>
      </p:sp>
    </p:spTree>
    <p:extLst>
      <p:ext uri="{BB962C8B-B14F-4D97-AF65-F5344CB8AC3E}">
        <p14:creationId xmlns:p14="http://schemas.microsoft.com/office/powerpoint/2010/main" val="3815694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6A89B32-328F-43C5-B020-A1684B82C7F5}"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9616F4-4EE1-44E8-8396-55AFD33923DE}" type="slidenum">
              <a:rPr lang="en-IN" smtClean="0"/>
              <a:t>‹#›</a:t>
            </a:fld>
            <a:endParaRPr lang="en-IN"/>
          </a:p>
        </p:txBody>
      </p:sp>
    </p:spTree>
    <p:extLst>
      <p:ext uri="{BB962C8B-B14F-4D97-AF65-F5344CB8AC3E}">
        <p14:creationId xmlns:p14="http://schemas.microsoft.com/office/powerpoint/2010/main" val="4004679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A89B32-328F-43C5-B020-A1684B82C7F5}"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9616F4-4EE1-44E8-8396-55AFD33923DE}" type="slidenum">
              <a:rPr lang="en-IN" smtClean="0"/>
              <a:t>‹#›</a:t>
            </a:fld>
            <a:endParaRPr lang="en-IN"/>
          </a:p>
        </p:txBody>
      </p:sp>
    </p:spTree>
    <p:extLst>
      <p:ext uri="{BB962C8B-B14F-4D97-AF65-F5344CB8AC3E}">
        <p14:creationId xmlns:p14="http://schemas.microsoft.com/office/powerpoint/2010/main" val="85123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A89B32-328F-43C5-B020-A1684B82C7F5}"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9616F4-4EE1-44E8-8396-55AFD33923DE}" type="slidenum">
              <a:rPr lang="en-IN" smtClean="0"/>
              <a:t>‹#›</a:t>
            </a:fld>
            <a:endParaRPr lang="en-IN"/>
          </a:p>
        </p:txBody>
      </p:sp>
    </p:spTree>
    <p:extLst>
      <p:ext uri="{BB962C8B-B14F-4D97-AF65-F5344CB8AC3E}">
        <p14:creationId xmlns:p14="http://schemas.microsoft.com/office/powerpoint/2010/main" val="414518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A89B32-328F-43C5-B020-A1684B82C7F5}"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9616F4-4EE1-44E8-8396-55AFD33923DE}"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294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A89B32-328F-43C5-B020-A1684B82C7F5}"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9616F4-4EE1-44E8-8396-55AFD33923DE}" type="slidenum">
              <a:rPr lang="en-IN" smtClean="0"/>
              <a:t>‹#›</a:t>
            </a:fld>
            <a:endParaRPr lang="en-IN"/>
          </a:p>
        </p:txBody>
      </p:sp>
    </p:spTree>
    <p:extLst>
      <p:ext uri="{BB962C8B-B14F-4D97-AF65-F5344CB8AC3E}">
        <p14:creationId xmlns:p14="http://schemas.microsoft.com/office/powerpoint/2010/main" val="3815618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A89B32-328F-43C5-B020-A1684B82C7F5}"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9616F4-4EE1-44E8-8396-55AFD33923DE}" type="slidenum">
              <a:rPr lang="en-IN" smtClean="0"/>
              <a:t>‹#›</a:t>
            </a:fld>
            <a:endParaRPr lang="en-IN"/>
          </a:p>
        </p:txBody>
      </p:sp>
    </p:spTree>
    <p:extLst>
      <p:ext uri="{BB962C8B-B14F-4D97-AF65-F5344CB8AC3E}">
        <p14:creationId xmlns:p14="http://schemas.microsoft.com/office/powerpoint/2010/main" val="332213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A89B32-328F-43C5-B020-A1684B82C7F5}"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9616F4-4EE1-44E8-8396-55AFD33923DE}" type="slidenum">
              <a:rPr lang="en-IN" smtClean="0"/>
              <a:t>‹#›</a:t>
            </a:fld>
            <a:endParaRPr lang="en-IN"/>
          </a:p>
        </p:txBody>
      </p:sp>
    </p:spTree>
    <p:extLst>
      <p:ext uri="{BB962C8B-B14F-4D97-AF65-F5344CB8AC3E}">
        <p14:creationId xmlns:p14="http://schemas.microsoft.com/office/powerpoint/2010/main" val="1134412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89B32-328F-43C5-B020-A1684B82C7F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616F4-4EE1-44E8-8396-55AFD33923DE}" type="slidenum">
              <a:rPr lang="en-IN" smtClean="0"/>
              <a:t>‹#›</a:t>
            </a:fld>
            <a:endParaRPr lang="en-IN"/>
          </a:p>
        </p:txBody>
      </p:sp>
    </p:spTree>
    <p:extLst>
      <p:ext uri="{BB962C8B-B14F-4D97-AF65-F5344CB8AC3E}">
        <p14:creationId xmlns:p14="http://schemas.microsoft.com/office/powerpoint/2010/main" val="3730533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89B32-328F-43C5-B020-A1684B82C7F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616F4-4EE1-44E8-8396-55AFD33923DE}" type="slidenum">
              <a:rPr lang="en-IN" smtClean="0"/>
              <a:t>‹#›</a:t>
            </a:fld>
            <a:endParaRPr lang="en-IN"/>
          </a:p>
        </p:txBody>
      </p:sp>
    </p:spTree>
    <p:extLst>
      <p:ext uri="{BB962C8B-B14F-4D97-AF65-F5344CB8AC3E}">
        <p14:creationId xmlns:p14="http://schemas.microsoft.com/office/powerpoint/2010/main" val="99724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89B32-328F-43C5-B020-A1684B82C7F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616F4-4EE1-44E8-8396-55AFD33923DE}" type="slidenum">
              <a:rPr lang="en-IN" smtClean="0"/>
              <a:t>‹#›</a:t>
            </a:fld>
            <a:endParaRPr lang="en-IN"/>
          </a:p>
        </p:txBody>
      </p:sp>
    </p:spTree>
    <p:extLst>
      <p:ext uri="{BB962C8B-B14F-4D97-AF65-F5344CB8AC3E}">
        <p14:creationId xmlns:p14="http://schemas.microsoft.com/office/powerpoint/2010/main" val="61574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A89B32-328F-43C5-B020-A1684B82C7F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616F4-4EE1-44E8-8396-55AFD33923DE}" type="slidenum">
              <a:rPr lang="en-IN" smtClean="0"/>
              <a:t>‹#›</a:t>
            </a:fld>
            <a:endParaRPr lang="en-IN"/>
          </a:p>
        </p:txBody>
      </p:sp>
    </p:spTree>
    <p:extLst>
      <p:ext uri="{BB962C8B-B14F-4D97-AF65-F5344CB8AC3E}">
        <p14:creationId xmlns:p14="http://schemas.microsoft.com/office/powerpoint/2010/main" val="46230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A89B32-328F-43C5-B020-A1684B82C7F5}"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9616F4-4EE1-44E8-8396-55AFD33923DE}" type="slidenum">
              <a:rPr lang="en-IN" smtClean="0"/>
              <a:t>‹#›</a:t>
            </a:fld>
            <a:endParaRPr lang="en-IN"/>
          </a:p>
        </p:txBody>
      </p:sp>
    </p:spTree>
    <p:extLst>
      <p:ext uri="{BB962C8B-B14F-4D97-AF65-F5344CB8AC3E}">
        <p14:creationId xmlns:p14="http://schemas.microsoft.com/office/powerpoint/2010/main" val="4112755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A89B32-328F-43C5-B020-A1684B82C7F5}"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9616F4-4EE1-44E8-8396-55AFD33923DE}" type="slidenum">
              <a:rPr lang="en-IN" smtClean="0"/>
              <a:t>‹#›</a:t>
            </a:fld>
            <a:endParaRPr lang="en-IN"/>
          </a:p>
        </p:txBody>
      </p:sp>
    </p:spTree>
    <p:extLst>
      <p:ext uri="{BB962C8B-B14F-4D97-AF65-F5344CB8AC3E}">
        <p14:creationId xmlns:p14="http://schemas.microsoft.com/office/powerpoint/2010/main" val="71868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A89B32-328F-43C5-B020-A1684B82C7F5}"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9616F4-4EE1-44E8-8396-55AFD33923DE}" type="slidenum">
              <a:rPr lang="en-IN" smtClean="0"/>
              <a:t>‹#›</a:t>
            </a:fld>
            <a:endParaRPr lang="en-IN"/>
          </a:p>
        </p:txBody>
      </p:sp>
    </p:spTree>
    <p:extLst>
      <p:ext uri="{BB962C8B-B14F-4D97-AF65-F5344CB8AC3E}">
        <p14:creationId xmlns:p14="http://schemas.microsoft.com/office/powerpoint/2010/main" val="356927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89B32-328F-43C5-B020-A1684B82C7F5}"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9616F4-4EE1-44E8-8396-55AFD33923DE}" type="slidenum">
              <a:rPr lang="en-IN" smtClean="0"/>
              <a:t>‹#›</a:t>
            </a:fld>
            <a:endParaRPr lang="en-IN"/>
          </a:p>
        </p:txBody>
      </p:sp>
    </p:spTree>
    <p:extLst>
      <p:ext uri="{BB962C8B-B14F-4D97-AF65-F5344CB8AC3E}">
        <p14:creationId xmlns:p14="http://schemas.microsoft.com/office/powerpoint/2010/main" val="378744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A89B32-328F-43C5-B020-A1684B82C7F5}"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9616F4-4EE1-44E8-8396-55AFD33923DE}" type="slidenum">
              <a:rPr lang="en-IN" smtClean="0"/>
              <a:t>‹#›</a:t>
            </a:fld>
            <a:endParaRPr lang="en-IN"/>
          </a:p>
        </p:txBody>
      </p:sp>
    </p:spTree>
    <p:extLst>
      <p:ext uri="{BB962C8B-B14F-4D97-AF65-F5344CB8AC3E}">
        <p14:creationId xmlns:p14="http://schemas.microsoft.com/office/powerpoint/2010/main" val="55936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A89B32-328F-43C5-B020-A1684B82C7F5}"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9616F4-4EE1-44E8-8396-55AFD33923DE}" type="slidenum">
              <a:rPr lang="en-IN" smtClean="0"/>
              <a:t>‹#›</a:t>
            </a:fld>
            <a:endParaRPr lang="en-IN"/>
          </a:p>
        </p:txBody>
      </p:sp>
    </p:spTree>
    <p:extLst>
      <p:ext uri="{BB962C8B-B14F-4D97-AF65-F5344CB8AC3E}">
        <p14:creationId xmlns:p14="http://schemas.microsoft.com/office/powerpoint/2010/main" val="333072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6A89B32-328F-43C5-B020-A1684B82C7F5}" type="datetimeFigureOut">
              <a:rPr lang="en-IN" smtClean="0"/>
              <a:t>30-08-2024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A9616F4-4EE1-44E8-8396-55AFD33923DE}" type="slidenum">
              <a:rPr lang="en-IN" smtClean="0"/>
              <a:t>‹#›</a:t>
            </a:fld>
            <a:endParaRPr lang="en-IN"/>
          </a:p>
        </p:txBody>
      </p:sp>
    </p:spTree>
    <p:extLst>
      <p:ext uri="{BB962C8B-B14F-4D97-AF65-F5344CB8AC3E}">
        <p14:creationId xmlns:p14="http://schemas.microsoft.com/office/powerpoint/2010/main" val="439725419"/>
      </p:ext>
    </p:extLst>
  </p:cSld>
  <p:clrMap bg1="dk1" tx1="lt1" bg2="dk2" tx2="lt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66" r:id="rId13"/>
    <p:sldLayoutId id="2147484067" r:id="rId14"/>
    <p:sldLayoutId id="2147484068" r:id="rId15"/>
    <p:sldLayoutId id="2147484069" r:id="rId16"/>
    <p:sldLayoutId id="2147484070"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6472F6-8553-44DD-34FF-57EFB0AF6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74827" cy="6858000"/>
          </a:xfrm>
          <a:prstGeom prst="rect">
            <a:avLst/>
          </a:prstGeom>
        </p:spPr>
      </p:pic>
    </p:spTree>
    <p:extLst>
      <p:ext uri="{BB962C8B-B14F-4D97-AF65-F5344CB8AC3E}">
        <p14:creationId xmlns:p14="http://schemas.microsoft.com/office/powerpoint/2010/main" val="207322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5598-0805-4B90-E0D3-7EC42FEF818B}"/>
              </a:ext>
            </a:extLst>
          </p:cNvPr>
          <p:cNvSpPr>
            <a:spLocks noGrp="1"/>
          </p:cNvSpPr>
          <p:nvPr>
            <p:ph type="title"/>
          </p:nvPr>
        </p:nvSpPr>
        <p:spPr>
          <a:xfrm>
            <a:off x="0" y="0"/>
            <a:ext cx="7096539" cy="864704"/>
          </a:xfrm>
        </p:spPr>
        <p:txBody>
          <a:bodyPr/>
          <a:lstStyle/>
          <a:p>
            <a:r>
              <a:rPr lang="en-IN" dirty="0">
                <a:solidFill>
                  <a:srgbClr val="FF0000"/>
                </a:solidFill>
                <a:latin typeface="Agency FB" panose="020B0503020202020204" pitchFamily="34" charset="0"/>
              </a:rPr>
              <a:t>Libraries used for EDA:</a:t>
            </a:r>
          </a:p>
        </p:txBody>
      </p:sp>
      <p:sp>
        <p:nvSpPr>
          <p:cNvPr id="3" name="Content Placeholder 2">
            <a:extLst>
              <a:ext uri="{FF2B5EF4-FFF2-40B4-BE49-F238E27FC236}">
                <a16:creationId xmlns:a16="http://schemas.microsoft.com/office/drawing/2014/main" id="{EF27F2F7-72F9-A1CD-B297-3240686CEC6D}"/>
              </a:ext>
            </a:extLst>
          </p:cNvPr>
          <p:cNvSpPr>
            <a:spLocks noGrp="1"/>
          </p:cNvSpPr>
          <p:nvPr>
            <p:ph idx="1"/>
          </p:nvPr>
        </p:nvSpPr>
        <p:spPr>
          <a:xfrm>
            <a:off x="606287" y="983974"/>
            <a:ext cx="10747513" cy="5192989"/>
          </a:xfrm>
        </p:spPr>
        <p:txBody>
          <a:bodyPr/>
          <a:lstStyle/>
          <a:p>
            <a:r>
              <a:rPr lang="en-IN" b="1" u="sng" dirty="0">
                <a:solidFill>
                  <a:schemeClr val="tx2"/>
                </a:solidFill>
              </a:rPr>
              <a:t>Python Libraries we used for graphs:</a:t>
            </a:r>
          </a:p>
          <a:p>
            <a:endParaRPr lang="en-IN" dirty="0"/>
          </a:p>
          <a:p>
            <a:pPr>
              <a:buFont typeface="Wingdings" panose="05000000000000000000" pitchFamily="2" charset="2"/>
              <a:buChar char="Ø"/>
            </a:pPr>
            <a:r>
              <a:rPr lang="en-IN" b="1" dirty="0"/>
              <a:t>Matplotlib </a:t>
            </a:r>
          </a:p>
          <a:p>
            <a:pPr>
              <a:buFont typeface="Wingdings" panose="05000000000000000000" pitchFamily="2" charset="2"/>
              <a:buChar char="Ø"/>
            </a:pPr>
            <a:r>
              <a:rPr lang="en-IN" b="1" dirty="0"/>
              <a:t>Seaborn </a:t>
            </a:r>
          </a:p>
          <a:p>
            <a:pPr>
              <a:buFont typeface="Wingdings" panose="05000000000000000000" pitchFamily="2" charset="2"/>
              <a:buChar char="Ø"/>
            </a:pPr>
            <a:r>
              <a:rPr lang="en-IN" b="1" dirty="0" err="1"/>
              <a:t>Numpy</a:t>
            </a:r>
            <a:r>
              <a:rPr lang="en-IN" b="1" dirty="0"/>
              <a:t> </a:t>
            </a:r>
          </a:p>
          <a:p>
            <a:pPr>
              <a:buFont typeface="Wingdings" panose="05000000000000000000" pitchFamily="2" charset="2"/>
              <a:buChar char="Ø"/>
            </a:pPr>
            <a:r>
              <a:rPr lang="en-IN" b="1" dirty="0" err="1"/>
              <a:t>Matplotlip.pyplot</a:t>
            </a:r>
            <a:r>
              <a:rPr lang="en-IN" b="1" dirty="0"/>
              <a:t> </a:t>
            </a:r>
          </a:p>
          <a:p>
            <a:pPr>
              <a:buFont typeface="Wingdings" panose="05000000000000000000" pitchFamily="2" charset="2"/>
              <a:buChar char="Ø"/>
            </a:pPr>
            <a:r>
              <a:rPr lang="en-IN" b="1" dirty="0"/>
              <a:t> Pandas</a:t>
            </a:r>
          </a:p>
        </p:txBody>
      </p:sp>
    </p:spTree>
    <p:extLst>
      <p:ext uri="{BB962C8B-B14F-4D97-AF65-F5344CB8AC3E}">
        <p14:creationId xmlns:p14="http://schemas.microsoft.com/office/powerpoint/2010/main" val="1151932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125B44-BF8F-8DBA-8D02-6DE1B2B2685A}"/>
              </a:ext>
            </a:extLst>
          </p:cNvPr>
          <p:cNvSpPr>
            <a:spLocks noGrp="1"/>
          </p:cNvSpPr>
          <p:nvPr>
            <p:ph type="title"/>
          </p:nvPr>
        </p:nvSpPr>
        <p:spPr>
          <a:xfrm>
            <a:off x="0" y="314960"/>
            <a:ext cx="8818880" cy="6929120"/>
          </a:xfrm>
        </p:spPr>
        <p:txBody>
          <a:bodyPr>
            <a:normAutofit fontScale="90000"/>
          </a:bodyPr>
          <a:lstStyle/>
          <a:p>
            <a:br>
              <a:rPr lang="en-IN" sz="3600" b="1" dirty="0">
                <a:solidFill>
                  <a:srgbClr val="FF0000"/>
                </a:solidFill>
              </a:rPr>
            </a:br>
            <a:br>
              <a:rPr lang="en-IN" sz="3600" b="1" dirty="0">
                <a:solidFill>
                  <a:srgbClr val="FF0000"/>
                </a:solidFill>
              </a:rPr>
            </a:br>
            <a:br>
              <a:rPr lang="en-IN" sz="3600" b="1" dirty="0">
                <a:solidFill>
                  <a:srgbClr val="FF0000"/>
                </a:solidFill>
              </a:rPr>
            </a:br>
            <a:br>
              <a:rPr lang="en-IN" sz="3600" b="1" dirty="0">
                <a:solidFill>
                  <a:srgbClr val="FF0000"/>
                </a:solidFill>
              </a:rPr>
            </a:br>
            <a:r>
              <a:rPr lang="en-IN" sz="3600" b="1" dirty="0">
                <a:solidFill>
                  <a:srgbClr val="FF0000"/>
                </a:solidFill>
                <a:latin typeface="+mn-lt"/>
              </a:rPr>
              <a:t>Data Wrangling:</a:t>
            </a:r>
            <a:br>
              <a:rPr lang="en-IN" sz="3600" b="1" dirty="0">
                <a:solidFill>
                  <a:srgbClr val="FF0000"/>
                </a:solidFill>
                <a:latin typeface="+mn-lt"/>
              </a:rPr>
            </a:br>
            <a:r>
              <a:rPr lang="en-US" sz="2200" dirty="0">
                <a:latin typeface="+mn-lt"/>
              </a:rPr>
              <a:t>* </a:t>
            </a:r>
            <a:r>
              <a:rPr lang="en-US" sz="2700" b="1" dirty="0">
                <a:solidFill>
                  <a:schemeClr val="tx1"/>
                </a:solidFill>
                <a:latin typeface="+mn-lt"/>
              </a:rPr>
              <a:t>Let’s check the null values in the data set. </a:t>
            </a:r>
            <a:br>
              <a:rPr lang="en-US" sz="2400" b="1" dirty="0">
                <a:solidFill>
                  <a:schemeClr val="tx1"/>
                </a:solidFill>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r>
              <a:rPr lang="en-US" sz="2700" b="1" dirty="0">
                <a:latin typeface="+mn-lt"/>
              </a:rPr>
              <a:t>• Replaced non-value of column name and </a:t>
            </a:r>
            <a:r>
              <a:rPr lang="en-US" sz="2700" b="1" dirty="0" err="1">
                <a:latin typeface="+mn-lt"/>
              </a:rPr>
              <a:t>host_name</a:t>
            </a:r>
            <a:r>
              <a:rPr lang="en-US" sz="2700" b="1" dirty="0">
                <a:latin typeface="+mn-lt"/>
              </a:rPr>
              <a:t> with “unknown”. </a:t>
            </a:r>
            <a:br>
              <a:rPr lang="en-US" sz="2700" b="1" dirty="0">
                <a:latin typeface="+mn-lt"/>
              </a:rPr>
            </a:br>
            <a:r>
              <a:rPr lang="en-US" sz="2700" b="1" dirty="0">
                <a:latin typeface="+mn-lt"/>
              </a:rPr>
              <a:t>• Deleted columns </a:t>
            </a:r>
            <a:r>
              <a:rPr lang="en-US" sz="2700" b="1" dirty="0" err="1">
                <a:latin typeface="+mn-lt"/>
              </a:rPr>
              <a:t>last_review</a:t>
            </a:r>
            <a:r>
              <a:rPr lang="en-US" sz="2700" b="1" dirty="0">
                <a:latin typeface="+mn-lt"/>
              </a:rPr>
              <a:t> and </a:t>
            </a:r>
            <a:r>
              <a:rPr lang="en-US" sz="2700" b="1" dirty="0" err="1">
                <a:latin typeface="+mn-lt"/>
              </a:rPr>
              <a:t>reviews_per_month</a:t>
            </a:r>
            <a:r>
              <a:rPr lang="en-US" sz="2700" b="1" dirty="0">
                <a:latin typeface="+mn-lt"/>
              </a:rPr>
              <a:t> because it contain high null values of around 10000. </a:t>
            </a:r>
            <a:br>
              <a:rPr lang="en-US" sz="2700" b="1" dirty="0">
                <a:latin typeface="+mn-lt"/>
              </a:rPr>
            </a:br>
            <a:r>
              <a:rPr lang="en-US" sz="2700" b="1" dirty="0">
                <a:latin typeface="+mn-lt"/>
              </a:rPr>
              <a:t>• created a subset of data </a:t>
            </a:r>
            <a:r>
              <a:rPr lang="en-US" sz="2700" b="1" dirty="0" err="1">
                <a:latin typeface="+mn-lt"/>
              </a:rPr>
              <a:t>data</a:t>
            </a:r>
            <a:r>
              <a:rPr lang="en-US" sz="2700" b="1" dirty="0">
                <a:latin typeface="+mn-lt"/>
              </a:rPr>
              <a:t> as </a:t>
            </a:r>
            <a:r>
              <a:rPr lang="en-US" sz="2700" b="1" dirty="0" err="1">
                <a:latin typeface="+mn-lt"/>
              </a:rPr>
              <a:t>data_review</a:t>
            </a:r>
            <a:r>
              <a:rPr lang="en-US" sz="2700" b="1" dirty="0">
                <a:latin typeface="+mn-lt"/>
              </a:rPr>
              <a:t> to analyze review-related features separately. </a:t>
            </a:r>
            <a:br>
              <a:rPr lang="en-US" sz="2700" b="1" dirty="0">
                <a:latin typeface="+mn-lt"/>
              </a:rPr>
            </a:br>
            <a:r>
              <a:rPr lang="en-US" sz="2700" b="1" dirty="0">
                <a:latin typeface="+mn-lt"/>
              </a:rPr>
              <a:t>• created a new features "</a:t>
            </a:r>
            <a:r>
              <a:rPr lang="en-US" sz="2700" b="1" dirty="0" err="1">
                <a:latin typeface="+mn-lt"/>
              </a:rPr>
              <a:t>days_since_last_review</a:t>
            </a:r>
            <a:r>
              <a:rPr lang="en-US" sz="2700" b="1" dirty="0">
                <a:latin typeface="+mn-lt"/>
              </a:rPr>
              <a:t>"  in  </a:t>
            </a:r>
            <a:r>
              <a:rPr lang="en-US" sz="2700" b="1" dirty="0" err="1">
                <a:latin typeface="+mn-lt"/>
              </a:rPr>
              <a:t>data_review</a:t>
            </a:r>
            <a:r>
              <a:rPr lang="en-US" sz="2700" b="1" dirty="0">
                <a:latin typeface="+mn-lt"/>
              </a:rPr>
              <a:t> using last review column</a:t>
            </a:r>
            <a:br>
              <a:rPr lang="en-US" sz="2000" dirty="0"/>
            </a:br>
            <a:endParaRPr lang="en-IN" sz="3600" b="1" dirty="0">
              <a:solidFill>
                <a:srgbClr val="FF0000"/>
              </a:solidFill>
            </a:endParaRPr>
          </a:p>
        </p:txBody>
      </p:sp>
      <p:pic>
        <p:nvPicPr>
          <p:cNvPr id="13" name="Content Placeholder 12">
            <a:extLst>
              <a:ext uri="{FF2B5EF4-FFF2-40B4-BE49-F238E27FC236}">
                <a16:creationId xmlns:a16="http://schemas.microsoft.com/office/drawing/2014/main" id="{DF902D29-FB6C-6D1F-C767-23D8368B41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 y="951547"/>
            <a:ext cx="5639862" cy="3122613"/>
          </a:xfrm>
        </p:spPr>
      </p:pic>
      <p:sp>
        <p:nvSpPr>
          <p:cNvPr id="14" name="Text Placeholder 13">
            <a:extLst>
              <a:ext uri="{FF2B5EF4-FFF2-40B4-BE49-F238E27FC236}">
                <a16:creationId xmlns:a16="http://schemas.microsoft.com/office/drawing/2014/main" id="{4A3EA99D-1E41-7D55-BC72-C84CCF022FB8}"/>
              </a:ext>
            </a:extLst>
          </p:cNvPr>
          <p:cNvSpPr>
            <a:spLocks noGrp="1"/>
          </p:cNvSpPr>
          <p:nvPr>
            <p:ph type="body" sz="half" idx="2"/>
          </p:nvPr>
        </p:nvSpPr>
        <p:spPr>
          <a:xfrm>
            <a:off x="8128000" y="1066800"/>
            <a:ext cx="3992880" cy="2540000"/>
          </a:xfrm>
        </p:spPr>
        <p:txBody>
          <a:bodyPr>
            <a:normAutofit/>
          </a:bodyPr>
          <a:lstStyle/>
          <a:p>
            <a:r>
              <a:rPr lang="en-IN" sz="2000" b="1" dirty="0">
                <a:solidFill>
                  <a:srgbClr val="FFC000"/>
                </a:solidFill>
              </a:rPr>
              <a:t>Column                                   null values</a:t>
            </a:r>
          </a:p>
          <a:p>
            <a:r>
              <a:rPr lang="en-IN" sz="2000" b="1" dirty="0">
                <a:solidFill>
                  <a:srgbClr val="FFC000"/>
                </a:solidFill>
              </a:rPr>
              <a:t>1. name                                     10</a:t>
            </a:r>
          </a:p>
          <a:p>
            <a:r>
              <a:rPr lang="en-IN" sz="2000" b="1" dirty="0">
                <a:solidFill>
                  <a:srgbClr val="FFC000"/>
                </a:solidFill>
              </a:rPr>
              <a:t>2. </a:t>
            </a:r>
            <a:r>
              <a:rPr lang="en-IN" sz="2000" b="1" dirty="0" err="1">
                <a:solidFill>
                  <a:srgbClr val="FFC000"/>
                </a:solidFill>
              </a:rPr>
              <a:t>host_name</a:t>
            </a:r>
            <a:r>
              <a:rPr lang="en-IN" sz="2000" b="1" dirty="0">
                <a:solidFill>
                  <a:srgbClr val="FFC000"/>
                </a:solidFill>
              </a:rPr>
              <a:t>                          21</a:t>
            </a:r>
          </a:p>
          <a:p>
            <a:r>
              <a:rPr lang="en-IN" sz="2000" b="1" dirty="0">
                <a:solidFill>
                  <a:srgbClr val="FFC000"/>
                </a:solidFill>
              </a:rPr>
              <a:t>3. </a:t>
            </a:r>
            <a:r>
              <a:rPr lang="en-IN" sz="2000" b="1" dirty="0" err="1">
                <a:solidFill>
                  <a:srgbClr val="FFC000"/>
                </a:solidFill>
              </a:rPr>
              <a:t>last_review</a:t>
            </a:r>
            <a:r>
              <a:rPr lang="en-IN" sz="2000" b="1" dirty="0">
                <a:solidFill>
                  <a:srgbClr val="FFC000"/>
                </a:solidFill>
              </a:rPr>
              <a:t>                       10052</a:t>
            </a:r>
          </a:p>
          <a:p>
            <a:r>
              <a:rPr lang="en-IN" sz="2000" b="1" dirty="0">
                <a:solidFill>
                  <a:srgbClr val="FFC000"/>
                </a:solidFill>
              </a:rPr>
              <a:t>4. </a:t>
            </a:r>
            <a:r>
              <a:rPr lang="en-IN" sz="2000" b="1" dirty="0" err="1">
                <a:solidFill>
                  <a:srgbClr val="FFC000"/>
                </a:solidFill>
              </a:rPr>
              <a:t>reviews_per_month</a:t>
            </a:r>
            <a:r>
              <a:rPr lang="en-IN" sz="2000" b="1" dirty="0">
                <a:solidFill>
                  <a:srgbClr val="FFC000"/>
                </a:solidFill>
              </a:rPr>
              <a:t>     10052</a:t>
            </a:r>
          </a:p>
        </p:txBody>
      </p:sp>
    </p:spTree>
    <p:extLst>
      <p:ext uri="{BB962C8B-B14F-4D97-AF65-F5344CB8AC3E}">
        <p14:creationId xmlns:p14="http://schemas.microsoft.com/office/powerpoint/2010/main" val="3732344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991956-56AA-4DB1-99B6-3DF65CBCD21B}"/>
              </a:ext>
            </a:extLst>
          </p:cNvPr>
          <p:cNvSpPr>
            <a:spLocks noGrp="1"/>
          </p:cNvSpPr>
          <p:nvPr>
            <p:ph type="title"/>
          </p:nvPr>
        </p:nvSpPr>
        <p:spPr>
          <a:xfrm>
            <a:off x="0" y="1"/>
            <a:ext cx="12192000" cy="1117600"/>
          </a:xfrm>
        </p:spPr>
        <p:txBody>
          <a:bodyPr>
            <a:noAutofit/>
          </a:bodyPr>
          <a:lstStyle/>
          <a:p>
            <a:r>
              <a:rPr lang="en-US" sz="3200" b="1" dirty="0">
                <a:solidFill>
                  <a:schemeClr val="accent5"/>
                </a:solidFill>
                <a:latin typeface="Andalus" panose="02020603050405020304" pitchFamily="18" charset="-78"/>
                <a:cs typeface="Andalus" panose="02020603050405020304" pitchFamily="18" charset="-78"/>
              </a:rPr>
              <a:t>1. Display the distribution of data based on a five-number summary using Box plot for numerical variable</a:t>
            </a:r>
            <a:endParaRPr lang="en-IN" sz="3200" b="1" dirty="0">
              <a:solidFill>
                <a:schemeClr val="accent5"/>
              </a:solidFill>
              <a:latin typeface="Andalus" panose="02020603050405020304" pitchFamily="18" charset="-78"/>
              <a:cs typeface="Andalus" panose="02020603050405020304" pitchFamily="18" charset="-78"/>
            </a:endParaRPr>
          </a:p>
        </p:txBody>
      </p:sp>
      <p:pic>
        <p:nvPicPr>
          <p:cNvPr id="8" name="Content Placeholder 7">
            <a:extLst>
              <a:ext uri="{FF2B5EF4-FFF2-40B4-BE49-F238E27FC236}">
                <a16:creationId xmlns:a16="http://schemas.microsoft.com/office/drawing/2014/main" id="{A2A61705-05F8-57F1-84E9-9A5F5C3E31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46163"/>
            <a:ext cx="12192000" cy="5811836"/>
          </a:xfrm>
        </p:spPr>
      </p:pic>
    </p:spTree>
    <p:extLst>
      <p:ext uri="{BB962C8B-B14F-4D97-AF65-F5344CB8AC3E}">
        <p14:creationId xmlns:p14="http://schemas.microsoft.com/office/powerpoint/2010/main" val="1282320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29025-DBDC-559C-2C71-2278A1B58343}"/>
              </a:ext>
            </a:extLst>
          </p:cNvPr>
          <p:cNvSpPr>
            <a:spLocks noGrp="1"/>
          </p:cNvSpPr>
          <p:nvPr>
            <p:ph type="title"/>
          </p:nvPr>
        </p:nvSpPr>
        <p:spPr/>
        <p:txBody>
          <a:bodyPr/>
          <a:lstStyle/>
          <a:p>
            <a:pPr marL="685800" indent="-685800">
              <a:buFont typeface="Wingdings" panose="05000000000000000000" pitchFamily="2" charset="2"/>
              <a:buChar char="v"/>
            </a:pPr>
            <a:r>
              <a:rPr lang="en-US" b="1" dirty="0">
                <a:solidFill>
                  <a:srgbClr val="FF0000"/>
                </a:solidFill>
                <a:latin typeface="Andalus" panose="02020603050405020304" pitchFamily="18" charset="-78"/>
                <a:cs typeface="Andalus" panose="02020603050405020304" pitchFamily="18" charset="-78"/>
              </a:rPr>
              <a:t>Insight(s) found from the chart</a:t>
            </a:r>
            <a:endParaRPr lang="en-IN" b="1" dirty="0">
              <a:solidFill>
                <a:srgbClr val="FF0000"/>
              </a:solidFill>
              <a:latin typeface="Andalus" panose="02020603050405020304" pitchFamily="18" charset="-78"/>
              <a:cs typeface="Andalus" panose="02020603050405020304" pitchFamily="18" charset="-78"/>
            </a:endParaRPr>
          </a:p>
        </p:txBody>
      </p:sp>
      <p:sp>
        <p:nvSpPr>
          <p:cNvPr id="3" name="Content Placeholder 2">
            <a:extLst>
              <a:ext uri="{FF2B5EF4-FFF2-40B4-BE49-F238E27FC236}">
                <a16:creationId xmlns:a16="http://schemas.microsoft.com/office/drawing/2014/main" id="{3D701A9C-85E3-07A7-55C0-B98EF67A53BC}"/>
              </a:ext>
            </a:extLst>
          </p:cNvPr>
          <p:cNvSpPr>
            <a:spLocks noGrp="1"/>
          </p:cNvSpPr>
          <p:nvPr>
            <p:ph idx="1"/>
          </p:nvPr>
        </p:nvSpPr>
        <p:spPr>
          <a:xfrm>
            <a:off x="838200" y="2184400"/>
            <a:ext cx="10515600" cy="3992563"/>
          </a:xfrm>
        </p:spPr>
        <p:txBody>
          <a:bodyPr/>
          <a:lstStyle/>
          <a:p>
            <a:r>
              <a:rPr lang="en-US" dirty="0"/>
              <a:t>• This provide a visual summary of the data, highlighting the median, quartiles, and potential outliers. </a:t>
            </a:r>
          </a:p>
          <a:p>
            <a:r>
              <a:rPr lang="en-US" dirty="0"/>
              <a:t>• By removing outliers we cleaned the data with correct range of values so that while finding the insights like average value , it will give correct value and not bias towards outliers.</a:t>
            </a:r>
            <a:endParaRPr lang="en-IN" dirty="0"/>
          </a:p>
        </p:txBody>
      </p:sp>
    </p:spTree>
    <p:extLst>
      <p:ext uri="{BB962C8B-B14F-4D97-AF65-F5344CB8AC3E}">
        <p14:creationId xmlns:p14="http://schemas.microsoft.com/office/powerpoint/2010/main" val="138331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D0C6-A06F-D0E7-F1D7-3827F8AB9764}"/>
              </a:ext>
            </a:extLst>
          </p:cNvPr>
          <p:cNvSpPr>
            <a:spLocks noGrp="1"/>
          </p:cNvSpPr>
          <p:nvPr>
            <p:ph type="title"/>
          </p:nvPr>
        </p:nvSpPr>
        <p:spPr>
          <a:xfrm>
            <a:off x="0" y="1"/>
            <a:ext cx="12192000" cy="1280159"/>
          </a:xfrm>
        </p:spPr>
        <p:txBody>
          <a:bodyPr>
            <a:noAutofit/>
          </a:bodyPr>
          <a:lstStyle/>
          <a:p>
            <a:r>
              <a:rPr lang="en-US" sz="3600" b="1" dirty="0">
                <a:solidFill>
                  <a:srgbClr val="FF0000"/>
                </a:solidFill>
                <a:latin typeface="Andalus" panose="02020603050405020304" pitchFamily="18" charset="-78"/>
                <a:cs typeface="Andalus" panose="02020603050405020304" pitchFamily="18" charset="-78"/>
              </a:rPr>
              <a:t>2. </a:t>
            </a:r>
            <a:r>
              <a:rPr lang="en-US" sz="3600" b="1" dirty="0" err="1">
                <a:solidFill>
                  <a:srgbClr val="FF0000"/>
                </a:solidFill>
                <a:latin typeface="Andalus" panose="02020603050405020304" pitchFamily="18" charset="-78"/>
                <a:cs typeface="Andalus" panose="02020603050405020304" pitchFamily="18" charset="-78"/>
              </a:rPr>
              <a:t>Visualise</a:t>
            </a:r>
            <a:r>
              <a:rPr lang="en-US" sz="3600" b="1" dirty="0">
                <a:solidFill>
                  <a:srgbClr val="FF0000"/>
                </a:solidFill>
                <a:latin typeface="Andalus" panose="02020603050405020304" pitchFamily="18" charset="-78"/>
                <a:cs typeface="Andalus" panose="02020603050405020304" pitchFamily="18" charset="-78"/>
              </a:rPr>
              <a:t> the distribution of dataset using Histogram plot</a:t>
            </a:r>
            <a:endParaRPr lang="en-IN" sz="3600" b="1" dirty="0">
              <a:solidFill>
                <a:srgbClr val="FF0000"/>
              </a:solidFill>
              <a:latin typeface="Andalus" panose="02020603050405020304" pitchFamily="18" charset="-78"/>
              <a:cs typeface="Andalus" panose="02020603050405020304" pitchFamily="18" charset="-78"/>
            </a:endParaRPr>
          </a:p>
        </p:txBody>
      </p:sp>
      <p:pic>
        <p:nvPicPr>
          <p:cNvPr id="5" name="Content Placeholder 4">
            <a:extLst>
              <a:ext uri="{FF2B5EF4-FFF2-40B4-BE49-F238E27FC236}">
                <a16:creationId xmlns:a16="http://schemas.microsoft.com/office/drawing/2014/main" id="{A1269B40-6A7C-89E6-DA17-BF823B159A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76324"/>
            <a:ext cx="12192000" cy="5777147"/>
          </a:xfrm>
        </p:spPr>
      </p:pic>
    </p:spTree>
    <p:extLst>
      <p:ext uri="{BB962C8B-B14F-4D97-AF65-F5344CB8AC3E}">
        <p14:creationId xmlns:p14="http://schemas.microsoft.com/office/powerpoint/2010/main" val="396910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6C32-9B75-62FC-49D9-9BCAD7B79526}"/>
              </a:ext>
            </a:extLst>
          </p:cNvPr>
          <p:cNvSpPr>
            <a:spLocks noGrp="1"/>
          </p:cNvSpPr>
          <p:nvPr>
            <p:ph type="title"/>
          </p:nvPr>
        </p:nvSpPr>
        <p:spPr>
          <a:xfrm>
            <a:off x="0" y="1"/>
            <a:ext cx="12192000" cy="1690688"/>
          </a:xfrm>
        </p:spPr>
        <p:txBody>
          <a:bodyPr>
            <a:normAutofit/>
          </a:bodyPr>
          <a:lstStyle/>
          <a:p>
            <a:pPr marL="685800" indent="-685800">
              <a:buFont typeface="Wingdings" panose="05000000000000000000" pitchFamily="2" charset="2"/>
              <a:buChar char="v"/>
            </a:pPr>
            <a:r>
              <a:rPr lang="en-US" sz="4800" b="1" dirty="0">
                <a:solidFill>
                  <a:srgbClr val="FF0000"/>
                </a:solidFill>
                <a:latin typeface="Andalus" panose="02020603050405020304" pitchFamily="18" charset="-78"/>
                <a:cs typeface="Andalus" panose="02020603050405020304" pitchFamily="18" charset="-78"/>
              </a:rPr>
              <a:t>    Insight(s) found from the chart</a:t>
            </a:r>
            <a:endParaRPr lang="en-IN" sz="4800" b="1" dirty="0">
              <a:solidFill>
                <a:srgbClr val="FF0000"/>
              </a:solidFill>
              <a:latin typeface="Andalus" panose="02020603050405020304" pitchFamily="18" charset="-78"/>
              <a:cs typeface="Andalus" panose="02020603050405020304" pitchFamily="18" charset="-78"/>
            </a:endParaRPr>
          </a:p>
        </p:txBody>
      </p:sp>
      <p:sp>
        <p:nvSpPr>
          <p:cNvPr id="3" name="Content Placeholder 2">
            <a:extLst>
              <a:ext uri="{FF2B5EF4-FFF2-40B4-BE49-F238E27FC236}">
                <a16:creationId xmlns:a16="http://schemas.microsoft.com/office/drawing/2014/main" id="{43B73C0B-C394-73F5-77B7-9DA4F2CC23A7}"/>
              </a:ext>
            </a:extLst>
          </p:cNvPr>
          <p:cNvSpPr>
            <a:spLocks noGrp="1"/>
          </p:cNvSpPr>
          <p:nvPr>
            <p:ph idx="1"/>
          </p:nvPr>
        </p:nvSpPr>
        <p:spPr>
          <a:xfrm>
            <a:off x="172720" y="1825624"/>
            <a:ext cx="11181080" cy="4717415"/>
          </a:xfrm>
        </p:spPr>
        <p:txBody>
          <a:bodyPr/>
          <a:lstStyle/>
          <a:p>
            <a:pPr marL="0" indent="0">
              <a:buNone/>
            </a:pPr>
            <a:r>
              <a:rPr lang="en-US" dirty="0">
                <a:solidFill>
                  <a:schemeClr val="tx1"/>
                </a:solidFill>
              </a:rPr>
              <a:t>• Most of the data in our dataset is from a particular region and its not distributed evenly across all region given in the dataset. </a:t>
            </a:r>
          </a:p>
          <a:p>
            <a:pPr marL="0" indent="0">
              <a:buNone/>
            </a:pPr>
            <a:r>
              <a:rPr lang="en-US" dirty="0">
                <a:solidFill>
                  <a:schemeClr val="tx1"/>
                </a:solidFill>
              </a:rPr>
              <a:t>• Price of most of the hotels are between 0 to 500 , but there are some exceptional cases also. </a:t>
            </a:r>
          </a:p>
          <a:p>
            <a:pPr marL="0" indent="0">
              <a:buNone/>
            </a:pPr>
            <a:r>
              <a:rPr lang="en-US" dirty="0">
                <a:solidFill>
                  <a:schemeClr val="tx1"/>
                </a:solidFill>
              </a:rPr>
              <a:t>• Although all hotels are available throughout the year but there are some hotels also which are available for only around 20 days which may be seasonal bookings like summer vacations.</a:t>
            </a:r>
            <a:endParaRPr lang="en-IN" dirty="0">
              <a:solidFill>
                <a:schemeClr val="tx1"/>
              </a:solidFill>
            </a:endParaRPr>
          </a:p>
        </p:txBody>
      </p:sp>
    </p:spTree>
    <p:extLst>
      <p:ext uri="{BB962C8B-B14F-4D97-AF65-F5344CB8AC3E}">
        <p14:creationId xmlns:p14="http://schemas.microsoft.com/office/powerpoint/2010/main" val="1650512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ECC6-18A2-65F5-B1CB-E212CBC50BC6}"/>
              </a:ext>
            </a:extLst>
          </p:cNvPr>
          <p:cNvSpPr>
            <a:spLocks noGrp="1"/>
          </p:cNvSpPr>
          <p:nvPr>
            <p:ph type="title"/>
          </p:nvPr>
        </p:nvSpPr>
        <p:spPr>
          <a:xfrm>
            <a:off x="0" y="0"/>
            <a:ext cx="11775440" cy="1097280"/>
          </a:xfrm>
        </p:spPr>
        <p:txBody>
          <a:bodyPr>
            <a:noAutofit/>
          </a:bodyPr>
          <a:lstStyle/>
          <a:p>
            <a:r>
              <a:rPr lang="en-US" b="1" dirty="0">
                <a:solidFill>
                  <a:srgbClr val="FF0000"/>
                </a:solidFill>
                <a:latin typeface="Andalus" panose="02020603050405020304" pitchFamily="18" charset="-78"/>
                <a:cs typeface="Andalus" panose="02020603050405020304" pitchFamily="18" charset="-78"/>
              </a:rPr>
              <a:t>3. Represent the frequency of categorical variables using </a:t>
            </a:r>
            <a:r>
              <a:rPr lang="en-US" b="1" dirty="0" err="1">
                <a:solidFill>
                  <a:srgbClr val="FF0000"/>
                </a:solidFill>
                <a:latin typeface="Andalus" panose="02020603050405020304" pitchFamily="18" charset="-78"/>
                <a:cs typeface="Andalus" panose="02020603050405020304" pitchFamily="18" charset="-78"/>
              </a:rPr>
              <a:t>barplot</a:t>
            </a:r>
            <a:br>
              <a:rPr lang="en-US" b="1" dirty="0">
                <a:solidFill>
                  <a:srgbClr val="FF0000"/>
                </a:solidFill>
                <a:latin typeface="Andalus" panose="02020603050405020304" pitchFamily="18" charset="-78"/>
                <a:cs typeface="Andalus" panose="02020603050405020304" pitchFamily="18" charset="-78"/>
              </a:rPr>
            </a:br>
            <a:endParaRPr lang="en-IN" b="1" dirty="0">
              <a:solidFill>
                <a:srgbClr val="FF0000"/>
              </a:solidFill>
              <a:latin typeface="Andalus" panose="02020603050405020304" pitchFamily="18" charset="-78"/>
              <a:cs typeface="Andalus" panose="02020603050405020304" pitchFamily="18" charset="-78"/>
            </a:endParaRPr>
          </a:p>
        </p:txBody>
      </p:sp>
      <p:pic>
        <p:nvPicPr>
          <p:cNvPr id="14" name="Picture Placeholder 13">
            <a:extLst>
              <a:ext uri="{FF2B5EF4-FFF2-40B4-BE49-F238E27FC236}">
                <a16:creationId xmlns:a16="http://schemas.microsoft.com/office/drawing/2014/main" id="{C3251F09-6809-0B07-C9F7-4F443AA2245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05" r="505"/>
          <a:stretch>
            <a:fillRect/>
          </a:stretch>
        </p:blipFill>
        <p:spPr>
          <a:xfrm>
            <a:off x="0" y="619125"/>
            <a:ext cx="12192000" cy="3455035"/>
          </a:xfrm>
        </p:spPr>
      </p:pic>
      <p:sp>
        <p:nvSpPr>
          <p:cNvPr id="6" name="Text Placeholder 5">
            <a:extLst>
              <a:ext uri="{FF2B5EF4-FFF2-40B4-BE49-F238E27FC236}">
                <a16:creationId xmlns:a16="http://schemas.microsoft.com/office/drawing/2014/main" id="{B088D37D-94EA-AC0E-5AF4-118565F84C50}"/>
              </a:ext>
            </a:extLst>
          </p:cNvPr>
          <p:cNvSpPr>
            <a:spLocks noGrp="1"/>
          </p:cNvSpPr>
          <p:nvPr>
            <p:ph type="body" sz="half" idx="2"/>
          </p:nvPr>
        </p:nvSpPr>
        <p:spPr>
          <a:xfrm>
            <a:off x="0" y="4074160"/>
            <a:ext cx="12192000" cy="2783840"/>
          </a:xfrm>
        </p:spPr>
        <p:txBody>
          <a:bodyPr>
            <a:normAutofit fontScale="92500"/>
          </a:bodyPr>
          <a:lstStyle/>
          <a:p>
            <a:pPr marL="571500" indent="-571500">
              <a:buFont typeface="Wingdings" panose="05000000000000000000" pitchFamily="2" charset="2"/>
              <a:buChar char="Ø"/>
            </a:pPr>
            <a:r>
              <a:rPr lang="en-US" sz="3600" b="1" dirty="0">
                <a:solidFill>
                  <a:schemeClr val="accent5"/>
                </a:solidFill>
              </a:rPr>
              <a:t>Insight(s) found from the chart</a:t>
            </a:r>
          </a:p>
          <a:p>
            <a:pPr marL="571500" indent="-571500">
              <a:buFont typeface="Arial" panose="020B0604020202020204" pitchFamily="34" charset="0"/>
              <a:buChar char="•"/>
            </a:pPr>
            <a:r>
              <a:rPr lang="en-US" sz="3500" dirty="0">
                <a:solidFill>
                  <a:schemeClr val="tx1"/>
                </a:solidFill>
              </a:rPr>
              <a:t>In </a:t>
            </a:r>
            <a:r>
              <a:rPr lang="en-US" sz="3500" dirty="0" err="1">
                <a:solidFill>
                  <a:schemeClr val="tx1"/>
                </a:solidFill>
              </a:rPr>
              <a:t>neighbourhood</a:t>
            </a:r>
            <a:r>
              <a:rPr lang="en-US" sz="3500" dirty="0">
                <a:solidFill>
                  <a:schemeClr val="tx1"/>
                </a:solidFill>
              </a:rPr>
              <a:t> group </a:t>
            </a:r>
            <a:r>
              <a:rPr lang="en-US" sz="3500" dirty="0" err="1">
                <a:solidFill>
                  <a:schemeClr val="tx1"/>
                </a:solidFill>
              </a:rPr>
              <a:t>manhattan</a:t>
            </a:r>
            <a:r>
              <a:rPr lang="en-US" sz="3500" dirty="0">
                <a:solidFill>
                  <a:schemeClr val="tx1"/>
                </a:solidFill>
              </a:rPr>
              <a:t> has highest number of counts and </a:t>
            </a:r>
            <a:r>
              <a:rPr lang="en-US" sz="3500" dirty="0" err="1">
                <a:solidFill>
                  <a:schemeClr val="tx1"/>
                </a:solidFill>
              </a:rPr>
              <a:t>staten</a:t>
            </a:r>
            <a:r>
              <a:rPr lang="en-US" sz="3500" dirty="0">
                <a:solidFill>
                  <a:schemeClr val="tx1"/>
                </a:solidFill>
              </a:rPr>
              <a:t> island has lowest number of count.</a:t>
            </a:r>
          </a:p>
          <a:p>
            <a:pPr marL="571500" indent="-571500">
              <a:buFont typeface="Arial" panose="020B0604020202020204" pitchFamily="34" charset="0"/>
              <a:buChar char="•"/>
            </a:pPr>
            <a:r>
              <a:rPr lang="en-US" sz="3500" dirty="0">
                <a:solidFill>
                  <a:schemeClr val="tx1"/>
                </a:solidFill>
              </a:rPr>
              <a:t>most number of bookings are happening in entire home/apt, whereas least number of bookings are happening in shared room.</a:t>
            </a:r>
            <a:endParaRPr lang="en-IN" sz="3000" b="1" dirty="0">
              <a:solidFill>
                <a:schemeClr val="tx1"/>
              </a:solidFill>
            </a:endParaRPr>
          </a:p>
        </p:txBody>
      </p:sp>
    </p:spTree>
    <p:extLst>
      <p:ext uri="{BB962C8B-B14F-4D97-AF65-F5344CB8AC3E}">
        <p14:creationId xmlns:p14="http://schemas.microsoft.com/office/powerpoint/2010/main" val="4119295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BC96A5-F0AB-E262-5D2A-BBDE6F602D44}"/>
              </a:ext>
            </a:extLst>
          </p:cNvPr>
          <p:cNvSpPr>
            <a:spLocks noGrp="1"/>
          </p:cNvSpPr>
          <p:nvPr>
            <p:ph type="title"/>
          </p:nvPr>
        </p:nvSpPr>
        <p:spPr>
          <a:xfrm>
            <a:off x="0" y="1"/>
            <a:ext cx="12192000" cy="1015999"/>
          </a:xfrm>
        </p:spPr>
        <p:txBody>
          <a:bodyPr/>
          <a:lstStyle/>
          <a:p>
            <a:r>
              <a:rPr lang="en-IN" b="1" dirty="0">
                <a:solidFill>
                  <a:srgbClr val="FF0000"/>
                </a:solidFill>
                <a:latin typeface="Andalus" panose="02020603050405020304" pitchFamily="18" charset="-78"/>
                <a:cs typeface="Andalus" panose="02020603050405020304" pitchFamily="18" charset="-78"/>
              </a:rPr>
              <a:t>4. Top 10 neighbourhood</a:t>
            </a:r>
          </a:p>
        </p:txBody>
      </p:sp>
      <p:pic>
        <p:nvPicPr>
          <p:cNvPr id="8" name="Content Placeholder 7">
            <a:extLst>
              <a:ext uri="{FF2B5EF4-FFF2-40B4-BE49-F238E27FC236}">
                <a16:creationId xmlns:a16="http://schemas.microsoft.com/office/drawing/2014/main" id="{FEEC74D5-2E83-AD75-3C1C-4F16E11536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800" y="1016000"/>
            <a:ext cx="10779760" cy="5641135"/>
          </a:xfrm>
        </p:spPr>
      </p:pic>
    </p:spTree>
    <p:extLst>
      <p:ext uri="{BB962C8B-B14F-4D97-AF65-F5344CB8AC3E}">
        <p14:creationId xmlns:p14="http://schemas.microsoft.com/office/powerpoint/2010/main" val="2667666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B687-730B-91F5-635A-9066D53D77A8}"/>
              </a:ext>
            </a:extLst>
          </p:cNvPr>
          <p:cNvSpPr>
            <a:spLocks noGrp="1"/>
          </p:cNvSpPr>
          <p:nvPr>
            <p:ph type="title"/>
          </p:nvPr>
        </p:nvSpPr>
        <p:spPr>
          <a:xfrm>
            <a:off x="0" y="1"/>
            <a:ext cx="12192000" cy="6857999"/>
          </a:xfrm>
        </p:spPr>
        <p:txBody>
          <a:bodyPr>
            <a:noAutofit/>
          </a:bodyPr>
          <a:lstStyle/>
          <a:p>
            <a:r>
              <a:rPr lang="en-US" sz="3600" b="1" dirty="0">
                <a:solidFill>
                  <a:srgbClr val="FF0000"/>
                </a:solidFill>
                <a:latin typeface="Andalus" panose="02020603050405020304" pitchFamily="18" charset="-78"/>
                <a:cs typeface="Andalus" panose="02020603050405020304" pitchFamily="18" charset="-78"/>
              </a:rPr>
              <a:t>5. Geographical location of the hotels located using scatter plot</a:t>
            </a:r>
            <a:br>
              <a:rPr lang="en-US" sz="3600" b="1" dirty="0">
                <a:solidFill>
                  <a:srgbClr val="FF0000"/>
                </a:solidFill>
                <a:latin typeface="Andalus" panose="02020603050405020304" pitchFamily="18" charset="-78"/>
                <a:cs typeface="Andalus" panose="02020603050405020304" pitchFamily="18" charset="-78"/>
              </a:rPr>
            </a:br>
            <a:br>
              <a:rPr lang="en-US" sz="3600" b="1" dirty="0">
                <a:solidFill>
                  <a:srgbClr val="FF0000"/>
                </a:solidFill>
                <a:latin typeface="Andalus" panose="02020603050405020304" pitchFamily="18" charset="-78"/>
                <a:cs typeface="Andalus" panose="02020603050405020304" pitchFamily="18" charset="-78"/>
              </a:rPr>
            </a:br>
            <a:br>
              <a:rPr lang="en-US" sz="3600" b="1" dirty="0">
                <a:solidFill>
                  <a:srgbClr val="FF0000"/>
                </a:solidFill>
                <a:latin typeface="Andalus" panose="02020603050405020304" pitchFamily="18" charset="-78"/>
                <a:cs typeface="Andalus" panose="02020603050405020304" pitchFamily="18" charset="-78"/>
              </a:rPr>
            </a:br>
            <a:br>
              <a:rPr lang="en-US" sz="3600" b="1" dirty="0">
                <a:solidFill>
                  <a:srgbClr val="FF0000"/>
                </a:solidFill>
                <a:latin typeface="Andalus" panose="02020603050405020304" pitchFamily="18" charset="-78"/>
                <a:cs typeface="Andalus" panose="02020603050405020304" pitchFamily="18" charset="-78"/>
              </a:rPr>
            </a:br>
            <a:br>
              <a:rPr lang="en-US" sz="3600" b="1" dirty="0">
                <a:solidFill>
                  <a:srgbClr val="FF0000"/>
                </a:solidFill>
                <a:latin typeface="Andalus" panose="02020603050405020304" pitchFamily="18" charset="-78"/>
                <a:cs typeface="Andalus" panose="02020603050405020304" pitchFamily="18" charset="-78"/>
              </a:rPr>
            </a:br>
            <a:br>
              <a:rPr lang="en-US" sz="3600" b="1" dirty="0">
                <a:solidFill>
                  <a:srgbClr val="FF0000"/>
                </a:solidFill>
                <a:latin typeface="Andalus" panose="02020603050405020304" pitchFamily="18" charset="-78"/>
                <a:cs typeface="Andalus" panose="02020603050405020304" pitchFamily="18" charset="-78"/>
              </a:rPr>
            </a:br>
            <a:br>
              <a:rPr lang="en-US" sz="3600" b="1" dirty="0">
                <a:solidFill>
                  <a:srgbClr val="FF0000"/>
                </a:solidFill>
                <a:latin typeface="Andalus" panose="02020603050405020304" pitchFamily="18" charset="-78"/>
                <a:cs typeface="Andalus" panose="02020603050405020304" pitchFamily="18" charset="-78"/>
              </a:rPr>
            </a:br>
            <a:br>
              <a:rPr lang="en-US" sz="3600" b="1" dirty="0">
                <a:solidFill>
                  <a:srgbClr val="FF0000"/>
                </a:solidFill>
                <a:latin typeface="Andalus" panose="02020603050405020304" pitchFamily="18" charset="-78"/>
                <a:cs typeface="Andalus" panose="02020603050405020304" pitchFamily="18" charset="-78"/>
              </a:rPr>
            </a:br>
            <a:br>
              <a:rPr lang="en-US" sz="3600" b="1" dirty="0">
                <a:solidFill>
                  <a:srgbClr val="FF0000"/>
                </a:solidFill>
                <a:latin typeface="Andalus" panose="02020603050405020304" pitchFamily="18" charset="-78"/>
                <a:cs typeface="Andalus" panose="02020603050405020304" pitchFamily="18" charset="-78"/>
              </a:rPr>
            </a:br>
            <a:br>
              <a:rPr lang="en-US" sz="3600" b="1" dirty="0">
                <a:solidFill>
                  <a:srgbClr val="FF0000"/>
                </a:solidFill>
                <a:latin typeface="Andalus" panose="02020603050405020304" pitchFamily="18" charset="-78"/>
                <a:cs typeface="Andalus" panose="02020603050405020304" pitchFamily="18" charset="-78"/>
              </a:rPr>
            </a:br>
            <a:r>
              <a:rPr lang="en-US" sz="3600" b="1" dirty="0">
                <a:solidFill>
                  <a:srgbClr val="FFFF00"/>
                </a:solidFill>
                <a:latin typeface="Andalus" panose="02020603050405020304" pitchFamily="18" charset="-78"/>
                <a:cs typeface="Andalus" panose="02020603050405020304" pitchFamily="18" charset="-78"/>
              </a:rPr>
              <a:t>    </a:t>
            </a:r>
            <a:r>
              <a:rPr lang="en-US" sz="2400" b="1" dirty="0">
                <a:solidFill>
                  <a:srgbClr val="FFFF00"/>
                </a:solidFill>
              </a:rPr>
              <a:t>Insight(s) found from the chart </a:t>
            </a:r>
            <a:br>
              <a:rPr lang="en-US" sz="2400" b="1" dirty="0">
                <a:solidFill>
                  <a:schemeClr val="tx1"/>
                </a:solidFill>
              </a:rPr>
            </a:br>
            <a:r>
              <a:rPr lang="en-US" sz="2400" b="1" dirty="0">
                <a:solidFill>
                  <a:schemeClr val="tx1"/>
                </a:solidFill>
              </a:rPr>
              <a:t>          * </a:t>
            </a:r>
            <a:r>
              <a:rPr lang="en-US" sz="2400" dirty="0">
                <a:solidFill>
                  <a:schemeClr val="tx1"/>
                </a:solidFill>
              </a:rPr>
              <a:t>Most of the hotels are located in a particular region.</a:t>
            </a:r>
            <a:br>
              <a:rPr lang="en-US" sz="3600" b="1" dirty="0">
                <a:solidFill>
                  <a:srgbClr val="FF0000"/>
                </a:solidFill>
                <a:latin typeface="Andalus" panose="02020603050405020304" pitchFamily="18" charset="-78"/>
                <a:cs typeface="Andalus" panose="02020603050405020304" pitchFamily="18" charset="-78"/>
              </a:rPr>
            </a:br>
            <a:br>
              <a:rPr lang="en-US" sz="3600" b="1" dirty="0">
                <a:solidFill>
                  <a:srgbClr val="FF0000"/>
                </a:solidFill>
                <a:latin typeface="Andalus" panose="02020603050405020304" pitchFamily="18" charset="-78"/>
                <a:cs typeface="Andalus" panose="02020603050405020304" pitchFamily="18" charset="-78"/>
              </a:rPr>
            </a:br>
            <a:endParaRPr lang="en-IN" sz="3600" b="1" dirty="0">
              <a:solidFill>
                <a:srgbClr val="FF0000"/>
              </a:solidFill>
              <a:latin typeface="Andalus" panose="02020603050405020304" pitchFamily="18" charset="-78"/>
              <a:cs typeface="Andalus" panose="02020603050405020304" pitchFamily="18" charset="-78"/>
            </a:endParaRPr>
          </a:p>
        </p:txBody>
      </p:sp>
      <p:pic>
        <p:nvPicPr>
          <p:cNvPr id="5" name="Content Placeholder 4">
            <a:extLst>
              <a:ext uri="{FF2B5EF4-FFF2-40B4-BE49-F238E27FC236}">
                <a16:creationId xmlns:a16="http://schemas.microsoft.com/office/drawing/2014/main" id="{B934FAFC-495D-7389-9DC2-82D4A05A55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7440" y="680720"/>
            <a:ext cx="9245600" cy="4297680"/>
          </a:xfrm>
        </p:spPr>
      </p:pic>
    </p:spTree>
    <p:extLst>
      <p:ext uri="{BB962C8B-B14F-4D97-AF65-F5344CB8AC3E}">
        <p14:creationId xmlns:p14="http://schemas.microsoft.com/office/powerpoint/2010/main" val="2397814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BE65EC-8486-BD1B-B02F-D72571E4B5F6}"/>
              </a:ext>
            </a:extLst>
          </p:cNvPr>
          <p:cNvSpPr>
            <a:spLocks noGrp="1"/>
          </p:cNvSpPr>
          <p:nvPr>
            <p:ph type="title"/>
          </p:nvPr>
        </p:nvSpPr>
        <p:spPr>
          <a:xfrm>
            <a:off x="0" y="0"/>
            <a:ext cx="12192000" cy="1727199"/>
          </a:xfrm>
        </p:spPr>
        <p:txBody>
          <a:bodyPr>
            <a:noAutofit/>
          </a:bodyPr>
          <a:lstStyle/>
          <a:p>
            <a:r>
              <a:rPr lang="en-US" sz="3200" b="1" dirty="0">
                <a:solidFill>
                  <a:srgbClr val="FF0000"/>
                </a:solidFill>
              </a:rPr>
              <a:t>6.To see the distribution of </a:t>
            </a:r>
            <a:r>
              <a:rPr lang="en-US" sz="3200" b="1" dirty="0" err="1">
                <a:solidFill>
                  <a:srgbClr val="FF0000"/>
                </a:solidFill>
              </a:rPr>
              <a:t>neighbourhood_group.we</a:t>
            </a:r>
            <a:r>
              <a:rPr lang="en-US" sz="3200" b="1" dirty="0">
                <a:solidFill>
                  <a:srgbClr val="FF0000"/>
                </a:solidFill>
              </a:rPr>
              <a:t> plot pie chart</a:t>
            </a:r>
            <a:br>
              <a:rPr lang="en-US" sz="3200" b="1" dirty="0">
                <a:solidFill>
                  <a:srgbClr val="FF0000"/>
                </a:solidFill>
              </a:rPr>
            </a:br>
            <a:br>
              <a:rPr lang="en-US" sz="3200" b="1" dirty="0">
                <a:solidFill>
                  <a:srgbClr val="FF0000"/>
                </a:solidFill>
              </a:rPr>
            </a:br>
            <a:endParaRPr lang="en-IN" sz="3200" b="1" dirty="0">
              <a:solidFill>
                <a:srgbClr val="FF0000"/>
              </a:solidFill>
            </a:endParaRPr>
          </a:p>
        </p:txBody>
      </p:sp>
      <p:pic>
        <p:nvPicPr>
          <p:cNvPr id="8" name="Content Placeholder 7">
            <a:extLst>
              <a:ext uri="{FF2B5EF4-FFF2-40B4-BE49-F238E27FC236}">
                <a16:creationId xmlns:a16="http://schemas.microsoft.com/office/drawing/2014/main" id="{B7E4D7FA-D01A-4F7A-79BC-50899D7D627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50721" y="781967"/>
            <a:ext cx="5963920" cy="3557023"/>
          </a:xfrm>
        </p:spPr>
      </p:pic>
      <p:sp>
        <p:nvSpPr>
          <p:cNvPr id="6" name="Content Placeholder 5">
            <a:extLst>
              <a:ext uri="{FF2B5EF4-FFF2-40B4-BE49-F238E27FC236}">
                <a16:creationId xmlns:a16="http://schemas.microsoft.com/office/drawing/2014/main" id="{EB0E219D-8006-562B-C9FB-5D7465C1A9FD}"/>
              </a:ext>
            </a:extLst>
          </p:cNvPr>
          <p:cNvSpPr>
            <a:spLocks noGrp="1"/>
          </p:cNvSpPr>
          <p:nvPr>
            <p:ph sz="half" idx="2"/>
          </p:nvPr>
        </p:nvSpPr>
        <p:spPr>
          <a:xfrm>
            <a:off x="0" y="4338991"/>
            <a:ext cx="11353800" cy="2519010"/>
          </a:xfrm>
        </p:spPr>
        <p:txBody>
          <a:bodyPr/>
          <a:lstStyle/>
          <a:p>
            <a:r>
              <a:rPr lang="en-US" b="1" dirty="0">
                <a:solidFill>
                  <a:srgbClr val="FFFF00"/>
                </a:solidFill>
              </a:rPr>
              <a:t>Insight(s) found from the chart </a:t>
            </a:r>
          </a:p>
          <a:p>
            <a:pPr marL="0" indent="0">
              <a:buNone/>
            </a:pPr>
            <a:r>
              <a:rPr lang="en-US" dirty="0">
                <a:solidFill>
                  <a:schemeClr val="tx1"/>
                </a:solidFill>
              </a:rPr>
              <a:t>   * The highest percentage of </a:t>
            </a:r>
            <a:r>
              <a:rPr lang="en-US" dirty="0" err="1">
                <a:solidFill>
                  <a:schemeClr val="tx1"/>
                </a:solidFill>
              </a:rPr>
              <a:t>neighbourhood</a:t>
            </a:r>
            <a:r>
              <a:rPr lang="en-US" dirty="0">
                <a:solidFill>
                  <a:schemeClr val="tx1"/>
                </a:solidFill>
              </a:rPr>
              <a:t> group is of </a:t>
            </a:r>
            <a:r>
              <a:rPr lang="en-US" dirty="0" err="1">
                <a:solidFill>
                  <a:schemeClr val="tx1"/>
                </a:solidFill>
              </a:rPr>
              <a:t>manhattan</a:t>
            </a:r>
            <a:r>
              <a:rPr lang="en-US" dirty="0">
                <a:solidFill>
                  <a:schemeClr val="tx1"/>
                </a:solidFill>
              </a:rPr>
              <a:t> (44%).</a:t>
            </a:r>
          </a:p>
          <a:p>
            <a:pPr marL="0" indent="0">
              <a:buNone/>
            </a:pPr>
            <a:r>
              <a:rPr lang="en-US" dirty="0">
                <a:solidFill>
                  <a:schemeClr val="tx1"/>
                </a:solidFill>
              </a:rPr>
              <a:t>   * the lowest percentage of </a:t>
            </a:r>
            <a:r>
              <a:rPr lang="en-US" dirty="0" err="1">
                <a:solidFill>
                  <a:schemeClr val="tx1"/>
                </a:solidFill>
              </a:rPr>
              <a:t>neighbourhood</a:t>
            </a:r>
            <a:r>
              <a:rPr lang="en-US" dirty="0">
                <a:solidFill>
                  <a:schemeClr val="tx1"/>
                </a:solidFill>
              </a:rPr>
              <a:t> group is of </a:t>
            </a:r>
            <a:r>
              <a:rPr lang="en-US" dirty="0" err="1">
                <a:solidFill>
                  <a:schemeClr val="tx1"/>
                </a:solidFill>
              </a:rPr>
              <a:t>staten</a:t>
            </a:r>
            <a:r>
              <a:rPr lang="en-US" dirty="0">
                <a:solidFill>
                  <a:schemeClr val="tx1"/>
                </a:solidFill>
              </a:rPr>
              <a:t> island (1%).</a:t>
            </a:r>
            <a:endParaRPr lang="en-IN" dirty="0">
              <a:solidFill>
                <a:schemeClr val="tx1"/>
              </a:solidFill>
            </a:endParaRPr>
          </a:p>
        </p:txBody>
      </p:sp>
    </p:spTree>
    <p:extLst>
      <p:ext uri="{BB962C8B-B14F-4D97-AF65-F5344CB8AC3E}">
        <p14:creationId xmlns:p14="http://schemas.microsoft.com/office/powerpoint/2010/main" val="4113135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2B0339C-F100-CFEE-F66B-6E74C7D5226F}"/>
              </a:ext>
            </a:extLst>
          </p:cNvPr>
          <p:cNvSpPr>
            <a:spLocks noGrp="1"/>
          </p:cNvSpPr>
          <p:nvPr>
            <p:ph type="title"/>
          </p:nvPr>
        </p:nvSpPr>
        <p:spPr>
          <a:xfrm>
            <a:off x="0" y="0"/>
            <a:ext cx="12192000" cy="6858000"/>
          </a:xfrm>
        </p:spPr>
        <p:txBody>
          <a:bodyPr/>
          <a:lstStyle/>
          <a:p>
            <a:pPr marL="685800" indent="-685800">
              <a:buFont typeface="Wingdings" panose="05000000000000000000" pitchFamily="2" charset="2"/>
              <a:buChar char="Ø"/>
            </a:pPr>
            <a:r>
              <a:rPr lang="en-US" b="1" dirty="0">
                <a:solidFill>
                  <a:srgbClr val="FF0000"/>
                </a:solidFill>
              </a:rPr>
              <a:t>Table of content</a:t>
            </a:r>
            <a:br>
              <a:rPr lang="en-US" dirty="0"/>
            </a:br>
            <a:r>
              <a:rPr lang="en-US" dirty="0"/>
              <a:t>    </a:t>
            </a:r>
            <a:r>
              <a:rPr lang="en-US" sz="3200" b="0" dirty="0"/>
              <a:t>1. Project summary of the Airbnb Dataset</a:t>
            </a:r>
            <a:br>
              <a:rPr lang="en-US" sz="3200" b="0" dirty="0"/>
            </a:br>
            <a:r>
              <a:rPr lang="en-US" sz="3200" b="0" dirty="0"/>
              <a:t>       2. Data summary and variables</a:t>
            </a:r>
            <a:br>
              <a:rPr lang="en-US" sz="3200" b="0" dirty="0"/>
            </a:br>
            <a:r>
              <a:rPr lang="en-US" sz="3200" b="0" dirty="0"/>
              <a:t>       3. Exploratory data analysis</a:t>
            </a:r>
            <a:br>
              <a:rPr lang="en-US" sz="3200" b="0" dirty="0"/>
            </a:br>
            <a:r>
              <a:rPr lang="en-US" sz="3200" b="0" dirty="0"/>
              <a:t>       4. A solution to business objective</a:t>
            </a:r>
            <a:br>
              <a:rPr lang="en-US" sz="3200" b="0" dirty="0"/>
            </a:br>
            <a:r>
              <a:rPr lang="en-US" sz="3200" dirty="0"/>
              <a:t>   </a:t>
            </a:r>
            <a:r>
              <a:rPr lang="en-US" sz="3200" b="0" dirty="0"/>
              <a:t>    5. Conclusion</a:t>
            </a:r>
            <a:endParaRPr lang="en-IN" b="0" dirty="0"/>
          </a:p>
        </p:txBody>
      </p:sp>
    </p:spTree>
    <p:extLst>
      <p:ext uri="{BB962C8B-B14F-4D97-AF65-F5344CB8AC3E}">
        <p14:creationId xmlns:p14="http://schemas.microsoft.com/office/powerpoint/2010/main" val="424894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161D-2F76-AEE8-F25A-56D5ADD083F6}"/>
              </a:ext>
            </a:extLst>
          </p:cNvPr>
          <p:cNvSpPr>
            <a:spLocks noGrp="1"/>
          </p:cNvSpPr>
          <p:nvPr>
            <p:ph type="title"/>
          </p:nvPr>
        </p:nvSpPr>
        <p:spPr>
          <a:xfrm>
            <a:off x="0" y="1"/>
            <a:ext cx="12192000" cy="1534159"/>
          </a:xfrm>
        </p:spPr>
        <p:txBody>
          <a:bodyPr>
            <a:noAutofit/>
          </a:bodyPr>
          <a:lstStyle/>
          <a:p>
            <a:r>
              <a:rPr lang="en-US" sz="4400" b="1" dirty="0">
                <a:solidFill>
                  <a:srgbClr val="FF0000"/>
                </a:solidFill>
                <a:latin typeface="Andalus" panose="02020603050405020304" pitchFamily="18" charset="-78"/>
                <a:cs typeface="Andalus" panose="02020603050405020304" pitchFamily="18" charset="-78"/>
              </a:rPr>
              <a:t>7.Top 10 hotels based on number of reviews</a:t>
            </a:r>
            <a:br>
              <a:rPr lang="en-US" sz="4400" b="1" dirty="0">
                <a:solidFill>
                  <a:srgbClr val="FF0000"/>
                </a:solidFill>
                <a:latin typeface="Andalus" panose="02020603050405020304" pitchFamily="18" charset="-78"/>
                <a:cs typeface="Andalus" panose="02020603050405020304" pitchFamily="18" charset="-78"/>
              </a:rPr>
            </a:br>
            <a:endParaRPr lang="en-IN" sz="4400" b="1" dirty="0">
              <a:solidFill>
                <a:srgbClr val="FF0000"/>
              </a:solidFill>
              <a:latin typeface="Andalus" panose="02020603050405020304" pitchFamily="18" charset="-78"/>
              <a:cs typeface="Andalus" panose="02020603050405020304" pitchFamily="18" charset="-78"/>
            </a:endParaRPr>
          </a:p>
        </p:txBody>
      </p:sp>
      <p:pic>
        <p:nvPicPr>
          <p:cNvPr id="6" name="Content Placeholder 5">
            <a:extLst>
              <a:ext uri="{FF2B5EF4-FFF2-40B4-BE49-F238E27FC236}">
                <a16:creationId xmlns:a16="http://schemas.microsoft.com/office/drawing/2014/main" id="{F436C54D-1BDB-5E83-75AD-A57426101DD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6080" y="770968"/>
            <a:ext cx="11145520" cy="4196069"/>
          </a:xfrm>
        </p:spPr>
      </p:pic>
      <p:sp>
        <p:nvSpPr>
          <p:cNvPr id="4" name="Content Placeholder 3">
            <a:extLst>
              <a:ext uri="{FF2B5EF4-FFF2-40B4-BE49-F238E27FC236}">
                <a16:creationId xmlns:a16="http://schemas.microsoft.com/office/drawing/2014/main" id="{8D557109-E625-7641-2BD7-D81B82A68D20}"/>
              </a:ext>
            </a:extLst>
          </p:cNvPr>
          <p:cNvSpPr>
            <a:spLocks noGrp="1"/>
          </p:cNvSpPr>
          <p:nvPr>
            <p:ph sz="half" idx="2"/>
          </p:nvPr>
        </p:nvSpPr>
        <p:spPr>
          <a:xfrm>
            <a:off x="386080" y="5312478"/>
            <a:ext cx="11734800" cy="1890963"/>
          </a:xfrm>
        </p:spPr>
        <p:txBody>
          <a:bodyPr>
            <a:normAutofit/>
          </a:bodyPr>
          <a:lstStyle/>
          <a:p>
            <a:pPr marL="0" indent="0">
              <a:buNone/>
            </a:pPr>
            <a:r>
              <a:rPr lang="en-US" sz="3200" b="1" dirty="0">
                <a:solidFill>
                  <a:srgbClr val="FFFF00"/>
                </a:solidFill>
              </a:rPr>
              <a:t>Insight(s) found from the chart </a:t>
            </a:r>
          </a:p>
          <a:p>
            <a:pPr marL="0" indent="0">
              <a:buNone/>
            </a:pPr>
            <a:r>
              <a:rPr lang="en-US" dirty="0"/>
              <a:t>* Room near JFK queen bed is most reviewed hotel.</a:t>
            </a:r>
            <a:endParaRPr lang="en-IN" dirty="0"/>
          </a:p>
        </p:txBody>
      </p:sp>
    </p:spTree>
    <p:extLst>
      <p:ext uri="{BB962C8B-B14F-4D97-AF65-F5344CB8AC3E}">
        <p14:creationId xmlns:p14="http://schemas.microsoft.com/office/powerpoint/2010/main" val="3888048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253F-3962-60D1-35B2-9DBDB001C0CB}"/>
              </a:ext>
            </a:extLst>
          </p:cNvPr>
          <p:cNvSpPr>
            <a:spLocks noGrp="1"/>
          </p:cNvSpPr>
          <p:nvPr>
            <p:ph type="title"/>
          </p:nvPr>
        </p:nvSpPr>
        <p:spPr>
          <a:xfrm>
            <a:off x="0" y="1"/>
            <a:ext cx="11775440" cy="1432559"/>
          </a:xfrm>
        </p:spPr>
        <p:txBody>
          <a:bodyPr>
            <a:noAutofit/>
          </a:bodyPr>
          <a:lstStyle/>
          <a:p>
            <a:r>
              <a:rPr lang="en-US" sz="3200" b="1" dirty="0">
                <a:solidFill>
                  <a:srgbClr val="FF0000"/>
                </a:solidFill>
                <a:latin typeface="Andalus" panose="02020603050405020304" pitchFamily="18" charset="-78"/>
                <a:cs typeface="Andalus" panose="02020603050405020304" pitchFamily="18" charset="-78"/>
              </a:rPr>
              <a:t>8.Hotels can be unlisted from Airbnb because they are not reviewed almost since a decade</a:t>
            </a:r>
            <a:endParaRPr lang="en-IN" sz="8000" b="1" dirty="0">
              <a:solidFill>
                <a:srgbClr val="FF0000"/>
              </a:solidFill>
              <a:latin typeface="Andalus" panose="02020603050405020304" pitchFamily="18" charset="-78"/>
              <a:cs typeface="Andalus" panose="02020603050405020304" pitchFamily="18" charset="-78"/>
            </a:endParaRPr>
          </a:p>
        </p:txBody>
      </p:sp>
      <p:pic>
        <p:nvPicPr>
          <p:cNvPr id="6" name="Content Placeholder 5">
            <a:extLst>
              <a:ext uri="{FF2B5EF4-FFF2-40B4-BE49-F238E27FC236}">
                <a16:creationId xmlns:a16="http://schemas.microsoft.com/office/drawing/2014/main" id="{51239DB3-73F1-2D8B-0E65-46AC1C3D1B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040" y="1270000"/>
            <a:ext cx="11704320" cy="5354320"/>
          </a:xfrm>
        </p:spPr>
      </p:pic>
    </p:spTree>
    <p:extLst>
      <p:ext uri="{BB962C8B-B14F-4D97-AF65-F5344CB8AC3E}">
        <p14:creationId xmlns:p14="http://schemas.microsoft.com/office/powerpoint/2010/main" val="3144447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65481-1BE5-DFF1-9E50-8284BDFB127B}"/>
              </a:ext>
            </a:extLst>
          </p:cNvPr>
          <p:cNvSpPr>
            <a:spLocks noGrp="1"/>
          </p:cNvSpPr>
          <p:nvPr>
            <p:ph type="title"/>
          </p:nvPr>
        </p:nvSpPr>
        <p:spPr>
          <a:xfrm>
            <a:off x="0" y="1"/>
            <a:ext cx="11938000" cy="1188719"/>
          </a:xfrm>
        </p:spPr>
        <p:txBody>
          <a:bodyPr/>
          <a:lstStyle/>
          <a:p>
            <a:r>
              <a:rPr lang="en-US" b="1" dirty="0">
                <a:solidFill>
                  <a:srgbClr val="FF0000"/>
                </a:solidFill>
                <a:latin typeface="Andalus" panose="02020603050405020304" pitchFamily="18" charset="-78"/>
                <a:cs typeface="Andalus" panose="02020603050405020304" pitchFamily="18" charset="-78"/>
              </a:rPr>
              <a:t>Top 10 reviewed per month hotels</a:t>
            </a:r>
            <a:endParaRPr lang="en-IN" b="1" dirty="0">
              <a:solidFill>
                <a:srgbClr val="FF0000"/>
              </a:solidFill>
              <a:latin typeface="Andalus" panose="02020603050405020304" pitchFamily="18" charset="-78"/>
              <a:cs typeface="Andalus" panose="02020603050405020304" pitchFamily="18" charset="-78"/>
            </a:endParaRPr>
          </a:p>
        </p:txBody>
      </p:sp>
      <p:pic>
        <p:nvPicPr>
          <p:cNvPr id="5" name="Content Placeholder 4">
            <a:extLst>
              <a:ext uri="{FF2B5EF4-FFF2-40B4-BE49-F238E27FC236}">
                <a16:creationId xmlns:a16="http://schemas.microsoft.com/office/drawing/2014/main" id="{2E783A5B-9C59-AC54-561A-E93AC4BD44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34" y="1290320"/>
            <a:ext cx="11824266" cy="5019040"/>
          </a:xfrm>
        </p:spPr>
      </p:pic>
    </p:spTree>
    <p:extLst>
      <p:ext uri="{BB962C8B-B14F-4D97-AF65-F5344CB8AC3E}">
        <p14:creationId xmlns:p14="http://schemas.microsoft.com/office/powerpoint/2010/main" val="2282335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F0C5-C274-35C5-14D8-33DF226BAA7D}"/>
              </a:ext>
            </a:extLst>
          </p:cNvPr>
          <p:cNvSpPr>
            <a:spLocks noGrp="1"/>
          </p:cNvSpPr>
          <p:nvPr>
            <p:ph type="title"/>
          </p:nvPr>
        </p:nvSpPr>
        <p:spPr>
          <a:xfrm>
            <a:off x="0" y="1"/>
            <a:ext cx="11353800" cy="1188719"/>
          </a:xfrm>
        </p:spPr>
        <p:txBody>
          <a:bodyPr/>
          <a:lstStyle/>
          <a:p>
            <a:r>
              <a:rPr lang="en-IN" b="1" dirty="0">
                <a:solidFill>
                  <a:srgbClr val="FF0000"/>
                </a:solidFill>
                <a:latin typeface="Andalus" panose="02020603050405020304" pitchFamily="18" charset="-78"/>
                <a:cs typeface="Andalus" panose="02020603050405020304" pitchFamily="18" charset="-78"/>
              </a:rPr>
              <a:t>Hotel price analysis</a:t>
            </a:r>
          </a:p>
        </p:txBody>
      </p:sp>
      <p:sp>
        <p:nvSpPr>
          <p:cNvPr id="3" name="Content Placeholder 2">
            <a:extLst>
              <a:ext uri="{FF2B5EF4-FFF2-40B4-BE49-F238E27FC236}">
                <a16:creationId xmlns:a16="http://schemas.microsoft.com/office/drawing/2014/main" id="{34680387-99C3-B078-3ECC-8CF4B3E28AC1}"/>
              </a:ext>
            </a:extLst>
          </p:cNvPr>
          <p:cNvSpPr>
            <a:spLocks noGrp="1"/>
          </p:cNvSpPr>
          <p:nvPr>
            <p:ph idx="1"/>
          </p:nvPr>
        </p:nvSpPr>
        <p:spPr>
          <a:xfrm>
            <a:off x="284480" y="1574800"/>
            <a:ext cx="11069320" cy="4602163"/>
          </a:xfrm>
        </p:spPr>
        <p:txBody>
          <a:bodyPr/>
          <a:lstStyle/>
          <a:p>
            <a:pPr>
              <a:buFont typeface="Wingdings" panose="05000000000000000000" pitchFamily="2" charset="2"/>
              <a:buChar char="Ø"/>
            </a:pPr>
            <a:r>
              <a:rPr lang="en-US" b="1" dirty="0">
                <a:solidFill>
                  <a:srgbClr val="FFFF00"/>
                </a:solidFill>
              </a:rPr>
              <a:t>After Removing hotels with zero prices </a:t>
            </a:r>
          </a:p>
          <a:p>
            <a:pPr marL="0" indent="0">
              <a:buNone/>
            </a:pPr>
            <a:r>
              <a:rPr lang="en-US" dirty="0">
                <a:solidFill>
                  <a:schemeClr val="tx1"/>
                </a:solidFill>
              </a:rPr>
              <a:t>• the average per night price of the hotel is 151.35</a:t>
            </a:r>
          </a:p>
          <a:p>
            <a:pPr marL="0" indent="0">
              <a:buNone/>
            </a:pPr>
            <a:r>
              <a:rPr lang="en-US" dirty="0">
                <a:solidFill>
                  <a:schemeClr val="tx1"/>
                </a:solidFill>
              </a:rPr>
              <a:t>• the minimum per night price of the hotel is 10 </a:t>
            </a:r>
          </a:p>
          <a:p>
            <a:pPr marL="0" indent="0">
              <a:buNone/>
            </a:pPr>
            <a:r>
              <a:rPr lang="en-US" dirty="0">
                <a:solidFill>
                  <a:schemeClr val="tx1"/>
                </a:solidFill>
              </a:rPr>
              <a:t>• the maximum per night price of the hotel is 10000 </a:t>
            </a:r>
          </a:p>
          <a:p>
            <a:pPr marL="0" indent="0">
              <a:buNone/>
            </a:pPr>
            <a:r>
              <a:rPr lang="en-US" dirty="0">
                <a:solidFill>
                  <a:schemeClr val="tx1"/>
                </a:solidFill>
              </a:rPr>
              <a:t>•  75 percentile value is 175 but maximum price is 10000 that means there           is some values which is exceptional or outlier</a:t>
            </a:r>
            <a:endParaRPr lang="en-IN" dirty="0">
              <a:solidFill>
                <a:schemeClr val="tx1"/>
              </a:solidFill>
            </a:endParaRPr>
          </a:p>
        </p:txBody>
      </p:sp>
    </p:spTree>
    <p:extLst>
      <p:ext uri="{BB962C8B-B14F-4D97-AF65-F5344CB8AC3E}">
        <p14:creationId xmlns:p14="http://schemas.microsoft.com/office/powerpoint/2010/main" val="179540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35BFE5-0139-6030-98A4-98B92C3143DD}"/>
              </a:ext>
            </a:extLst>
          </p:cNvPr>
          <p:cNvSpPr>
            <a:spLocks noGrp="1"/>
          </p:cNvSpPr>
          <p:nvPr>
            <p:ph type="title"/>
          </p:nvPr>
        </p:nvSpPr>
        <p:spPr>
          <a:xfrm>
            <a:off x="0" y="1"/>
            <a:ext cx="11353800" cy="1690688"/>
          </a:xfrm>
        </p:spPr>
        <p:txBody>
          <a:bodyPr>
            <a:noAutofit/>
          </a:bodyPr>
          <a:lstStyle/>
          <a:p>
            <a:r>
              <a:rPr lang="en-US" sz="3200" b="1" dirty="0">
                <a:solidFill>
                  <a:srgbClr val="FF0000"/>
                </a:solidFill>
                <a:latin typeface="Andalus" panose="02020603050405020304" pitchFamily="18" charset="-78"/>
                <a:cs typeface="Andalus" panose="02020603050405020304" pitchFamily="18" charset="-78"/>
              </a:rPr>
              <a:t>To see the price distribution of hotels with neighborhood group and room type . We plot subplot</a:t>
            </a:r>
            <a:endParaRPr lang="en-IN" sz="3200" b="1" dirty="0">
              <a:solidFill>
                <a:srgbClr val="FF0000"/>
              </a:solidFill>
              <a:latin typeface="Andalus" panose="02020603050405020304" pitchFamily="18" charset="-78"/>
              <a:cs typeface="Andalus" panose="02020603050405020304" pitchFamily="18" charset="-78"/>
            </a:endParaRPr>
          </a:p>
        </p:txBody>
      </p:sp>
      <p:pic>
        <p:nvPicPr>
          <p:cNvPr id="8" name="Content Placeholder 7">
            <a:extLst>
              <a:ext uri="{FF2B5EF4-FFF2-40B4-BE49-F238E27FC236}">
                <a16:creationId xmlns:a16="http://schemas.microsoft.com/office/drawing/2014/main" id="{7AE22FE5-6291-AD63-4AB9-58BDCB2C1D6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6880" y="1270000"/>
            <a:ext cx="10789919" cy="3505199"/>
          </a:xfrm>
        </p:spPr>
      </p:pic>
      <p:sp>
        <p:nvSpPr>
          <p:cNvPr id="6" name="Content Placeholder 5">
            <a:extLst>
              <a:ext uri="{FF2B5EF4-FFF2-40B4-BE49-F238E27FC236}">
                <a16:creationId xmlns:a16="http://schemas.microsoft.com/office/drawing/2014/main" id="{2B6B55F5-409D-3787-BA04-2C75DF3214E4}"/>
              </a:ext>
            </a:extLst>
          </p:cNvPr>
          <p:cNvSpPr>
            <a:spLocks noGrp="1"/>
          </p:cNvSpPr>
          <p:nvPr>
            <p:ph sz="half" idx="2"/>
          </p:nvPr>
        </p:nvSpPr>
        <p:spPr>
          <a:xfrm>
            <a:off x="436880" y="5039360"/>
            <a:ext cx="10916920" cy="1690687"/>
          </a:xfrm>
        </p:spPr>
        <p:txBody>
          <a:bodyPr>
            <a:normAutofit fontScale="77500" lnSpcReduction="20000"/>
          </a:bodyPr>
          <a:lstStyle/>
          <a:p>
            <a:pPr marL="0" indent="0">
              <a:buNone/>
            </a:pPr>
            <a:r>
              <a:rPr lang="en-US" sz="3800" b="1" dirty="0"/>
              <a:t>Insight(s) found from the chart </a:t>
            </a:r>
          </a:p>
          <a:p>
            <a:r>
              <a:rPr lang="en-US" dirty="0"/>
              <a:t> Average price of room type entire home /apartment is high and shared room average price is low </a:t>
            </a:r>
          </a:p>
          <a:p>
            <a:r>
              <a:rPr lang="en-US" dirty="0"/>
              <a:t> Average price of </a:t>
            </a:r>
            <a:r>
              <a:rPr lang="en-US" dirty="0" err="1"/>
              <a:t>neighbourhood_group</a:t>
            </a:r>
            <a:r>
              <a:rPr lang="en-US" dirty="0"/>
              <a:t> Manhattan is high and Bronx average price is low </a:t>
            </a:r>
            <a:endParaRPr lang="en-IN" dirty="0"/>
          </a:p>
        </p:txBody>
      </p:sp>
    </p:spTree>
    <p:extLst>
      <p:ext uri="{BB962C8B-B14F-4D97-AF65-F5344CB8AC3E}">
        <p14:creationId xmlns:p14="http://schemas.microsoft.com/office/powerpoint/2010/main" val="3201397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070B-03EA-D74E-812B-3F0958205C00}"/>
              </a:ext>
            </a:extLst>
          </p:cNvPr>
          <p:cNvSpPr>
            <a:spLocks noGrp="1"/>
          </p:cNvSpPr>
          <p:nvPr>
            <p:ph type="title"/>
          </p:nvPr>
        </p:nvSpPr>
        <p:spPr>
          <a:xfrm>
            <a:off x="116840" y="1"/>
            <a:ext cx="10515600" cy="1249679"/>
          </a:xfrm>
        </p:spPr>
        <p:txBody>
          <a:bodyPr>
            <a:noAutofit/>
          </a:bodyPr>
          <a:lstStyle/>
          <a:p>
            <a:r>
              <a:rPr lang="en-US" sz="3200" b="1" dirty="0">
                <a:solidFill>
                  <a:srgbClr val="FF0000"/>
                </a:solidFill>
              </a:rPr>
              <a:t>To see the </a:t>
            </a:r>
            <a:r>
              <a:rPr lang="en-US" sz="3200" b="1" dirty="0" err="1">
                <a:solidFill>
                  <a:srgbClr val="FF0000"/>
                </a:solidFill>
              </a:rPr>
              <a:t>distruibuton</a:t>
            </a:r>
            <a:r>
              <a:rPr lang="en-US" sz="3200" b="1" dirty="0">
                <a:solidFill>
                  <a:srgbClr val="FF0000"/>
                </a:solidFill>
              </a:rPr>
              <a:t> price for each </a:t>
            </a:r>
            <a:r>
              <a:rPr lang="en-US" sz="3200" b="1" dirty="0" err="1">
                <a:solidFill>
                  <a:srgbClr val="FF0000"/>
                </a:solidFill>
              </a:rPr>
              <a:t>neighbourhood</a:t>
            </a:r>
            <a:r>
              <a:rPr lang="en-US" sz="3200" b="1" dirty="0">
                <a:solidFill>
                  <a:srgbClr val="FF0000"/>
                </a:solidFill>
              </a:rPr>
              <a:t> group of each room type. We plot bar plot.</a:t>
            </a:r>
            <a:endParaRPr lang="en-IN" sz="3200" b="1" dirty="0">
              <a:solidFill>
                <a:srgbClr val="FF0000"/>
              </a:solidFill>
            </a:endParaRPr>
          </a:p>
        </p:txBody>
      </p:sp>
      <p:pic>
        <p:nvPicPr>
          <p:cNvPr id="6" name="Content Placeholder 5">
            <a:extLst>
              <a:ext uri="{FF2B5EF4-FFF2-40B4-BE49-F238E27FC236}">
                <a16:creationId xmlns:a16="http://schemas.microsoft.com/office/drawing/2014/main" id="{AE01B037-23E3-9B77-3EC5-4CE170D080E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6720" y="1249363"/>
            <a:ext cx="11155680" cy="3566477"/>
          </a:xfrm>
        </p:spPr>
      </p:pic>
      <p:sp>
        <p:nvSpPr>
          <p:cNvPr id="4" name="Content Placeholder 3">
            <a:extLst>
              <a:ext uri="{FF2B5EF4-FFF2-40B4-BE49-F238E27FC236}">
                <a16:creationId xmlns:a16="http://schemas.microsoft.com/office/drawing/2014/main" id="{B43EC5BB-A65B-0E75-44D0-2939D28EFC6B}"/>
              </a:ext>
            </a:extLst>
          </p:cNvPr>
          <p:cNvSpPr>
            <a:spLocks noGrp="1"/>
          </p:cNvSpPr>
          <p:nvPr>
            <p:ph sz="half" idx="2"/>
          </p:nvPr>
        </p:nvSpPr>
        <p:spPr>
          <a:xfrm>
            <a:off x="508000" y="4927600"/>
            <a:ext cx="10845800" cy="1717040"/>
          </a:xfrm>
        </p:spPr>
        <p:txBody>
          <a:bodyPr>
            <a:normAutofit/>
          </a:bodyPr>
          <a:lstStyle/>
          <a:p>
            <a:pPr marL="0" indent="0">
              <a:buNone/>
            </a:pPr>
            <a:r>
              <a:rPr lang="en-US" sz="3200" b="1" dirty="0">
                <a:solidFill>
                  <a:srgbClr val="FFFF00"/>
                </a:solidFill>
              </a:rPr>
              <a:t>Insight(s) found from the chart </a:t>
            </a:r>
          </a:p>
          <a:p>
            <a:r>
              <a:rPr lang="en-US" sz="2400" dirty="0" err="1">
                <a:solidFill>
                  <a:schemeClr val="tx1"/>
                </a:solidFill>
              </a:rPr>
              <a:t>Distruibuton</a:t>
            </a:r>
            <a:r>
              <a:rPr lang="en-US" sz="2400" dirty="0">
                <a:solidFill>
                  <a:schemeClr val="tx1"/>
                </a:solidFill>
              </a:rPr>
              <a:t> price for each </a:t>
            </a:r>
            <a:r>
              <a:rPr lang="en-US" sz="2400" dirty="0" err="1">
                <a:solidFill>
                  <a:schemeClr val="tx1"/>
                </a:solidFill>
              </a:rPr>
              <a:t>neighbourhood</a:t>
            </a:r>
            <a:r>
              <a:rPr lang="en-US" sz="2400" dirty="0">
                <a:solidFill>
                  <a:schemeClr val="tx1"/>
                </a:solidFill>
              </a:rPr>
              <a:t> group of each room type is similar except for entire home and apartment where the price of </a:t>
            </a:r>
            <a:r>
              <a:rPr lang="en-US" sz="2400" dirty="0" err="1">
                <a:solidFill>
                  <a:schemeClr val="tx1"/>
                </a:solidFill>
              </a:rPr>
              <a:t>staten</a:t>
            </a:r>
            <a:r>
              <a:rPr lang="en-US" sz="2400" dirty="0">
                <a:solidFill>
                  <a:schemeClr val="tx1"/>
                </a:solidFill>
              </a:rPr>
              <a:t> island is more as compare to queens and </a:t>
            </a:r>
            <a:r>
              <a:rPr lang="en-US" sz="2400" dirty="0" err="1">
                <a:solidFill>
                  <a:schemeClr val="tx1"/>
                </a:solidFill>
              </a:rPr>
              <a:t>bronx</a:t>
            </a:r>
            <a:endParaRPr lang="en-IN" sz="2400" dirty="0">
              <a:solidFill>
                <a:schemeClr val="tx1"/>
              </a:solidFill>
            </a:endParaRPr>
          </a:p>
        </p:txBody>
      </p:sp>
    </p:spTree>
    <p:extLst>
      <p:ext uri="{BB962C8B-B14F-4D97-AF65-F5344CB8AC3E}">
        <p14:creationId xmlns:p14="http://schemas.microsoft.com/office/powerpoint/2010/main" val="1785560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830119-1574-39C3-8136-8EB6CD83E932}"/>
              </a:ext>
            </a:extLst>
          </p:cNvPr>
          <p:cNvSpPr>
            <a:spLocks noGrp="1"/>
          </p:cNvSpPr>
          <p:nvPr>
            <p:ph type="title"/>
          </p:nvPr>
        </p:nvSpPr>
        <p:spPr>
          <a:xfrm>
            <a:off x="0" y="1"/>
            <a:ext cx="12192000" cy="1290319"/>
          </a:xfrm>
        </p:spPr>
        <p:txBody>
          <a:bodyPr>
            <a:noAutofit/>
          </a:bodyPr>
          <a:lstStyle/>
          <a:p>
            <a:r>
              <a:rPr lang="en-US" sz="3200" b="1" dirty="0">
                <a:solidFill>
                  <a:srgbClr val="FF0000"/>
                </a:solidFill>
                <a:latin typeface="Andalus" panose="02020603050405020304" pitchFamily="18" charset="-78"/>
                <a:cs typeface="Andalus" panose="02020603050405020304" pitchFamily="18" charset="-78"/>
              </a:rPr>
              <a:t>To see the correlation between each variable. We plot correlation      heatmap</a:t>
            </a:r>
            <a:endParaRPr lang="en-IN" sz="3200" b="1" dirty="0">
              <a:solidFill>
                <a:srgbClr val="FF0000"/>
              </a:solidFill>
              <a:latin typeface="Andalus" panose="02020603050405020304" pitchFamily="18" charset="-78"/>
              <a:cs typeface="Andalus" panose="02020603050405020304" pitchFamily="18" charset="-78"/>
            </a:endParaRPr>
          </a:p>
        </p:txBody>
      </p:sp>
      <p:pic>
        <p:nvPicPr>
          <p:cNvPr id="10" name="Content Placeholder 9">
            <a:extLst>
              <a:ext uri="{FF2B5EF4-FFF2-40B4-BE49-F238E27FC236}">
                <a16:creationId xmlns:a16="http://schemas.microsoft.com/office/drawing/2014/main" id="{74C38577-8369-EB2C-61C9-7B77E792EF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37920"/>
            <a:ext cx="12191999" cy="5720080"/>
          </a:xfrm>
        </p:spPr>
      </p:pic>
    </p:spTree>
    <p:extLst>
      <p:ext uri="{BB962C8B-B14F-4D97-AF65-F5344CB8AC3E}">
        <p14:creationId xmlns:p14="http://schemas.microsoft.com/office/powerpoint/2010/main" val="1079625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183EE-C6B0-39B0-DC70-6CFD26BB1180}"/>
              </a:ext>
            </a:extLst>
          </p:cNvPr>
          <p:cNvSpPr>
            <a:spLocks noGrp="1"/>
          </p:cNvSpPr>
          <p:nvPr>
            <p:ph type="title"/>
          </p:nvPr>
        </p:nvSpPr>
        <p:spPr>
          <a:xfrm>
            <a:off x="0" y="1"/>
            <a:ext cx="11353800" cy="812799"/>
          </a:xfrm>
        </p:spPr>
        <p:txBody>
          <a:bodyPr>
            <a:normAutofit fontScale="90000"/>
          </a:bodyPr>
          <a:lstStyle/>
          <a:p>
            <a:r>
              <a:rPr lang="en-US" b="1" dirty="0">
                <a:solidFill>
                  <a:srgbClr val="FF0000"/>
                </a:solidFill>
                <a:latin typeface="Andalus" panose="02020603050405020304" pitchFamily="18" charset="-78"/>
                <a:cs typeface="Andalus" panose="02020603050405020304" pitchFamily="18" charset="-78"/>
              </a:rPr>
              <a:t>Insight(s) found from the chart</a:t>
            </a:r>
            <a:endParaRPr lang="en-IN" b="1" dirty="0">
              <a:solidFill>
                <a:srgbClr val="FF0000"/>
              </a:solidFill>
              <a:latin typeface="Andalus" panose="02020603050405020304" pitchFamily="18" charset="-78"/>
              <a:cs typeface="Andalus" panose="02020603050405020304" pitchFamily="18" charset="-78"/>
            </a:endParaRPr>
          </a:p>
        </p:txBody>
      </p:sp>
      <p:sp>
        <p:nvSpPr>
          <p:cNvPr id="3" name="Content Placeholder 2">
            <a:extLst>
              <a:ext uri="{FF2B5EF4-FFF2-40B4-BE49-F238E27FC236}">
                <a16:creationId xmlns:a16="http://schemas.microsoft.com/office/drawing/2014/main" id="{ACD389CA-B823-1E29-A302-3C7E3865F2E0}"/>
              </a:ext>
            </a:extLst>
          </p:cNvPr>
          <p:cNvSpPr>
            <a:spLocks noGrp="1"/>
          </p:cNvSpPr>
          <p:nvPr>
            <p:ph idx="1"/>
          </p:nvPr>
        </p:nvSpPr>
        <p:spPr>
          <a:xfrm>
            <a:off x="0" y="812800"/>
            <a:ext cx="12192000" cy="5882639"/>
          </a:xfrm>
        </p:spPr>
        <p:txBody>
          <a:bodyPr>
            <a:normAutofit fontScale="77500" lnSpcReduction="20000"/>
          </a:bodyPr>
          <a:lstStyle/>
          <a:p>
            <a:pPr marL="0" indent="0">
              <a:buNone/>
            </a:pPr>
            <a:r>
              <a:rPr lang="en-US" dirty="0">
                <a:solidFill>
                  <a:schemeClr val="tx1"/>
                </a:solidFill>
              </a:rPr>
              <a:t>• * Latitude and Longitude: </a:t>
            </a:r>
          </a:p>
          <a:p>
            <a:pPr marL="0" indent="0">
              <a:buNone/>
            </a:pPr>
            <a:r>
              <a:rPr lang="en-US" dirty="0">
                <a:solidFill>
                  <a:schemeClr val="tx1"/>
                </a:solidFill>
              </a:rPr>
              <a:t>• Latitude and longitude have a small positive correlation (0.084). This suggests that there is a slight relationship between these two geographical coordinates, but it is not strong. Price Correlations: </a:t>
            </a:r>
          </a:p>
          <a:p>
            <a:pPr marL="0" indent="0">
              <a:buNone/>
            </a:pPr>
            <a:r>
              <a:rPr lang="en-US" dirty="0">
                <a:solidFill>
                  <a:schemeClr val="tx1"/>
                </a:solidFill>
              </a:rPr>
              <a:t>• * Price has a negative correlation with longitude (-0.15), indicating that as longitude increases, the price tends to decrease slightly. Price has a very weak positive correlation with minimum nights (0.049), availability 365 (0.076), calculated host listings count (0.025), and latitude (0.034). These correlations are very weak, indicating that price is not strongly influenced by these variables. Minimum Nights: </a:t>
            </a:r>
          </a:p>
          <a:p>
            <a:pPr marL="0" indent="0">
              <a:buNone/>
            </a:pPr>
            <a:r>
              <a:rPr lang="en-US" dirty="0">
                <a:solidFill>
                  <a:schemeClr val="tx1"/>
                </a:solidFill>
              </a:rPr>
              <a:t>• * Minimum nights has a moderate positive correlation with calculated host listings count (0.23) and availability 365 (0.16). This suggests that listings that require a higher minimum number of nights are more likely to have more listings by the same host and be available throughout the year. Number of Reviews: </a:t>
            </a:r>
          </a:p>
          <a:p>
            <a:pPr marL="0" indent="0">
              <a:buNone/>
            </a:pPr>
            <a:r>
              <a:rPr lang="en-US" dirty="0">
                <a:solidFill>
                  <a:schemeClr val="tx1"/>
                </a:solidFill>
              </a:rPr>
              <a:t>• * Number of reviews has weak correlations with other variables. It has a weak positive correlation with longitude (0.054) and availability 365 (0.18), and a weak negative correlation with minimum nights (-0.091). Calculated Host Listings Count: </a:t>
            </a:r>
          </a:p>
          <a:p>
            <a:pPr marL="0" indent="0">
              <a:buNone/>
            </a:pPr>
            <a:r>
              <a:rPr lang="en-US" dirty="0">
                <a:solidFill>
                  <a:schemeClr val="tx1"/>
                </a:solidFill>
              </a:rPr>
              <a:t>• * This variable has a weak negative correlation with longitude (-0.048) and a weak positive correlation with availability 365 (0.26). This suggests that hosts with more listings tend to have properties that are more available throughout the year. Availability 365: </a:t>
            </a:r>
          </a:p>
          <a:p>
            <a:pPr marL="0" indent="0">
              <a:buNone/>
            </a:pPr>
            <a:r>
              <a:rPr lang="en-US" dirty="0">
                <a:solidFill>
                  <a:schemeClr val="tx1"/>
                </a:solidFill>
              </a:rPr>
              <a:t>• * Availability 365 shows the highest positive correlation with calculated host listings count (0.26), indicating that properties that are available more days in a year are likely to belong to hosts with multiple listings. </a:t>
            </a:r>
            <a:endParaRPr lang="en-IN" dirty="0">
              <a:solidFill>
                <a:schemeClr val="tx1"/>
              </a:solidFill>
            </a:endParaRPr>
          </a:p>
        </p:txBody>
      </p:sp>
    </p:spTree>
    <p:extLst>
      <p:ext uri="{BB962C8B-B14F-4D97-AF65-F5344CB8AC3E}">
        <p14:creationId xmlns:p14="http://schemas.microsoft.com/office/powerpoint/2010/main" val="532791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EABBD-E7B8-5F65-29A3-386F605D8BE3}"/>
              </a:ext>
            </a:extLst>
          </p:cNvPr>
          <p:cNvSpPr>
            <a:spLocks noGrp="1"/>
          </p:cNvSpPr>
          <p:nvPr>
            <p:ph type="title"/>
          </p:nvPr>
        </p:nvSpPr>
        <p:spPr>
          <a:xfrm>
            <a:off x="0" y="1"/>
            <a:ext cx="11353800" cy="660083"/>
          </a:xfrm>
        </p:spPr>
        <p:txBody>
          <a:bodyPr>
            <a:noAutofit/>
          </a:bodyPr>
          <a:lstStyle/>
          <a:p>
            <a:r>
              <a:rPr lang="en-US" sz="2800" b="1" dirty="0">
                <a:solidFill>
                  <a:srgbClr val="FFFF00"/>
                </a:solidFill>
              </a:rPr>
              <a:t>To see the distribution between each variables. We plot a pair plot.</a:t>
            </a:r>
            <a:endParaRPr lang="en-IN" sz="2800" b="1" dirty="0">
              <a:solidFill>
                <a:srgbClr val="FFFF00"/>
              </a:solidFill>
            </a:endParaRPr>
          </a:p>
        </p:txBody>
      </p:sp>
      <p:pic>
        <p:nvPicPr>
          <p:cNvPr id="5" name="Content Placeholder 4">
            <a:extLst>
              <a:ext uri="{FF2B5EF4-FFF2-40B4-BE49-F238E27FC236}">
                <a16:creationId xmlns:a16="http://schemas.microsoft.com/office/drawing/2014/main" id="{367F9A98-A8BB-13B0-BCA9-E4BCFD01698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57859" y="660084"/>
            <a:ext cx="11676281" cy="5537832"/>
          </a:xfrm>
        </p:spPr>
      </p:pic>
      <p:sp>
        <p:nvSpPr>
          <p:cNvPr id="6" name="Content Placeholder 5">
            <a:extLst>
              <a:ext uri="{FF2B5EF4-FFF2-40B4-BE49-F238E27FC236}">
                <a16:creationId xmlns:a16="http://schemas.microsoft.com/office/drawing/2014/main" id="{9BB1DDC9-EFE8-C229-4F26-8B5A7EA1D3BD}"/>
              </a:ext>
            </a:extLst>
          </p:cNvPr>
          <p:cNvSpPr>
            <a:spLocks noGrp="1"/>
          </p:cNvSpPr>
          <p:nvPr>
            <p:ph sz="half" idx="2"/>
          </p:nvPr>
        </p:nvSpPr>
        <p:spPr>
          <a:xfrm>
            <a:off x="0" y="6197916"/>
            <a:ext cx="12192000" cy="660084"/>
          </a:xfrm>
        </p:spPr>
        <p:txBody>
          <a:bodyPr/>
          <a:lstStyle/>
          <a:p>
            <a:r>
              <a:rPr lang="en-US" dirty="0">
                <a:solidFill>
                  <a:schemeClr val="tx1"/>
                </a:solidFill>
              </a:rPr>
              <a:t>There is no any such strong correlation between any features</a:t>
            </a:r>
            <a:endParaRPr lang="en-IN" dirty="0">
              <a:solidFill>
                <a:schemeClr val="tx1"/>
              </a:solidFill>
            </a:endParaRPr>
          </a:p>
        </p:txBody>
      </p:sp>
    </p:spTree>
    <p:extLst>
      <p:ext uri="{BB962C8B-B14F-4D97-AF65-F5344CB8AC3E}">
        <p14:creationId xmlns:p14="http://schemas.microsoft.com/office/powerpoint/2010/main" val="1723431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03C4-0E36-AF3C-A2C9-4FDA49DE12F7}"/>
              </a:ext>
            </a:extLst>
          </p:cNvPr>
          <p:cNvSpPr>
            <a:spLocks noGrp="1"/>
          </p:cNvSpPr>
          <p:nvPr>
            <p:ph type="title"/>
          </p:nvPr>
        </p:nvSpPr>
        <p:spPr>
          <a:xfrm>
            <a:off x="0" y="1"/>
            <a:ext cx="12293600" cy="802640"/>
          </a:xfrm>
        </p:spPr>
        <p:txBody>
          <a:bodyPr>
            <a:normAutofit fontScale="90000"/>
          </a:bodyPr>
          <a:lstStyle/>
          <a:p>
            <a:r>
              <a:rPr lang="en-IN" b="1" dirty="0">
                <a:solidFill>
                  <a:srgbClr val="FFFF00"/>
                </a:solidFill>
              </a:rPr>
              <a:t>Solution to Business Objective</a:t>
            </a:r>
          </a:p>
        </p:txBody>
      </p:sp>
      <p:sp>
        <p:nvSpPr>
          <p:cNvPr id="5" name="Content Placeholder 4">
            <a:extLst>
              <a:ext uri="{FF2B5EF4-FFF2-40B4-BE49-F238E27FC236}">
                <a16:creationId xmlns:a16="http://schemas.microsoft.com/office/drawing/2014/main" id="{DDE94F82-BE62-52DD-855E-76E6E5369F32}"/>
              </a:ext>
            </a:extLst>
          </p:cNvPr>
          <p:cNvSpPr>
            <a:spLocks noGrp="1"/>
          </p:cNvSpPr>
          <p:nvPr>
            <p:ph idx="1"/>
          </p:nvPr>
        </p:nvSpPr>
        <p:spPr>
          <a:xfrm>
            <a:off x="0" y="731520"/>
            <a:ext cx="12192000" cy="6126479"/>
          </a:xfrm>
        </p:spPr>
        <p:txBody>
          <a:bodyPr>
            <a:normAutofit lnSpcReduction="10000"/>
          </a:bodyPr>
          <a:lstStyle/>
          <a:p>
            <a:pPr marL="0" indent="0">
              <a:buNone/>
            </a:pPr>
            <a:r>
              <a:rPr lang="en-US" sz="1600" b="1" dirty="0">
                <a:solidFill>
                  <a:schemeClr val="tx1"/>
                </a:solidFill>
              </a:rPr>
              <a:t>• 1. Price Optimization: </a:t>
            </a:r>
          </a:p>
          <a:p>
            <a:pPr marL="0" indent="0">
              <a:buNone/>
            </a:pPr>
            <a:r>
              <a:rPr lang="en-US" sz="1600" b="1" dirty="0">
                <a:solidFill>
                  <a:schemeClr val="tx1"/>
                </a:solidFill>
              </a:rPr>
              <a:t>• Analyze and adjust pricing strategies to optimize revenue. Focus on the most frequent price range (0-500) while considering exceptional cases for premium pricing. </a:t>
            </a:r>
          </a:p>
          <a:p>
            <a:pPr marL="0" indent="0">
              <a:buNone/>
            </a:pPr>
            <a:r>
              <a:rPr lang="en-US" sz="1600" b="1" dirty="0">
                <a:solidFill>
                  <a:schemeClr val="tx1"/>
                </a:solidFill>
              </a:rPr>
              <a:t>• Implement dynamic pricing models for hotels available only seasonally (e.g., summer vacation bookings).</a:t>
            </a:r>
          </a:p>
          <a:p>
            <a:pPr marL="0" indent="0">
              <a:buNone/>
            </a:pPr>
            <a:r>
              <a:rPr lang="en-US" sz="1600" b="1" dirty="0">
                <a:solidFill>
                  <a:schemeClr val="tx1"/>
                </a:solidFill>
              </a:rPr>
              <a:t>• 2. Market Expansion and Distribution: </a:t>
            </a:r>
          </a:p>
          <a:p>
            <a:pPr marL="0" indent="0">
              <a:buNone/>
            </a:pPr>
            <a:r>
              <a:rPr lang="en-US" sz="1600" b="1" dirty="0">
                <a:solidFill>
                  <a:schemeClr val="tx1"/>
                </a:solidFill>
              </a:rPr>
              <a:t>• Address the uneven distribution of hotels across different regions. Strategically increase the presence in regions with lower counts, like Staten Island, to balance market coverage. </a:t>
            </a:r>
          </a:p>
          <a:p>
            <a:pPr marL="0" indent="0">
              <a:buNone/>
            </a:pPr>
            <a:r>
              <a:rPr lang="en-US" sz="1600" b="1" dirty="0">
                <a:solidFill>
                  <a:schemeClr val="tx1"/>
                </a:solidFill>
              </a:rPr>
              <a:t>• Increase marketing efforts in regions with lower hotel counts to attract more bookings.</a:t>
            </a:r>
          </a:p>
          <a:p>
            <a:pPr marL="0" indent="0">
              <a:buNone/>
            </a:pPr>
            <a:r>
              <a:rPr lang="en-US" sz="1600" b="1" dirty="0">
                <a:solidFill>
                  <a:schemeClr val="tx1"/>
                </a:solidFill>
              </a:rPr>
              <a:t>• 3. Room Type Strategy: </a:t>
            </a:r>
          </a:p>
          <a:p>
            <a:pPr marL="0" indent="0">
              <a:buNone/>
            </a:pPr>
            <a:r>
              <a:rPr lang="en-US" sz="1600" b="1" dirty="0">
                <a:solidFill>
                  <a:schemeClr val="tx1"/>
                </a:solidFill>
              </a:rPr>
              <a:t>• Leverage the high demand for entire home/apartment bookings by expanding the inventory in this category. </a:t>
            </a:r>
          </a:p>
          <a:p>
            <a:pPr marL="0" indent="0">
              <a:buNone/>
            </a:pPr>
            <a:r>
              <a:rPr lang="en-US" sz="1600" b="1" dirty="0">
                <a:solidFill>
                  <a:schemeClr val="tx1"/>
                </a:solidFill>
              </a:rPr>
              <a:t>• Develop targeted marketing campaigns to increase the bookings for shared rooms, which currently have the least number of bookings.</a:t>
            </a:r>
          </a:p>
          <a:p>
            <a:pPr marL="0" indent="0">
              <a:buNone/>
            </a:pPr>
            <a:r>
              <a:rPr lang="en-US" sz="1600" b="1" dirty="0">
                <a:solidFill>
                  <a:schemeClr val="tx1"/>
                </a:solidFill>
              </a:rPr>
              <a:t>• 4. Location-Based Pricing Strategy: </a:t>
            </a:r>
          </a:p>
          <a:p>
            <a:pPr marL="0" indent="0">
              <a:buNone/>
            </a:pPr>
            <a:r>
              <a:rPr lang="en-US" sz="1600" b="1" dirty="0">
                <a:solidFill>
                  <a:schemeClr val="tx1"/>
                </a:solidFill>
              </a:rPr>
              <a:t>• Capitalize on the high average prices in Manhattan by offering premium services and amenities to justify higher rates. </a:t>
            </a:r>
          </a:p>
          <a:p>
            <a:pPr marL="0" indent="0">
              <a:buNone/>
            </a:pPr>
            <a:r>
              <a:rPr lang="en-US" sz="1600" b="1" dirty="0">
                <a:solidFill>
                  <a:schemeClr val="tx1"/>
                </a:solidFill>
              </a:rPr>
              <a:t>• Explore competitive pricing strategies in regions like Bronx where the average price is lower.</a:t>
            </a:r>
          </a:p>
          <a:p>
            <a:pPr marL="0" indent="0">
              <a:buNone/>
            </a:pPr>
            <a:r>
              <a:rPr lang="en-US" sz="1600" b="1" dirty="0">
                <a:solidFill>
                  <a:schemeClr val="tx1"/>
                </a:solidFill>
              </a:rPr>
              <a:t>• 5. Enhancing Reviews and Ratings: </a:t>
            </a:r>
          </a:p>
          <a:p>
            <a:pPr marL="0" indent="0">
              <a:buNone/>
            </a:pPr>
            <a:r>
              <a:rPr lang="en-US" sz="1600" b="1" dirty="0">
                <a:solidFill>
                  <a:schemeClr val="tx1"/>
                </a:solidFill>
              </a:rPr>
              <a:t>• Encourage guest reviews, especially for high-demand hotels like the one near JFK with the queen bed, to maintain and enhance reputation and visibility.</a:t>
            </a:r>
          </a:p>
          <a:p>
            <a:pPr marL="0" indent="0">
              <a:buNone/>
            </a:pPr>
            <a:r>
              <a:rPr lang="en-US" sz="1600" b="1" dirty="0">
                <a:solidFill>
                  <a:schemeClr val="tx1"/>
                </a:solidFill>
              </a:rPr>
              <a:t>• 6. Correlation Insights: </a:t>
            </a:r>
          </a:p>
          <a:p>
            <a:pPr marL="0" indent="0">
              <a:buNone/>
            </a:pPr>
            <a:r>
              <a:rPr lang="en-US" sz="1600" b="1" dirty="0">
                <a:solidFill>
                  <a:schemeClr val="tx1"/>
                </a:solidFill>
              </a:rPr>
              <a:t>• *. Utilize the correlation data to understand the factors influencing pricing and availability. For example, use the positive correlation between minimum nights and calculated host listings count to encourage longer stays for multi-listing hosts.</a:t>
            </a:r>
            <a:endParaRPr lang="en-IN" sz="2400" b="1" dirty="0">
              <a:solidFill>
                <a:schemeClr val="tx1"/>
              </a:solidFill>
            </a:endParaRPr>
          </a:p>
        </p:txBody>
      </p:sp>
    </p:spTree>
    <p:extLst>
      <p:ext uri="{BB962C8B-B14F-4D97-AF65-F5344CB8AC3E}">
        <p14:creationId xmlns:p14="http://schemas.microsoft.com/office/powerpoint/2010/main" val="277505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25D6F-1FF9-5F3D-6DDD-D161427B239C}"/>
              </a:ext>
            </a:extLst>
          </p:cNvPr>
          <p:cNvSpPr>
            <a:spLocks noGrp="1"/>
          </p:cNvSpPr>
          <p:nvPr>
            <p:ph type="title"/>
          </p:nvPr>
        </p:nvSpPr>
        <p:spPr>
          <a:xfrm>
            <a:off x="1" y="1"/>
            <a:ext cx="12192000" cy="6858000"/>
          </a:xfrm>
        </p:spPr>
        <p:txBody>
          <a:bodyPr>
            <a:noAutofit/>
          </a:bodyPr>
          <a:lstStyle/>
          <a:p>
            <a:pPr marL="457200" indent="-457200">
              <a:buFont typeface="Wingdings" panose="05000000000000000000" pitchFamily="2" charset="2"/>
              <a:buChar char="Ø"/>
            </a:pPr>
            <a:r>
              <a:rPr lang="en-US" sz="3600" b="1" dirty="0">
                <a:solidFill>
                  <a:srgbClr val="FF0000"/>
                </a:solidFill>
              </a:rPr>
              <a:t>Project summary</a:t>
            </a:r>
            <a:br>
              <a:rPr lang="en-US" sz="1800" dirty="0"/>
            </a:br>
            <a:br>
              <a:rPr lang="en-US" sz="1800" dirty="0"/>
            </a:br>
            <a:br>
              <a:rPr lang="en-US" sz="1800" dirty="0">
                <a:solidFill>
                  <a:schemeClr val="tx1"/>
                </a:solidFill>
              </a:rPr>
            </a:br>
            <a:r>
              <a:rPr lang="en-US" sz="2000" b="1" dirty="0">
                <a:solidFill>
                  <a:schemeClr val="tx1"/>
                </a:solidFill>
              </a:rPr>
              <a:t>•  Since its inception in 2008, Airbnb has revolutionized the travel industry by</a:t>
            </a:r>
            <a:br>
              <a:rPr lang="en-US" sz="2000" b="1" dirty="0">
                <a:solidFill>
                  <a:schemeClr val="tx1"/>
                </a:solidFill>
              </a:rPr>
            </a:br>
            <a:r>
              <a:rPr lang="en-US" sz="2000" b="1" dirty="0">
                <a:solidFill>
                  <a:schemeClr val="tx1"/>
                </a:solidFill>
              </a:rPr>
              <a:t>providing a unique and personalized way for guests to experience the</a:t>
            </a:r>
            <a:br>
              <a:rPr lang="en-US" sz="2000" b="1" dirty="0">
                <a:solidFill>
                  <a:schemeClr val="tx1"/>
                </a:solidFill>
              </a:rPr>
            </a:br>
            <a:r>
              <a:rPr lang="en-US" sz="2000" b="1" dirty="0">
                <a:solidFill>
                  <a:schemeClr val="tx1"/>
                </a:solidFill>
              </a:rPr>
              <a:t>world. Today, Airbnb is a globally recognized service, catering to millions of</a:t>
            </a:r>
            <a:br>
              <a:rPr lang="en-US" sz="2000" b="1" dirty="0">
                <a:solidFill>
                  <a:schemeClr val="tx1"/>
                </a:solidFill>
              </a:rPr>
            </a:br>
            <a:r>
              <a:rPr lang="en-US" sz="2000" b="1" dirty="0">
                <a:solidFill>
                  <a:schemeClr val="tx1"/>
                </a:solidFill>
              </a:rPr>
              <a:t>users. The platform's vast database, consisting of millions of listings, is a</a:t>
            </a:r>
            <a:br>
              <a:rPr lang="en-US" sz="2000" b="1" dirty="0">
                <a:solidFill>
                  <a:schemeClr val="tx1"/>
                </a:solidFill>
              </a:rPr>
            </a:br>
            <a:r>
              <a:rPr lang="en-US" sz="2000" b="1" dirty="0">
                <a:solidFill>
                  <a:schemeClr val="tx1"/>
                </a:solidFill>
              </a:rPr>
              <a:t>goldmine for data analysis. Analyzing this data is crucial for enhancing</a:t>
            </a:r>
            <a:br>
              <a:rPr lang="en-US" sz="2000" b="1" dirty="0">
                <a:solidFill>
                  <a:schemeClr val="tx1"/>
                </a:solidFill>
              </a:rPr>
            </a:br>
            <a:r>
              <a:rPr lang="en-US" sz="2000" b="1" dirty="0">
                <a:solidFill>
                  <a:schemeClr val="tx1"/>
                </a:solidFill>
              </a:rPr>
              <a:t>security, making informed business decisions, understanding customers and</a:t>
            </a:r>
            <a:br>
              <a:rPr lang="en-US" sz="2000" b="1" dirty="0">
                <a:solidFill>
                  <a:schemeClr val="tx1"/>
                </a:solidFill>
              </a:rPr>
            </a:br>
            <a:r>
              <a:rPr lang="en-US" sz="2000" b="1" dirty="0">
                <a:solidFill>
                  <a:schemeClr val="tx1"/>
                </a:solidFill>
              </a:rPr>
              <a:t>host behavior, improving performance, guiding marketing initiatives, and</a:t>
            </a:r>
            <a:br>
              <a:rPr lang="en-US" sz="2000" b="1" dirty="0">
                <a:solidFill>
                  <a:schemeClr val="tx1"/>
                </a:solidFill>
              </a:rPr>
            </a:br>
            <a:r>
              <a:rPr lang="en-US" sz="2000" b="1" dirty="0">
                <a:solidFill>
                  <a:schemeClr val="tx1"/>
                </a:solidFill>
              </a:rPr>
              <a:t>we are implementing innovative services.</a:t>
            </a:r>
            <a:br>
              <a:rPr lang="en-US" sz="2000" b="1" dirty="0">
                <a:solidFill>
                  <a:schemeClr val="tx1"/>
                </a:solidFill>
              </a:rPr>
            </a:br>
            <a:br>
              <a:rPr lang="en-US" sz="2000" b="1" dirty="0">
                <a:solidFill>
                  <a:schemeClr val="tx1"/>
                </a:solidFill>
              </a:rPr>
            </a:br>
            <a:r>
              <a:rPr lang="en-US" sz="2000" b="1" dirty="0">
                <a:solidFill>
                  <a:schemeClr val="tx1"/>
                </a:solidFill>
              </a:rPr>
              <a:t>• The dataset in question comprises approximately 49,000 observations with</a:t>
            </a:r>
            <a:br>
              <a:rPr lang="en-US" sz="2000" b="1" dirty="0">
                <a:solidFill>
                  <a:schemeClr val="tx1"/>
                </a:solidFill>
              </a:rPr>
            </a:br>
            <a:r>
              <a:rPr lang="en-US" sz="2000" b="1" dirty="0">
                <a:solidFill>
                  <a:schemeClr val="tx1"/>
                </a:solidFill>
              </a:rPr>
              <a:t>16 columns, containing a mix of categorical and numeric values. This</a:t>
            </a:r>
            <a:br>
              <a:rPr lang="en-US" sz="2000" b="1" dirty="0">
                <a:solidFill>
                  <a:schemeClr val="tx1"/>
                </a:solidFill>
              </a:rPr>
            </a:br>
            <a:r>
              <a:rPr lang="en-US" sz="2000" b="1" dirty="0">
                <a:solidFill>
                  <a:schemeClr val="tx1"/>
                </a:solidFill>
              </a:rPr>
              <a:t>dataset offers a comprehensive view of Airbnb listings, which can be</a:t>
            </a:r>
            <a:br>
              <a:rPr lang="en-US" sz="2000" b="1" dirty="0">
                <a:solidFill>
                  <a:schemeClr val="tx1"/>
                </a:solidFill>
              </a:rPr>
            </a:br>
            <a:r>
              <a:rPr lang="en-US" sz="2000" b="1" dirty="0">
                <a:solidFill>
                  <a:schemeClr val="tx1"/>
                </a:solidFill>
              </a:rPr>
              <a:t>leveraged to gain valuable insights into various aspects of the platform's</a:t>
            </a:r>
            <a:br>
              <a:rPr lang="en-US" sz="2000" b="1" dirty="0">
                <a:solidFill>
                  <a:schemeClr val="tx1"/>
                </a:solidFill>
              </a:rPr>
            </a:br>
            <a:r>
              <a:rPr lang="en-US" sz="2000" b="1" dirty="0">
                <a:solidFill>
                  <a:schemeClr val="tx1"/>
                </a:solidFill>
              </a:rPr>
              <a:t>operations and user interactions.</a:t>
            </a:r>
            <a:endParaRPr lang="en-IN" sz="1800" b="1" dirty="0">
              <a:solidFill>
                <a:schemeClr val="tx1"/>
              </a:solidFill>
            </a:endParaRPr>
          </a:p>
        </p:txBody>
      </p:sp>
    </p:spTree>
    <p:extLst>
      <p:ext uri="{BB962C8B-B14F-4D97-AF65-F5344CB8AC3E}">
        <p14:creationId xmlns:p14="http://schemas.microsoft.com/office/powerpoint/2010/main" val="335493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8A45-3CDF-42BF-9D12-7D123080DE48}"/>
              </a:ext>
            </a:extLst>
          </p:cNvPr>
          <p:cNvSpPr>
            <a:spLocks noGrp="1"/>
          </p:cNvSpPr>
          <p:nvPr>
            <p:ph type="title"/>
          </p:nvPr>
        </p:nvSpPr>
        <p:spPr>
          <a:xfrm>
            <a:off x="0" y="1"/>
            <a:ext cx="11353800" cy="833119"/>
          </a:xfrm>
        </p:spPr>
        <p:txBody>
          <a:bodyPr/>
          <a:lstStyle/>
          <a:p>
            <a:r>
              <a:rPr lang="en-IN" b="1" dirty="0">
                <a:solidFill>
                  <a:srgbClr val="FF0000"/>
                </a:solidFill>
              </a:rPr>
              <a:t>    Conclusion</a:t>
            </a:r>
          </a:p>
        </p:txBody>
      </p:sp>
      <p:sp>
        <p:nvSpPr>
          <p:cNvPr id="3" name="Content Placeholder 2">
            <a:extLst>
              <a:ext uri="{FF2B5EF4-FFF2-40B4-BE49-F238E27FC236}">
                <a16:creationId xmlns:a16="http://schemas.microsoft.com/office/drawing/2014/main" id="{8EC01DF1-97A9-543B-6D9D-E226BDA2E325}"/>
              </a:ext>
            </a:extLst>
          </p:cNvPr>
          <p:cNvSpPr>
            <a:spLocks noGrp="1"/>
          </p:cNvSpPr>
          <p:nvPr>
            <p:ph idx="1"/>
          </p:nvPr>
        </p:nvSpPr>
        <p:spPr>
          <a:xfrm>
            <a:off x="0" y="680721"/>
            <a:ext cx="12192000" cy="5557520"/>
          </a:xfrm>
        </p:spPr>
        <p:txBody>
          <a:bodyPr>
            <a:normAutofit fontScale="32500" lnSpcReduction="20000"/>
          </a:bodyPr>
          <a:lstStyle/>
          <a:p>
            <a:pPr marL="0" indent="0">
              <a:buNone/>
            </a:pPr>
            <a:r>
              <a:rPr lang="en-US" sz="4900" b="1" dirty="0">
                <a:solidFill>
                  <a:schemeClr val="tx1"/>
                </a:solidFill>
              </a:rPr>
              <a:t>• From the data analysis, several key insights have emerged: </a:t>
            </a:r>
          </a:p>
          <a:p>
            <a:pPr marL="0" indent="0">
              <a:buNone/>
            </a:pPr>
            <a:r>
              <a:rPr lang="en-US" sz="4900" b="1" dirty="0">
                <a:solidFill>
                  <a:schemeClr val="tx1"/>
                </a:solidFill>
              </a:rPr>
              <a:t>• 1. Price and Outliers: </a:t>
            </a:r>
          </a:p>
          <a:p>
            <a:pPr marL="0" indent="0">
              <a:buNone/>
            </a:pPr>
            <a:r>
              <a:rPr lang="en-US" sz="4900" b="1" dirty="0">
                <a:solidFill>
                  <a:schemeClr val="tx1"/>
                </a:solidFill>
              </a:rPr>
              <a:t>• By removing outliers, we achieved a more accurate and unbiased average price, enhancing the reliability of our insights. </a:t>
            </a:r>
          </a:p>
          <a:p>
            <a:pPr marL="0" indent="0">
              <a:buNone/>
            </a:pPr>
            <a:r>
              <a:rPr lang="en-US" sz="4900" b="1" dirty="0">
                <a:solidFill>
                  <a:schemeClr val="tx1"/>
                </a:solidFill>
              </a:rPr>
              <a:t>• 2. Regional Distribution: </a:t>
            </a:r>
          </a:p>
          <a:p>
            <a:pPr marL="0" indent="0">
              <a:buNone/>
            </a:pPr>
            <a:r>
              <a:rPr lang="en-US" sz="4900" b="1" dirty="0">
                <a:solidFill>
                  <a:schemeClr val="tx1"/>
                </a:solidFill>
              </a:rPr>
              <a:t>• The majority of hotel data comes from a specific region, highlighting an opportunity to expand and diversify our geographical presence. </a:t>
            </a:r>
          </a:p>
          <a:p>
            <a:pPr marL="0" indent="0">
              <a:buNone/>
            </a:pPr>
            <a:r>
              <a:rPr lang="en-US" sz="4900" b="1" dirty="0">
                <a:solidFill>
                  <a:schemeClr val="tx1"/>
                </a:solidFill>
              </a:rPr>
              <a:t>• 3. Seasonal Availability: </a:t>
            </a:r>
          </a:p>
          <a:p>
            <a:pPr marL="0" indent="0">
              <a:buNone/>
            </a:pPr>
            <a:r>
              <a:rPr lang="en-US" sz="4900" b="1" dirty="0">
                <a:solidFill>
                  <a:schemeClr val="tx1"/>
                </a:solidFill>
              </a:rPr>
              <a:t>• Some hotels are only available seasonally, suggesting a potential for optimizing revenue during peak seasons.</a:t>
            </a:r>
          </a:p>
          <a:p>
            <a:pPr marL="0" indent="0">
              <a:buNone/>
            </a:pPr>
            <a:r>
              <a:rPr lang="en-US" sz="4900" b="1" dirty="0">
                <a:solidFill>
                  <a:schemeClr val="tx1"/>
                </a:solidFill>
              </a:rPr>
              <a:t> • 4. Booking Preferences: </a:t>
            </a:r>
          </a:p>
          <a:p>
            <a:pPr marL="0" indent="0">
              <a:buNone/>
            </a:pPr>
            <a:r>
              <a:rPr lang="en-US" sz="4900" b="1" dirty="0">
                <a:solidFill>
                  <a:schemeClr val="tx1"/>
                </a:solidFill>
              </a:rPr>
              <a:t>• Entire home/apartment bookings dominate, indicating a preference that can be leveraged for business growth.</a:t>
            </a:r>
          </a:p>
          <a:p>
            <a:pPr marL="0" indent="0">
              <a:buNone/>
            </a:pPr>
            <a:r>
              <a:rPr lang="en-US" sz="4900" b="1" dirty="0">
                <a:solidFill>
                  <a:schemeClr val="tx1"/>
                </a:solidFill>
              </a:rPr>
              <a:t>• 5. Regional Price Variations:</a:t>
            </a:r>
          </a:p>
          <a:p>
            <a:pPr marL="0" indent="0">
              <a:buNone/>
            </a:pPr>
            <a:r>
              <a:rPr lang="en-US" sz="4900" b="1" dirty="0">
                <a:solidFill>
                  <a:schemeClr val="tx1"/>
                </a:solidFill>
              </a:rPr>
              <a:t>• Manhattan has the highest percentage of listings and the highest average prices, while Staten Island has the lowest. This points to potential market expansion and pricing strategy adjustments. </a:t>
            </a:r>
          </a:p>
          <a:p>
            <a:pPr marL="0" indent="0">
              <a:buNone/>
            </a:pPr>
            <a:r>
              <a:rPr lang="en-US" sz="4900" b="1" dirty="0">
                <a:solidFill>
                  <a:schemeClr val="tx1"/>
                </a:solidFill>
              </a:rPr>
              <a:t>• 6. Review Trends: </a:t>
            </a:r>
          </a:p>
          <a:p>
            <a:pPr marL="0" indent="0">
              <a:buNone/>
            </a:pPr>
            <a:r>
              <a:rPr lang="en-US" sz="4900" b="1" dirty="0">
                <a:solidFill>
                  <a:schemeClr val="tx1"/>
                </a:solidFill>
              </a:rPr>
              <a:t>• The most reviewed hotel is a key asset, and encouraging more reviews can enhance overall business visibility and credibility.</a:t>
            </a:r>
          </a:p>
          <a:p>
            <a:pPr marL="0" indent="0">
              <a:buNone/>
            </a:pPr>
            <a:r>
              <a:rPr lang="en-US" sz="4900" b="1" dirty="0">
                <a:solidFill>
                  <a:schemeClr val="tx1"/>
                </a:solidFill>
              </a:rPr>
              <a:t>• 7. Correlation Analysis: </a:t>
            </a:r>
          </a:p>
          <a:p>
            <a:pPr marL="0" indent="0">
              <a:buNone/>
            </a:pPr>
            <a:r>
              <a:rPr lang="en-US" sz="4900" b="1" dirty="0">
                <a:solidFill>
                  <a:schemeClr val="tx1"/>
                </a:solidFill>
              </a:rPr>
              <a:t>• The correlations between various factors such as price, longitude, and availability provide insights for refining pricing and availability strategies. For instance, the slight negative correlation between price and longitude suggests potential for pricing adjustments based on location. </a:t>
            </a:r>
          </a:p>
          <a:p>
            <a:pPr marL="0" indent="0">
              <a:buNone/>
            </a:pPr>
            <a:r>
              <a:rPr lang="en-US" sz="4900" b="1" dirty="0">
                <a:solidFill>
                  <a:schemeClr val="tx1"/>
                </a:solidFill>
              </a:rPr>
              <a:t>• By aligning our business strategies with these insights, we can optimize revenue, improve market coverage, and enhance customer satisfaction.</a:t>
            </a:r>
            <a:endParaRPr lang="en-IN" b="1" dirty="0">
              <a:solidFill>
                <a:schemeClr val="tx1"/>
              </a:solidFill>
            </a:endParaRPr>
          </a:p>
        </p:txBody>
      </p:sp>
    </p:spTree>
    <p:extLst>
      <p:ext uri="{BB962C8B-B14F-4D97-AF65-F5344CB8AC3E}">
        <p14:creationId xmlns:p14="http://schemas.microsoft.com/office/powerpoint/2010/main" val="719183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F5018D-0477-A5EF-1FA1-917AD8A5C583}"/>
              </a:ext>
            </a:extLst>
          </p:cNvPr>
          <p:cNvSpPr>
            <a:spLocks noGrp="1"/>
          </p:cNvSpPr>
          <p:nvPr>
            <p:ph type="title"/>
          </p:nvPr>
        </p:nvSpPr>
        <p:spPr>
          <a:xfrm>
            <a:off x="838200" y="365125"/>
            <a:ext cx="10515600" cy="5629275"/>
          </a:xfrm>
        </p:spPr>
        <p:txBody>
          <a:bodyPr/>
          <a:lstStyle/>
          <a:p>
            <a:r>
              <a:rPr lang="en-IN" dirty="0">
                <a:solidFill>
                  <a:srgbClr val="FF0000"/>
                </a:solidFill>
                <a:latin typeface="Andalus" panose="02020603050405020304" pitchFamily="18" charset="-78"/>
                <a:cs typeface="Andalus" panose="02020603050405020304" pitchFamily="18" charset="-78"/>
              </a:rPr>
              <a:t>Thank You</a:t>
            </a:r>
            <a:br>
              <a:rPr lang="en-IN" dirty="0">
                <a:solidFill>
                  <a:srgbClr val="FF0000"/>
                </a:solidFill>
                <a:latin typeface="Andalus" panose="02020603050405020304" pitchFamily="18" charset="-78"/>
                <a:cs typeface="Andalus" panose="02020603050405020304" pitchFamily="18" charset="-78"/>
              </a:rPr>
            </a:br>
            <a:br>
              <a:rPr lang="en-IN" dirty="0">
                <a:solidFill>
                  <a:srgbClr val="FF0000"/>
                </a:solidFill>
                <a:latin typeface="Andalus" panose="02020603050405020304" pitchFamily="18" charset="-78"/>
                <a:cs typeface="Andalus" panose="02020603050405020304" pitchFamily="18" charset="-78"/>
              </a:rPr>
            </a:br>
            <a:r>
              <a:rPr lang="en-IN" dirty="0">
                <a:solidFill>
                  <a:srgbClr val="FF0000"/>
                </a:solidFill>
                <a:latin typeface="Andalus" panose="02020603050405020304" pitchFamily="18" charset="-78"/>
                <a:cs typeface="Andalus" panose="02020603050405020304" pitchFamily="18" charset="-78"/>
              </a:rPr>
              <a:t>Project By Nishith Sharma</a:t>
            </a:r>
          </a:p>
        </p:txBody>
      </p:sp>
    </p:spTree>
    <p:extLst>
      <p:ext uri="{BB962C8B-B14F-4D97-AF65-F5344CB8AC3E}">
        <p14:creationId xmlns:p14="http://schemas.microsoft.com/office/powerpoint/2010/main" val="4255661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A9E2-3645-962D-3EC0-69C576B1F619}"/>
              </a:ext>
            </a:extLst>
          </p:cNvPr>
          <p:cNvSpPr>
            <a:spLocks noGrp="1"/>
          </p:cNvSpPr>
          <p:nvPr>
            <p:ph type="title"/>
          </p:nvPr>
        </p:nvSpPr>
        <p:spPr>
          <a:xfrm>
            <a:off x="1" y="0"/>
            <a:ext cx="12192000" cy="6858000"/>
          </a:xfrm>
        </p:spPr>
        <p:txBody>
          <a:bodyPr>
            <a:normAutofit/>
          </a:bodyPr>
          <a:lstStyle/>
          <a:p>
            <a:pPr marL="685800" indent="-685800">
              <a:buFont typeface="Wingdings" panose="05000000000000000000" pitchFamily="2" charset="2"/>
              <a:buChar char="Ø"/>
            </a:pPr>
            <a:r>
              <a:rPr lang="en-IN" sz="4800" b="1" dirty="0">
                <a:solidFill>
                  <a:srgbClr val="FF0000"/>
                </a:solidFill>
              </a:rPr>
              <a:t>Dataset summary</a:t>
            </a:r>
            <a:br>
              <a:rPr lang="en-IN" sz="1800" dirty="0">
                <a:solidFill>
                  <a:srgbClr val="FF0000"/>
                </a:solidFill>
              </a:rPr>
            </a:br>
            <a:br>
              <a:rPr lang="en-IN" sz="1800" dirty="0">
                <a:solidFill>
                  <a:srgbClr val="FF0000"/>
                </a:solidFill>
              </a:rPr>
            </a:br>
            <a:r>
              <a:rPr lang="en-IN" sz="1800" dirty="0"/>
              <a:t>• </a:t>
            </a:r>
            <a:r>
              <a:rPr lang="en-IN" sz="2400" b="1" dirty="0">
                <a:solidFill>
                  <a:schemeClr val="tx1"/>
                </a:solidFill>
              </a:rPr>
              <a:t>Airbnb data</a:t>
            </a:r>
            <a:br>
              <a:rPr lang="en-IN" sz="1800" dirty="0">
                <a:solidFill>
                  <a:schemeClr val="tx1"/>
                </a:solidFill>
              </a:rPr>
            </a:br>
            <a:br>
              <a:rPr lang="en-IN" sz="1800" dirty="0">
                <a:solidFill>
                  <a:schemeClr val="tx1"/>
                </a:solidFill>
              </a:rPr>
            </a:br>
            <a:r>
              <a:rPr lang="en-IN" sz="2400" b="1" dirty="0">
                <a:solidFill>
                  <a:schemeClr val="tx1"/>
                </a:solidFill>
              </a:rPr>
              <a:t>1</a:t>
            </a:r>
            <a:r>
              <a:rPr lang="en-IN" sz="2000" b="1" dirty="0">
                <a:solidFill>
                  <a:schemeClr val="tx1"/>
                </a:solidFill>
              </a:rPr>
              <a:t>. Categorical columns                                                          3.Unique columns</a:t>
            </a:r>
            <a:br>
              <a:rPr lang="en-IN" sz="1800" dirty="0">
                <a:solidFill>
                  <a:schemeClr val="tx1"/>
                </a:solidFill>
              </a:rPr>
            </a:br>
            <a:r>
              <a:rPr lang="en-IN" sz="1800" dirty="0">
                <a:solidFill>
                  <a:schemeClr val="tx1"/>
                </a:solidFill>
              </a:rPr>
              <a:t>• Name                                                                                                                • Id</a:t>
            </a:r>
            <a:br>
              <a:rPr lang="en-IN" sz="1800" dirty="0">
                <a:solidFill>
                  <a:schemeClr val="tx1"/>
                </a:solidFill>
              </a:rPr>
            </a:br>
            <a:r>
              <a:rPr lang="en-IN" sz="1800" dirty="0">
                <a:solidFill>
                  <a:schemeClr val="tx1"/>
                </a:solidFill>
              </a:rPr>
              <a:t>• Host id</a:t>
            </a:r>
            <a:br>
              <a:rPr lang="en-IN" sz="1800" dirty="0">
                <a:solidFill>
                  <a:schemeClr val="tx1"/>
                </a:solidFill>
              </a:rPr>
            </a:br>
            <a:r>
              <a:rPr lang="en-IN" sz="1800" dirty="0">
                <a:solidFill>
                  <a:schemeClr val="tx1"/>
                </a:solidFill>
              </a:rPr>
              <a:t>• Host name</a:t>
            </a:r>
            <a:br>
              <a:rPr lang="en-IN" sz="1800" dirty="0">
                <a:solidFill>
                  <a:schemeClr val="tx1"/>
                </a:solidFill>
              </a:rPr>
            </a:br>
            <a:r>
              <a:rPr lang="en-IN" sz="1800" dirty="0">
                <a:solidFill>
                  <a:schemeClr val="tx1"/>
                </a:solidFill>
              </a:rPr>
              <a:t>• Neighbourhood</a:t>
            </a:r>
            <a:br>
              <a:rPr lang="en-IN" sz="1800" dirty="0">
                <a:solidFill>
                  <a:schemeClr val="tx1"/>
                </a:solidFill>
              </a:rPr>
            </a:br>
            <a:r>
              <a:rPr lang="en-IN" sz="1800" dirty="0">
                <a:solidFill>
                  <a:schemeClr val="tx1"/>
                </a:solidFill>
              </a:rPr>
              <a:t>• Neighbourhood Group</a:t>
            </a:r>
            <a:br>
              <a:rPr lang="en-IN" sz="1800" dirty="0">
                <a:solidFill>
                  <a:schemeClr val="tx1"/>
                </a:solidFill>
              </a:rPr>
            </a:br>
            <a:r>
              <a:rPr lang="en-IN" sz="1800" dirty="0">
                <a:solidFill>
                  <a:schemeClr val="tx1"/>
                </a:solidFill>
              </a:rPr>
              <a:t>• Room type</a:t>
            </a:r>
            <a:br>
              <a:rPr lang="en-IN" sz="1800" dirty="0">
                <a:solidFill>
                  <a:schemeClr val="tx1"/>
                </a:solidFill>
              </a:rPr>
            </a:br>
            <a:br>
              <a:rPr lang="en-IN" sz="1800" dirty="0">
                <a:solidFill>
                  <a:schemeClr val="tx1"/>
                </a:solidFill>
              </a:rPr>
            </a:br>
            <a:r>
              <a:rPr lang="en-IN" sz="2000" b="1" dirty="0">
                <a:solidFill>
                  <a:schemeClr val="tx1"/>
                </a:solidFill>
              </a:rPr>
              <a:t>2. Numerical columns                                                              4. Date Time</a:t>
            </a:r>
            <a:br>
              <a:rPr lang="en-IN" sz="1800" dirty="0">
                <a:solidFill>
                  <a:schemeClr val="tx1"/>
                </a:solidFill>
              </a:rPr>
            </a:br>
            <a:r>
              <a:rPr lang="en-IN" sz="1800" dirty="0">
                <a:solidFill>
                  <a:schemeClr val="tx1"/>
                </a:solidFill>
              </a:rPr>
              <a:t>• Latitude                                                                                                              • Last review</a:t>
            </a:r>
            <a:br>
              <a:rPr lang="en-IN" sz="1800" dirty="0">
                <a:solidFill>
                  <a:schemeClr val="tx1"/>
                </a:solidFill>
              </a:rPr>
            </a:br>
            <a:r>
              <a:rPr lang="en-IN" sz="1800" dirty="0">
                <a:solidFill>
                  <a:schemeClr val="tx1"/>
                </a:solidFill>
              </a:rPr>
              <a:t>• Longitude</a:t>
            </a:r>
            <a:br>
              <a:rPr lang="en-IN" sz="1800" dirty="0">
                <a:solidFill>
                  <a:schemeClr val="tx1"/>
                </a:solidFill>
              </a:rPr>
            </a:br>
            <a:r>
              <a:rPr lang="en-IN" sz="1800" dirty="0">
                <a:solidFill>
                  <a:schemeClr val="tx1"/>
                </a:solidFill>
              </a:rPr>
              <a:t>• Price</a:t>
            </a:r>
            <a:br>
              <a:rPr lang="en-IN" sz="1800" dirty="0">
                <a:solidFill>
                  <a:schemeClr val="tx1"/>
                </a:solidFill>
              </a:rPr>
            </a:br>
            <a:r>
              <a:rPr lang="en-IN" sz="1800" dirty="0">
                <a:solidFill>
                  <a:schemeClr val="tx1"/>
                </a:solidFill>
              </a:rPr>
              <a:t>• Minimum night</a:t>
            </a:r>
            <a:br>
              <a:rPr lang="en-IN" sz="1800" dirty="0">
                <a:solidFill>
                  <a:schemeClr val="tx1"/>
                </a:solidFill>
              </a:rPr>
            </a:br>
            <a:r>
              <a:rPr lang="en-IN" sz="1800" dirty="0">
                <a:solidFill>
                  <a:schemeClr val="tx1"/>
                </a:solidFill>
              </a:rPr>
              <a:t>• Number of reviews</a:t>
            </a:r>
            <a:br>
              <a:rPr lang="en-IN" sz="1800" dirty="0">
                <a:solidFill>
                  <a:schemeClr val="tx1"/>
                </a:solidFill>
              </a:rPr>
            </a:br>
            <a:r>
              <a:rPr lang="en-IN" sz="1800" dirty="0">
                <a:solidFill>
                  <a:schemeClr val="tx1"/>
                </a:solidFill>
              </a:rPr>
              <a:t>• Reviews per month</a:t>
            </a:r>
            <a:br>
              <a:rPr lang="en-IN" sz="1800" dirty="0">
                <a:solidFill>
                  <a:schemeClr val="tx1"/>
                </a:solidFill>
              </a:rPr>
            </a:br>
            <a:r>
              <a:rPr lang="en-IN" sz="1800" dirty="0">
                <a:solidFill>
                  <a:schemeClr val="tx1"/>
                </a:solidFill>
              </a:rPr>
              <a:t>• Calculated host listing count</a:t>
            </a:r>
            <a:br>
              <a:rPr lang="en-IN" sz="1800" dirty="0">
                <a:solidFill>
                  <a:schemeClr val="tx1"/>
                </a:solidFill>
              </a:rPr>
            </a:br>
            <a:r>
              <a:rPr lang="en-IN" sz="1800" dirty="0">
                <a:solidFill>
                  <a:schemeClr val="tx1"/>
                </a:solidFill>
              </a:rPr>
              <a:t>• Availability 365 days</a:t>
            </a:r>
            <a:endParaRPr lang="en-IN" dirty="0">
              <a:solidFill>
                <a:schemeClr val="tx1"/>
              </a:solidFill>
            </a:endParaRPr>
          </a:p>
        </p:txBody>
      </p:sp>
    </p:spTree>
    <p:extLst>
      <p:ext uri="{BB962C8B-B14F-4D97-AF65-F5344CB8AC3E}">
        <p14:creationId xmlns:p14="http://schemas.microsoft.com/office/powerpoint/2010/main" val="115964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43DE4-CE6F-3C39-1846-B41417C2BF8A}"/>
              </a:ext>
            </a:extLst>
          </p:cNvPr>
          <p:cNvSpPr>
            <a:spLocks noGrp="1"/>
          </p:cNvSpPr>
          <p:nvPr>
            <p:ph type="title" idx="4294967295"/>
          </p:nvPr>
        </p:nvSpPr>
        <p:spPr>
          <a:xfrm>
            <a:off x="0" y="0"/>
            <a:ext cx="12192000" cy="6858000"/>
          </a:xfrm>
        </p:spPr>
        <p:txBody>
          <a:bodyPr numCol="1" anchor="ctr">
            <a:noAutofit/>
          </a:bodyPr>
          <a:lstStyle/>
          <a:p>
            <a:br>
              <a:rPr lang="en-US" sz="2800" b="1" u="sng" dirty="0">
                <a:solidFill>
                  <a:schemeClr val="tx1"/>
                </a:solidFill>
              </a:rPr>
            </a:br>
            <a:br>
              <a:rPr lang="en-US" sz="2800" b="1" u="sng" dirty="0">
                <a:solidFill>
                  <a:schemeClr val="tx1"/>
                </a:solidFill>
              </a:rPr>
            </a:br>
            <a:br>
              <a:rPr lang="en-US" sz="2800" b="1" u="sng" dirty="0">
                <a:solidFill>
                  <a:schemeClr val="tx1"/>
                </a:solidFill>
              </a:rPr>
            </a:br>
            <a:br>
              <a:rPr lang="en-US" sz="2800" b="1" u="sng" dirty="0">
                <a:solidFill>
                  <a:schemeClr val="tx1"/>
                </a:solidFill>
              </a:rPr>
            </a:br>
            <a:br>
              <a:rPr lang="en-US" sz="2800" b="1" u="sng" dirty="0">
                <a:solidFill>
                  <a:schemeClr val="tx1"/>
                </a:solidFill>
              </a:rPr>
            </a:br>
            <a:br>
              <a:rPr lang="en-US" sz="2800" b="1" u="sng" dirty="0">
                <a:solidFill>
                  <a:schemeClr val="tx1"/>
                </a:solidFill>
              </a:rPr>
            </a:br>
            <a:br>
              <a:rPr lang="en-US" sz="2800" b="1" u="sng" dirty="0">
                <a:solidFill>
                  <a:schemeClr val="tx1"/>
                </a:solidFill>
              </a:rPr>
            </a:br>
            <a:br>
              <a:rPr lang="en-US" sz="2800" b="1" u="sng" dirty="0">
                <a:solidFill>
                  <a:schemeClr val="tx1"/>
                </a:solidFill>
              </a:rPr>
            </a:br>
            <a:br>
              <a:rPr lang="en-US" sz="8800" dirty="0">
                <a:solidFill>
                  <a:srgbClr val="FF0000"/>
                </a:solidFill>
              </a:rPr>
            </a:br>
            <a:r>
              <a:rPr lang="en-IN" sz="3600" b="1" u="sng" dirty="0">
                <a:solidFill>
                  <a:srgbClr val="FF0000"/>
                </a:solidFill>
              </a:rPr>
              <a:t>Understand the variables</a:t>
            </a:r>
            <a:br>
              <a:rPr lang="en-IN" sz="3600" dirty="0">
                <a:solidFill>
                  <a:srgbClr val="FF0000"/>
                </a:solidFill>
              </a:rPr>
            </a:br>
            <a:r>
              <a:rPr lang="en-US" sz="2000" b="1" u="sng" dirty="0">
                <a:solidFill>
                  <a:srgbClr val="FFFF00"/>
                </a:solidFill>
              </a:rPr>
              <a:t>ID:</a:t>
            </a:r>
            <a:br>
              <a:rPr lang="en-US" sz="2000" b="1" dirty="0">
                <a:solidFill>
                  <a:schemeClr val="tx1"/>
                </a:solidFill>
              </a:rPr>
            </a:br>
            <a:r>
              <a:rPr lang="en-US" sz="2000" b="1" dirty="0">
                <a:solidFill>
                  <a:schemeClr val="tx1"/>
                </a:solidFill>
              </a:rPr>
              <a:t> </a:t>
            </a:r>
            <a:r>
              <a:rPr lang="en-US" sz="1400" dirty="0">
                <a:solidFill>
                  <a:schemeClr val="tx1"/>
                </a:solidFill>
              </a:rPr>
              <a:t>• It’s a unique ID for a House/apartment.</a:t>
            </a:r>
            <a:br>
              <a:rPr lang="en-US" sz="1400" dirty="0">
                <a:solidFill>
                  <a:schemeClr val="tx1"/>
                </a:solidFill>
              </a:rPr>
            </a:br>
            <a:br>
              <a:rPr lang="en-US" sz="2000" dirty="0">
                <a:solidFill>
                  <a:schemeClr val="tx1"/>
                </a:solidFill>
              </a:rPr>
            </a:br>
            <a:r>
              <a:rPr lang="en-US" sz="2000" b="1" u="sng" dirty="0">
                <a:solidFill>
                  <a:srgbClr val="FFFF00"/>
                </a:solidFill>
              </a:rPr>
              <a:t>Name:</a:t>
            </a:r>
            <a:br>
              <a:rPr lang="en-US" sz="2000" b="1" dirty="0">
                <a:solidFill>
                  <a:schemeClr val="tx1"/>
                </a:solidFill>
              </a:rPr>
            </a:br>
            <a:r>
              <a:rPr lang="en-US" sz="2000" b="1" dirty="0">
                <a:solidFill>
                  <a:schemeClr val="tx1"/>
                </a:solidFill>
              </a:rPr>
              <a:t> </a:t>
            </a:r>
            <a:r>
              <a:rPr lang="en-US" sz="1400" dirty="0">
                <a:solidFill>
                  <a:schemeClr val="tx1"/>
                </a:solidFill>
              </a:rPr>
              <a:t>• Name of the listing House/apartment.</a:t>
            </a:r>
            <a:br>
              <a:rPr lang="en-US" sz="1400" dirty="0">
                <a:solidFill>
                  <a:schemeClr val="tx1"/>
                </a:solidFill>
              </a:rPr>
            </a:br>
            <a:br>
              <a:rPr lang="en-US" sz="2000" dirty="0">
                <a:solidFill>
                  <a:schemeClr val="tx1"/>
                </a:solidFill>
              </a:rPr>
            </a:br>
            <a:r>
              <a:rPr lang="en-US" sz="2000" b="1" u="sng" dirty="0">
                <a:solidFill>
                  <a:srgbClr val="FFFF00"/>
                </a:solidFill>
              </a:rPr>
              <a:t>Host id:</a:t>
            </a:r>
            <a:br>
              <a:rPr lang="en-US" sz="2000" b="1" dirty="0">
                <a:solidFill>
                  <a:schemeClr val="tx1"/>
                </a:solidFill>
              </a:rPr>
            </a:br>
            <a:r>
              <a:rPr lang="en-US" sz="2000" b="1" dirty="0">
                <a:solidFill>
                  <a:schemeClr val="tx1"/>
                </a:solidFill>
              </a:rPr>
              <a:t>   </a:t>
            </a:r>
            <a:r>
              <a:rPr lang="en-US" sz="1400" dirty="0">
                <a:solidFill>
                  <a:schemeClr val="tx1"/>
                </a:solidFill>
              </a:rPr>
              <a:t>• Host ID is the government-approved ID for each individual who rents their properties on Airbnb.</a:t>
            </a:r>
            <a:br>
              <a:rPr lang="en-US" sz="1400" dirty="0">
                <a:solidFill>
                  <a:schemeClr val="tx1"/>
                </a:solidFill>
              </a:rPr>
            </a:br>
            <a:r>
              <a:rPr lang="en-US" sz="1800" b="1" u="sng" dirty="0">
                <a:solidFill>
                  <a:srgbClr val="FFFF00"/>
                </a:solidFill>
              </a:rPr>
              <a:t>Host Name:</a:t>
            </a:r>
            <a:br>
              <a:rPr lang="en-US" sz="2400" b="1" dirty="0">
                <a:solidFill>
                  <a:schemeClr val="tx1"/>
                </a:solidFill>
              </a:rPr>
            </a:br>
            <a:r>
              <a:rPr lang="en-US" sz="2400" b="1" dirty="0">
                <a:solidFill>
                  <a:schemeClr val="tx1"/>
                </a:solidFill>
              </a:rPr>
              <a:t>  </a:t>
            </a:r>
            <a:r>
              <a:rPr lang="en-US" sz="1400" dirty="0">
                <a:solidFill>
                  <a:schemeClr val="tx1"/>
                </a:solidFill>
              </a:rPr>
              <a:t>• Host names are the name of the individual or organization Who owns a room/apartment on Airbnb</a:t>
            </a:r>
            <a:br>
              <a:rPr lang="en-US" sz="1400" dirty="0">
                <a:solidFill>
                  <a:schemeClr val="tx1"/>
                </a:solidFill>
              </a:rPr>
            </a:br>
            <a:r>
              <a:rPr lang="en-US" sz="1400" dirty="0">
                <a:solidFill>
                  <a:schemeClr val="tx1"/>
                </a:solidFill>
              </a:rPr>
              <a:t>        website.</a:t>
            </a:r>
            <a:br>
              <a:rPr lang="en-US" sz="1400" dirty="0">
                <a:solidFill>
                  <a:schemeClr val="tx1"/>
                </a:solidFill>
              </a:rPr>
            </a:br>
            <a:br>
              <a:rPr lang="en-US" sz="1400" dirty="0">
                <a:solidFill>
                  <a:schemeClr val="tx1"/>
                </a:solidFill>
              </a:rPr>
            </a:br>
            <a:r>
              <a:rPr lang="en-US" sz="1400" dirty="0">
                <a:solidFill>
                  <a:schemeClr val="tx1"/>
                </a:solidFill>
              </a:rPr>
              <a:t> </a:t>
            </a:r>
            <a:r>
              <a:rPr lang="en-US" sz="1800" b="1" u="sng" dirty="0">
                <a:solidFill>
                  <a:srgbClr val="FFFF00"/>
                </a:solidFill>
              </a:rPr>
              <a:t>Neighborhood groups:</a:t>
            </a:r>
            <a:br>
              <a:rPr lang="en-US" sz="1400" dirty="0">
                <a:solidFill>
                  <a:schemeClr val="tx1"/>
                </a:solidFill>
              </a:rPr>
            </a:br>
            <a:r>
              <a:rPr lang="en-US" sz="1400" dirty="0">
                <a:solidFill>
                  <a:schemeClr val="tx1"/>
                </a:solidFill>
              </a:rPr>
              <a:t>    • Neighborhood groups are the cluster of neighborhoods in the area.</a:t>
            </a:r>
            <a:br>
              <a:rPr lang="en-US" sz="1400" dirty="0">
                <a:solidFill>
                  <a:schemeClr val="tx1"/>
                </a:solidFill>
              </a:rPr>
            </a:br>
            <a:r>
              <a:rPr lang="en-US" sz="1400" dirty="0">
                <a:solidFill>
                  <a:schemeClr val="tx1"/>
                </a:solidFill>
              </a:rPr>
              <a:t>    • There are about 5 boroughs in the state.</a:t>
            </a:r>
            <a:br>
              <a:rPr lang="en-US" sz="1400" dirty="0">
                <a:solidFill>
                  <a:schemeClr val="tx1"/>
                </a:solidFill>
              </a:rPr>
            </a:br>
            <a:br>
              <a:rPr lang="en-US" sz="1400" dirty="0">
                <a:solidFill>
                  <a:schemeClr val="tx1"/>
                </a:solidFill>
              </a:rPr>
            </a:br>
            <a:r>
              <a:rPr lang="en-US" sz="1400" dirty="0">
                <a:solidFill>
                  <a:schemeClr val="tx1"/>
                </a:solidFill>
              </a:rPr>
              <a:t> </a:t>
            </a:r>
            <a:r>
              <a:rPr lang="en-US" sz="1800" b="1" u="sng" dirty="0">
                <a:solidFill>
                  <a:srgbClr val="FFFF00"/>
                </a:solidFill>
              </a:rPr>
              <a:t>Neighborhood:</a:t>
            </a:r>
            <a:br>
              <a:rPr lang="en-US" sz="1400" dirty="0">
                <a:solidFill>
                  <a:schemeClr val="tx1"/>
                </a:solidFill>
              </a:rPr>
            </a:br>
            <a:r>
              <a:rPr lang="en-US" sz="1400" dirty="0">
                <a:solidFill>
                  <a:schemeClr val="tx1"/>
                </a:solidFill>
              </a:rPr>
              <a:t>    • When searching for accommodations in a city, guests can filter by neighborhood attributes and explore</a:t>
            </a:r>
            <a:br>
              <a:rPr lang="en-US" sz="1400" dirty="0">
                <a:solidFill>
                  <a:schemeClr val="tx1"/>
                </a:solidFill>
              </a:rPr>
            </a:br>
            <a:r>
              <a:rPr lang="en-US" sz="1400" dirty="0">
                <a:solidFill>
                  <a:schemeClr val="tx1"/>
                </a:solidFill>
              </a:rPr>
              <a:t>       layers of professional-quality content, including neighborhood maps, custom local photography, and localized</a:t>
            </a:r>
            <a:br>
              <a:rPr lang="en-US" sz="1400" dirty="0">
                <a:solidFill>
                  <a:schemeClr val="tx1"/>
                </a:solidFill>
              </a:rPr>
            </a:br>
            <a:r>
              <a:rPr lang="en-US" sz="1400" dirty="0">
                <a:solidFill>
                  <a:schemeClr val="tx1"/>
                </a:solidFill>
              </a:rPr>
              <a:t>       editorial, public transportation and parking details, and tips from Airbnb’s host community.</a:t>
            </a:r>
            <a:br>
              <a:rPr lang="en-US" sz="1400" dirty="0">
                <a:solidFill>
                  <a:schemeClr val="tx1"/>
                </a:solidFill>
              </a:rPr>
            </a:br>
            <a:br>
              <a:rPr lang="en-US" sz="1400" dirty="0">
                <a:solidFill>
                  <a:schemeClr val="tx1"/>
                </a:solidFill>
              </a:rPr>
            </a:br>
            <a:r>
              <a:rPr lang="en-US" sz="1800" b="1" u="sng" dirty="0">
                <a:solidFill>
                  <a:srgbClr val="FFFF00"/>
                </a:solidFill>
              </a:rPr>
              <a:t>Latitude</a:t>
            </a:r>
            <a:r>
              <a:rPr lang="en-US" sz="1400" u="sng" dirty="0">
                <a:solidFill>
                  <a:srgbClr val="FFFF00"/>
                </a:solidFill>
              </a:rPr>
              <a:t>:</a:t>
            </a:r>
            <a:br>
              <a:rPr lang="en-US" sz="1400" dirty="0">
                <a:solidFill>
                  <a:schemeClr val="tx1"/>
                </a:solidFill>
              </a:rPr>
            </a:br>
            <a:r>
              <a:rPr lang="en-US" sz="1400" dirty="0">
                <a:solidFill>
                  <a:schemeClr val="tx1"/>
                </a:solidFill>
              </a:rPr>
              <a:t>    • Latitude is the measurement of distance north or south of the Equator. </a:t>
            </a:r>
            <a:br>
              <a:rPr lang="en-US" sz="1400" dirty="0">
                <a:solidFill>
                  <a:schemeClr val="tx1"/>
                </a:solidFill>
              </a:rPr>
            </a:br>
            <a:br>
              <a:rPr lang="en-US" sz="1400" dirty="0">
                <a:solidFill>
                  <a:schemeClr val="tx1"/>
                </a:solidFill>
              </a:rPr>
            </a:br>
            <a:r>
              <a:rPr lang="en-US" sz="1800" b="1" u="sng" dirty="0">
                <a:solidFill>
                  <a:srgbClr val="FFFF00"/>
                </a:solidFill>
              </a:rPr>
              <a:t>Longitude:</a:t>
            </a:r>
            <a:br>
              <a:rPr lang="en-US" sz="1400" dirty="0">
                <a:solidFill>
                  <a:schemeClr val="tx1"/>
                </a:solidFill>
              </a:rPr>
            </a:br>
            <a:r>
              <a:rPr lang="en-US" sz="1400" dirty="0">
                <a:solidFill>
                  <a:schemeClr val="tx1"/>
                </a:solidFill>
              </a:rPr>
              <a:t>   • Longitude is the measurement east or west of the prime meridian.</a:t>
            </a:r>
            <a:br>
              <a:rPr lang="en-US" sz="1800" dirty="0">
                <a:solidFill>
                  <a:schemeClr val="tx1"/>
                </a:solidFill>
              </a:rPr>
            </a:br>
            <a:br>
              <a:rPr lang="en-US" sz="3200" b="1" dirty="0">
                <a:solidFill>
                  <a:schemeClr val="accent6"/>
                </a:solidFill>
              </a:rPr>
            </a:br>
            <a:br>
              <a:rPr lang="en-US" sz="2800" b="1" dirty="0">
                <a:solidFill>
                  <a:schemeClr val="accent6"/>
                </a:solidFill>
              </a:rPr>
            </a:br>
            <a:br>
              <a:rPr lang="en-US" sz="2800" b="1" dirty="0">
                <a:solidFill>
                  <a:schemeClr val="accent6"/>
                </a:solidFill>
              </a:rPr>
            </a:br>
            <a:br>
              <a:rPr lang="en-US" sz="2800" b="1" dirty="0">
                <a:solidFill>
                  <a:schemeClr val="accent6"/>
                </a:solidFill>
              </a:rPr>
            </a:br>
            <a:br>
              <a:rPr lang="en-US" sz="2800" b="1" dirty="0">
                <a:solidFill>
                  <a:schemeClr val="accent6"/>
                </a:solidFill>
              </a:rPr>
            </a:br>
            <a:br>
              <a:rPr lang="en-US" sz="2800" b="1" dirty="0">
                <a:solidFill>
                  <a:schemeClr val="accent6"/>
                </a:solidFill>
              </a:rPr>
            </a:br>
            <a:br>
              <a:rPr lang="en-US" sz="2800" b="1" dirty="0">
                <a:solidFill>
                  <a:schemeClr val="accent6"/>
                </a:solidFill>
              </a:rPr>
            </a:br>
            <a:br>
              <a:rPr lang="en-US" sz="2800" b="1" dirty="0">
                <a:solidFill>
                  <a:schemeClr val="accent6"/>
                </a:solidFill>
              </a:rPr>
            </a:br>
            <a:br>
              <a:rPr lang="en-US" sz="2800" b="1" dirty="0">
                <a:solidFill>
                  <a:schemeClr val="accent6"/>
                </a:solidFill>
              </a:rPr>
            </a:br>
            <a:br>
              <a:rPr lang="en-US" sz="2800" b="1" dirty="0">
                <a:solidFill>
                  <a:schemeClr val="accent6"/>
                </a:solidFill>
              </a:rPr>
            </a:br>
            <a:br>
              <a:rPr lang="en-US" sz="1800" dirty="0"/>
            </a:br>
            <a:endParaRPr lang="en-IN" sz="1800" dirty="0"/>
          </a:p>
        </p:txBody>
      </p:sp>
    </p:spTree>
    <p:extLst>
      <p:ext uri="{BB962C8B-B14F-4D97-AF65-F5344CB8AC3E}">
        <p14:creationId xmlns:p14="http://schemas.microsoft.com/office/powerpoint/2010/main" val="256346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51B0-B4CD-D99C-9844-3384220ADF4B}"/>
              </a:ext>
            </a:extLst>
          </p:cNvPr>
          <p:cNvSpPr>
            <a:spLocks noGrp="1"/>
          </p:cNvSpPr>
          <p:nvPr>
            <p:ph type="title" idx="4294967295"/>
          </p:nvPr>
        </p:nvSpPr>
        <p:spPr>
          <a:xfrm>
            <a:off x="0" y="0"/>
            <a:ext cx="12192000" cy="6858000"/>
          </a:xfrm>
        </p:spPr>
        <p:txBody>
          <a:bodyPr>
            <a:noAutofit/>
          </a:bodyPr>
          <a:lstStyle/>
          <a:p>
            <a:r>
              <a:rPr lang="en-US" sz="2000" dirty="0"/>
              <a:t></a:t>
            </a:r>
            <a:r>
              <a:rPr lang="en-US" sz="2400" b="1" u="sng" dirty="0">
                <a:solidFill>
                  <a:srgbClr val="FF0000"/>
                </a:solidFill>
              </a:rPr>
              <a:t>Room type:  </a:t>
            </a:r>
            <a:br>
              <a:rPr lang="en-US" sz="2000" dirty="0">
                <a:solidFill>
                  <a:schemeClr val="tx1"/>
                </a:solidFill>
              </a:rPr>
            </a:br>
            <a:r>
              <a:rPr lang="en-US" sz="2000" dirty="0">
                <a:solidFill>
                  <a:schemeClr val="tx1"/>
                </a:solidFill>
              </a:rPr>
              <a:t>    • Airbnb has 3 categories for  types  of  space :</a:t>
            </a:r>
            <a:br>
              <a:rPr lang="en-US" sz="2000" dirty="0">
                <a:solidFill>
                  <a:schemeClr val="tx1"/>
                </a:solidFill>
              </a:rPr>
            </a:br>
            <a:r>
              <a:rPr lang="en-US" sz="2000" dirty="0">
                <a:solidFill>
                  <a:schemeClr val="tx1"/>
                </a:solidFill>
              </a:rPr>
              <a:t>        </a:t>
            </a:r>
            <a:r>
              <a:rPr lang="en-US" sz="2000" b="1" dirty="0">
                <a:solidFill>
                  <a:schemeClr val="accent6"/>
                </a:solidFill>
              </a:rPr>
              <a:t>* Entire House/Apartment </a:t>
            </a:r>
            <a:br>
              <a:rPr lang="en-US" sz="2000" b="1" dirty="0">
                <a:solidFill>
                  <a:schemeClr val="accent6"/>
                </a:solidFill>
              </a:rPr>
            </a:br>
            <a:r>
              <a:rPr lang="en-US" sz="2000" b="1" dirty="0">
                <a:solidFill>
                  <a:schemeClr val="accent6"/>
                </a:solidFill>
              </a:rPr>
              <a:t>        * Private room </a:t>
            </a:r>
            <a:br>
              <a:rPr lang="en-US" sz="2000" b="1" dirty="0">
                <a:solidFill>
                  <a:schemeClr val="accent6"/>
                </a:solidFill>
              </a:rPr>
            </a:br>
            <a:r>
              <a:rPr lang="en-US" sz="2000" b="1" dirty="0">
                <a:solidFill>
                  <a:schemeClr val="accent6"/>
                </a:solidFill>
              </a:rPr>
              <a:t>        * Shared room </a:t>
            </a:r>
            <a:br>
              <a:rPr lang="en-US" sz="2000" dirty="0">
                <a:solidFill>
                  <a:schemeClr val="tx1"/>
                </a:solidFill>
              </a:rPr>
            </a:br>
            <a:r>
              <a:rPr lang="en-US" sz="2000" dirty="0">
                <a:solidFill>
                  <a:schemeClr val="tx1"/>
                </a:solidFill>
              </a:rPr>
              <a:t> </a:t>
            </a:r>
            <a:r>
              <a:rPr lang="en-US" sz="2400" b="1" u="sng" dirty="0">
                <a:solidFill>
                  <a:srgbClr val="FFFF00"/>
                </a:solidFill>
              </a:rPr>
              <a:t>Price ($): </a:t>
            </a:r>
            <a:br>
              <a:rPr lang="en-US" sz="2000" dirty="0">
                <a:solidFill>
                  <a:schemeClr val="tx1"/>
                </a:solidFill>
              </a:rPr>
            </a:br>
            <a:r>
              <a:rPr lang="en-US" sz="2000" dirty="0">
                <a:solidFill>
                  <a:schemeClr val="tx1"/>
                </a:solidFill>
              </a:rPr>
              <a:t>         • The total price ($) of Airbnb reservation is based on the rate set by the Host, plus fee or costs determined by either the Host or Airbnb. </a:t>
            </a:r>
            <a:br>
              <a:rPr lang="en-US" sz="2000" dirty="0">
                <a:solidFill>
                  <a:schemeClr val="tx1"/>
                </a:solidFill>
              </a:rPr>
            </a:br>
            <a:r>
              <a:rPr lang="en-IN" sz="800" dirty="0">
                <a:solidFill>
                  <a:schemeClr val="tx1"/>
                </a:solidFill>
              </a:rPr>
              <a:t></a:t>
            </a:r>
            <a:r>
              <a:rPr lang="en-US" sz="2000" dirty="0">
                <a:solidFill>
                  <a:schemeClr val="tx1"/>
                </a:solidFill>
              </a:rPr>
              <a:t> </a:t>
            </a:r>
            <a:r>
              <a:rPr lang="en-US" sz="2400" b="1" u="sng" dirty="0">
                <a:solidFill>
                  <a:srgbClr val="FFFF00"/>
                </a:solidFill>
              </a:rPr>
              <a:t>Minimum nights: </a:t>
            </a:r>
            <a:br>
              <a:rPr lang="en-US" sz="2000" dirty="0">
                <a:solidFill>
                  <a:schemeClr val="tx1"/>
                </a:solidFill>
              </a:rPr>
            </a:br>
            <a:r>
              <a:rPr lang="en-US" sz="2000" dirty="0">
                <a:solidFill>
                  <a:schemeClr val="tx1"/>
                </a:solidFill>
              </a:rPr>
              <a:t>         • Minimum nights criteria for booking that guest have to pay for book that House/room or apartment. </a:t>
            </a:r>
            <a:br>
              <a:rPr lang="en-US" sz="2000" dirty="0">
                <a:solidFill>
                  <a:schemeClr val="tx1"/>
                </a:solidFill>
              </a:rPr>
            </a:br>
            <a:r>
              <a:rPr lang="en-US" sz="2000" dirty="0">
                <a:solidFill>
                  <a:schemeClr val="tx1"/>
                </a:solidFill>
              </a:rPr>
              <a:t>*</a:t>
            </a:r>
            <a:r>
              <a:rPr lang="en-US" sz="2400" b="1" dirty="0" err="1">
                <a:solidFill>
                  <a:srgbClr val="FFFF00"/>
                </a:solidFill>
              </a:rPr>
              <a:t>Number_of_reviews</a:t>
            </a:r>
            <a:r>
              <a:rPr lang="en-US" sz="2400" b="1" dirty="0">
                <a:solidFill>
                  <a:srgbClr val="FFFF00"/>
                </a:solidFill>
              </a:rPr>
              <a:t>: </a:t>
            </a:r>
            <a:br>
              <a:rPr lang="en-US" sz="2000" dirty="0">
                <a:solidFill>
                  <a:schemeClr val="tx1"/>
                </a:solidFill>
              </a:rPr>
            </a:br>
            <a:r>
              <a:rPr lang="en-US" sz="2000" dirty="0">
                <a:solidFill>
                  <a:schemeClr val="tx1"/>
                </a:solidFill>
              </a:rPr>
              <a:t>         • Number of review of each host submitted by guest. </a:t>
            </a:r>
            <a:br>
              <a:rPr lang="en-US" sz="2000" dirty="0">
                <a:solidFill>
                  <a:schemeClr val="tx1"/>
                </a:solidFill>
              </a:rPr>
            </a:br>
            <a:r>
              <a:rPr lang="en-US" sz="2000" dirty="0">
                <a:solidFill>
                  <a:schemeClr val="tx1"/>
                </a:solidFill>
              </a:rPr>
              <a:t> </a:t>
            </a:r>
            <a:r>
              <a:rPr lang="en-US" sz="2400" b="1" u="sng" dirty="0">
                <a:solidFill>
                  <a:srgbClr val="FFFF00"/>
                </a:solidFill>
              </a:rPr>
              <a:t>Last review: </a:t>
            </a:r>
            <a:br>
              <a:rPr lang="en-US" sz="2000" dirty="0">
                <a:solidFill>
                  <a:schemeClr val="tx1"/>
                </a:solidFill>
              </a:rPr>
            </a:br>
            <a:r>
              <a:rPr lang="en-US" sz="2000" dirty="0">
                <a:solidFill>
                  <a:schemeClr val="tx1"/>
                </a:solidFill>
              </a:rPr>
              <a:t>         • Latest review submitted by guest as a feedback. </a:t>
            </a:r>
            <a:br>
              <a:rPr lang="en-US" sz="2000" dirty="0">
                <a:solidFill>
                  <a:schemeClr val="tx1"/>
                </a:solidFill>
              </a:rPr>
            </a:br>
            <a:r>
              <a:rPr lang="en-US" sz="2000" dirty="0">
                <a:solidFill>
                  <a:schemeClr val="tx1"/>
                </a:solidFill>
              </a:rPr>
              <a:t> </a:t>
            </a:r>
            <a:r>
              <a:rPr lang="en-US" sz="2400" b="1" u="sng" dirty="0">
                <a:solidFill>
                  <a:srgbClr val="FFFF00"/>
                </a:solidFill>
              </a:rPr>
              <a:t>Reviews per month: </a:t>
            </a:r>
            <a:br>
              <a:rPr lang="en-US" sz="2000" dirty="0">
                <a:solidFill>
                  <a:schemeClr val="tx1"/>
                </a:solidFill>
              </a:rPr>
            </a:br>
            <a:r>
              <a:rPr lang="en-US" sz="2000" dirty="0">
                <a:solidFill>
                  <a:schemeClr val="tx1"/>
                </a:solidFill>
              </a:rPr>
              <a:t>         • Number of review Host get per month. </a:t>
            </a:r>
            <a:br>
              <a:rPr lang="en-US" sz="2000" dirty="0">
                <a:solidFill>
                  <a:schemeClr val="tx1"/>
                </a:solidFill>
              </a:rPr>
            </a:br>
            <a:r>
              <a:rPr lang="en-US" sz="2000" dirty="0">
                <a:solidFill>
                  <a:schemeClr val="tx1"/>
                </a:solidFill>
              </a:rPr>
              <a:t> </a:t>
            </a:r>
            <a:r>
              <a:rPr lang="en-US" sz="2400" b="1" dirty="0" err="1">
                <a:solidFill>
                  <a:srgbClr val="FFFF00"/>
                </a:solidFill>
              </a:rPr>
              <a:t>calculated_host_listings_count</a:t>
            </a:r>
            <a:r>
              <a:rPr lang="en-US" sz="2400" b="1" dirty="0">
                <a:solidFill>
                  <a:srgbClr val="FFFF00"/>
                </a:solidFill>
              </a:rPr>
              <a:t>: </a:t>
            </a:r>
            <a:br>
              <a:rPr lang="en-US" sz="2000" dirty="0">
                <a:solidFill>
                  <a:schemeClr val="tx1"/>
                </a:solidFill>
              </a:rPr>
            </a:br>
            <a:r>
              <a:rPr lang="en-US" sz="2000" dirty="0">
                <a:solidFill>
                  <a:schemeClr val="tx1"/>
                </a:solidFill>
              </a:rPr>
              <a:t>         • Amount of listing  per host. </a:t>
            </a:r>
            <a:br>
              <a:rPr lang="en-US" sz="2000" dirty="0">
                <a:solidFill>
                  <a:schemeClr val="tx1"/>
                </a:solidFill>
              </a:rPr>
            </a:br>
            <a:r>
              <a:rPr lang="en-US" sz="2000" dirty="0">
                <a:solidFill>
                  <a:schemeClr val="tx1"/>
                </a:solidFill>
              </a:rPr>
              <a:t> </a:t>
            </a:r>
            <a:r>
              <a:rPr lang="en-US" sz="2400" b="1" u="sng" dirty="0">
                <a:solidFill>
                  <a:srgbClr val="FFFF00"/>
                </a:solidFill>
              </a:rPr>
              <a:t>Availability 365 Days: </a:t>
            </a:r>
            <a:br>
              <a:rPr lang="en-US" sz="2000" dirty="0">
                <a:solidFill>
                  <a:schemeClr val="tx1"/>
                </a:solidFill>
              </a:rPr>
            </a:br>
            <a:r>
              <a:rPr lang="en-US" sz="2000" dirty="0">
                <a:solidFill>
                  <a:schemeClr val="tx1"/>
                </a:solidFill>
              </a:rPr>
              <a:t>         • It is an indicator of the total number of days the listing is available for during the year</a:t>
            </a:r>
            <a:endParaRPr lang="en-IN" sz="2000" dirty="0">
              <a:solidFill>
                <a:schemeClr val="tx1"/>
              </a:solidFill>
            </a:endParaRPr>
          </a:p>
        </p:txBody>
      </p:sp>
    </p:spTree>
    <p:extLst>
      <p:ext uri="{BB962C8B-B14F-4D97-AF65-F5344CB8AC3E}">
        <p14:creationId xmlns:p14="http://schemas.microsoft.com/office/powerpoint/2010/main" val="2187000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DE36A6-143B-1C76-B735-71AE58CBA83F}"/>
              </a:ext>
            </a:extLst>
          </p:cNvPr>
          <p:cNvSpPr>
            <a:spLocks noGrp="1"/>
          </p:cNvSpPr>
          <p:nvPr>
            <p:ph type="title"/>
          </p:nvPr>
        </p:nvSpPr>
        <p:spPr>
          <a:xfrm>
            <a:off x="0" y="0"/>
            <a:ext cx="8035962" cy="860612"/>
          </a:xfrm>
        </p:spPr>
        <p:txBody>
          <a:bodyPr/>
          <a:lstStyle/>
          <a:p>
            <a:r>
              <a:rPr lang="en-IN" dirty="0">
                <a:solidFill>
                  <a:srgbClr val="FF0000"/>
                </a:solidFill>
                <a:latin typeface="Angsana New" panose="02020603050405020304" pitchFamily="18" charset="-34"/>
                <a:cs typeface="Angsana New" panose="02020603050405020304" pitchFamily="18" charset="-34"/>
              </a:rPr>
              <a:t>Exploratory Data Analysis:</a:t>
            </a:r>
          </a:p>
        </p:txBody>
      </p:sp>
      <p:sp>
        <p:nvSpPr>
          <p:cNvPr id="3" name="Content Placeholder 2">
            <a:extLst>
              <a:ext uri="{FF2B5EF4-FFF2-40B4-BE49-F238E27FC236}">
                <a16:creationId xmlns:a16="http://schemas.microsoft.com/office/drawing/2014/main" id="{E8C6ECC8-AD02-7E2D-0C46-E4D2E10FE211}"/>
              </a:ext>
            </a:extLst>
          </p:cNvPr>
          <p:cNvSpPr>
            <a:spLocks noGrp="1"/>
          </p:cNvSpPr>
          <p:nvPr>
            <p:ph idx="1"/>
          </p:nvPr>
        </p:nvSpPr>
        <p:spPr>
          <a:xfrm>
            <a:off x="419548" y="742279"/>
            <a:ext cx="11532198" cy="6115722"/>
          </a:xfrm>
        </p:spPr>
        <p:txBody>
          <a:bodyPr>
            <a:normAutofit/>
          </a:bodyPr>
          <a:lstStyle/>
          <a:p>
            <a:pPr>
              <a:buFont typeface="Wingdings" panose="05000000000000000000" pitchFamily="2" charset="2"/>
              <a:buChar char="Ø"/>
            </a:pPr>
            <a:r>
              <a:rPr lang="en-IN" sz="2400" b="1" dirty="0">
                <a:solidFill>
                  <a:schemeClr val="tx1"/>
                </a:solidFill>
              </a:rPr>
              <a:t>What is EDA ? </a:t>
            </a:r>
          </a:p>
          <a:p>
            <a:pPr marL="0" indent="0">
              <a:buNone/>
            </a:pPr>
            <a:r>
              <a:rPr lang="en-IN" sz="2400" b="1" dirty="0">
                <a:solidFill>
                  <a:schemeClr val="tx1"/>
                </a:solidFill>
              </a:rPr>
              <a:t>               </a:t>
            </a:r>
            <a:r>
              <a:rPr lang="en-US" sz="2400" dirty="0">
                <a:solidFill>
                  <a:schemeClr val="tx1"/>
                </a:solidFill>
              </a:rPr>
              <a:t>• </a:t>
            </a:r>
            <a:r>
              <a:rPr lang="en-US" dirty="0">
                <a:solidFill>
                  <a:schemeClr val="tx1"/>
                </a:solidFill>
              </a:rPr>
              <a:t>“</a:t>
            </a:r>
            <a:r>
              <a:rPr lang="en-US" sz="2000" b="1" dirty="0">
                <a:solidFill>
                  <a:schemeClr val="tx1"/>
                </a:solidFill>
              </a:rPr>
              <a:t>Exploratory Data Analysis </a:t>
            </a:r>
            <a:r>
              <a:rPr lang="en-US" dirty="0">
                <a:solidFill>
                  <a:schemeClr val="tx1"/>
                </a:solidFill>
              </a:rPr>
              <a:t>“ </a:t>
            </a:r>
            <a:r>
              <a:rPr lang="en-US" sz="2000" dirty="0">
                <a:solidFill>
                  <a:schemeClr val="tx1"/>
                </a:solidFill>
              </a:rPr>
              <a:t>is very important in machine learning.   Whenever we start our  work on any project we must analyze the factors deeply. Hypothetical questions and that hypothetical   questions lead to some hidden facts. This collaborative work is simply known as EDA</a:t>
            </a:r>
            <a:r>
              <a:rPr lang="en-US" sz="1800" dirty="0">
                <a:solidFill>
                  <a:schemeClr val="tx1"/>
                </a:solidFill>
              </a:rPr>
              <a:t>.</a:t>
            </a:r>
          </a:p>
          <a:p>
            <a:pPr marL="0" indent="0">
              <a:buNone/>
            </a:pPr>
            <a:endParaRPr lang="en-IN" sz="1800" b="1" dirty="0">
              <a:solidFill>
                <a:schemeClr val="tx1"/>
              </a:solidFill>
            </a:endParaRPr>
          </a:p>
          <a:p>
            <a:pPr>
              <a:buFont typeface="Wingdings" panose="05000000000000000000" pitchFamily="2" charset="2"/>
              <a:buChar char="§"/>
            </a:pPr>
            <a:r>
              <a:rPr lang="en-US" sz="2400" dirty="0">
                <a:solidFill>
                  <a:schemeClr val="tx1"/>
                </a:solidFill>
              </a:rPr>
              <a:t>The following steps are involved in the process of EDA:</a:t>
            </a:r>
            <a:r>
              <a:rPr lang="en-US" sz="2400" b="1" dirty="0">
                <a:solidFill>
                  <a:schemeClr val="tx1"/>
                </a:solidFill>
              </a:rPr>
              <a:t>  </a:t>
            </a:r>
          </a:p>
          <a:p>
            <a:pPr marL="0" indent="0">
              <a:buNone/>
            </a:pPr>
            <a:endParaRPr lang="en-US" sz="2400" b="1" dirty="0">
              <a:solidFill>
                <a:schemeClr val="tx1"/>
              </a:solidFill>
            </a:endParaRPr>
          </a:p>
          <a:p>
            <a:pPr>
              <a:buFont typeface="Wingdings" panose="05000000000000000000" pitchFamily="2" charset="2"/>
              <a:buChar char="Ø"/>
            </a:pPr>
            <a:r>
              <a:rPr lang="en-US" sz="2400" b="1" dirty="0">
                <a:solidFill>
                  <a:schemeClr val="accent3"/>
                </a:solidFill>
              </a:rPr>
              <a:t>Acquire and loading data</a:t>
            </a:r>
          </a:p>
          <a:p>
            <a:pPr>
              <a:buFont typeface="Wingdings" panose="05000000000000000000" pitchFamily="2" charset="2"/>
              <a:buChar char="Ø"/>
            </a:pPr>
            <a:r>
              <a:rPr lang="en-US" sz="2400" b="1" dirty="0">
                <a:solidFill>
                  <a:schemeClr val="accent3"/>
                </a:solidFill>
              </a:rPr>
              <a:t>Understanding the variables</a:t>
            </a:r>
          </a:p>
          <a:p>
            <a:pPr>
              <a:buFont typeface="Wingdings" panose="05000000000000000000" pitchFamily="2" charset="2"/>
              <a:buChar char="Ø"/>
            </a:pPr>
            <a:r>
              <a:rPr lang="en-US" sz="2400" b="1" dirty="0">
                <a:solidFill>
                  <a:schemeClr val="accent3"/>
                </a:solidFill>
              </a:rPr>
              <a:t>Cleaning dataset</a:t>
            </a:r>
          </a:p>
          <a:p>
            <a:pPr>
              <a:buFont typeface="Wingdings" panose="05000000000000000000" pitchFamily="2" charset="2"/>
              <a:buChar char="Ø"/>
            </a:pPr>
            <a:r>
              <a:rPr lang="en-US" sz="2400" b="1" dirty="0">
                <a:solidFill>
                  <a:schemeClr val="accent3"/>
                </a:solidFill>
              </a:rPr>
              <a:t>Exploring and Visualizing Data </a:t>
            </a:r>
          </a:p>
          <a:p>
            <a:pPr>
              <a:buFont typeface="Wingdings" panose="05000000000000000000" pitchFamily="2" charset="2"/>
              <a:buChar char="Ø"/>
            </a:pPr>
            <a:r>
              <a:rPr lang="en-US" sz="2400" b="1" dirty="0">
                <a:solidFill>
                  <a:schemeClr val="accent3"/>
                </a:solidFill>
              </a:rPr>
              <a:t>Analyzing relationship between variables </a:t>
            </a:r>
          </a:p>
        </p:txBody>
      </p:sp>
    </p:spTree>
    <p:extLst>
      <p:ext uri="{BB962C8B-B14F-4D97-AF65-F5344CB8AC3E}">
        <p14:creationId xmlns:p14="http://schemas.microsoft.com/office/powerpoint/2010/main" val="4181379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6C02-E9FD-BF79-A3E2-24D37279E2F4}"/>
              </a:ext>
            </a:extLst>
          </p:cNvPr>
          <p:cNvSpPr>
            <a:spLocks noGrp="1"/>
          </p:cNvSpPr>
          <p:nvPr>
            <p:ph type="title"/>
          </p:nvPr>
        </p:nvSpPr>
        <p:spPr>
          <a:xfrm>
            <a:off x="0" y="0"/>
            <a:ext cx="7325958" cy="1054249"/>
          </a:xfrm>
        </p:spPr>
        <p:txBody>
          <a:bodyPr/>
          <a:lstStyle/>
          <a:p>
            <a:r>
              <a:rPr lang="en-IN" b="1" dirty="0">
                <a:solidFill>
                  <a:srgbClr val="FF0000"/>
                </a:solidFill>
              </a:rPr>
              <a:t>Approach used for EDA</a:t>
            </a:r>
            <a:r>
              <a:rPr lang="en-IN" dirty="0"/>
              <a:t>:</a:t>
            </a:r>
          </a:p>
        </p:txBody>
      </p:sp>
      <p:sp>
        <p:nvSpPr>
          <p:cNvPr id="3" name="Content Placeholder 2">
            <a:extLst>
              <a:ext uri="{FF2B5EF4-FFF2-40B4-BE49-F238E27FC236}">
                <a16:creationId xmlns:a16="http://schemas.microsoft.com/office/drawing/2014/main" id="{FABD955F-ADC0-FA9C-8BA9-97DD8EB52191}"/>
              </a:ext>
            </a:extLst>
          </p:cNvPr>
          <p:cNvSpPr>
            <a:spLocks noGrp="1"/>
          </p:cNvSpPr>
          <p:nvPr>
            <p:ph idx="1"/>
          </p:nvPr>
        </p:nvSpPr>
        <p:spPr>
          <a:xfrm>
            <a:off x="0" y="1054248"/>
            <a:ext cx="12192000" cy="5803751"/>
          </a:xfrm>
        </p:spPr>
        <p:txBody>
          <a:bodyPr>
            <a:normAutofit/>
          </a:bodyPr>
          <a:lstStyle/>
          <a:p>
            <a:pPr marL="0" indent="0">
              <a:buNone/>
            </a:pPr>
            <a:r>
              <a:rPr lang="en-US" dirty="0">
                <a:solidFill>
                  <a:schemeClr val="tx1"/>
                </a:solidFill>
              </a:rPr>
              <a:t>      • The approach we have used in this project is defined in the given format.</a:t>
            </a:r>
          </a:p>
          <a:p>
            <a:pPr marL="0" indent="0">
              <a:buNone/>
            </a:pPr>
            <a:endParaRPr lang="en-US" dirty="0">
              <a:solidFill>
                <a:schemeClr val="tx1"/>
              </a:solidFill>
            </a:endParaRPr>
          </a:p>
          <a:p>
            <a:pPr marL="514350" indent="-514350">
              <a:buAutoNum type="arabicPeriod"/>
            </a:pPr>
            <a:r>
              <a:rPr lang="en-US" sz="2200" b="1" dirty="0">
                <a:solidFill>
                  <a:schemeClr val="tx2"/>
                </a:solidFill>
              </a:rPr>
              <a:t>Loading our data</a:t>
            </a:r>
            <a:r>
              <a:rPr lang="en-US" sz="2200" dirty="0">
                <a:solidFill>
                  <a:schemeClr val="tx2"/>
                </a:solidFill>
              </a:rPr>
              <a:t>:- </a:t>
            </a:r>
            <a:r>
              <a:rPr lang="en-US" sz="2200" dirty="0">
                <a:solidFill>
                  <a:schemeClr val="tx1"/>
                </a:solidFill>
              </a:rPr>
              <a:t>In this section we just loaded our dataset in </a:t>
            </a:r>
            <a:r>
              <a:rPr lang="en-US" sz="2200" dirty="0" err="1">
                <a:solidFill>
                  <a:schemeClr val="tx1"/>
                </a:solidFill>
              </a:rPr>
              <a:t>colab</a:t>
            </a:r>
            <a:r>
              <a:rPr lang="en-US" sz="2200" dirty="0">
                <a:solidFill>
                  <a:schemeClr val="tx1"/>
                </a:solidFill>
              </a:rPr>
              <a:t> notebook and read the csv file. </a:t>
            </a:r>
          </a:p>
          <a:p>
            <a:pPr marL="514350" indent="-514350">
              <a:buAutoNum type="arabicPeriod"/>
            </a:pPr>
            <a:r>
              <a:rPr lang="en-US" sz="2200" b="1" dirty="0">
                <a:solidFill>
                  <a:schemeClr val="tx2"/>
                </a:solidFill>
              </a:rPr>
              <a:t>Data Cleaning and Processing</a:t>
            </a:r>
            <a:r>
              <a:rPr lang="en-US" sz="2200" dirty="0">
                <a:solidFill>
                  <a:schemeClr val="tx1"/>
                </a:solidFill>
              </a:rPr>
              <a:t>:- In this section we have tried to remove the null values and for some of the columns we have replaced the null values with the appropriate values with reasonable assumptions. </a:t>
            </a:r>
          </a:p>
          <a:p>
            <a:pPr marL="514350" indent="-514350">
              <a:buAutoNum type="arabicPeriod"/>
            </a:pPr>
            <a:r>
              <a:rPr lang="en-US" sz="2200" b="1" dirty="0">
                <a:solidFill>
                  <a:schemeClr val="tx2"/>
                </a:solidFill>
              </a:rPr>
              <a:t>Analysis and visualization</a:t>
            </a:r>
            <a:r>
              <a:rPr lang="en-US" sz="2200" dirty="0">
                <a:solidFill>
                  <a:schemeClr val="tx2"/>
                </a:solidFill>
              </a:rPr>
              <a:t>:- </a:t>
            </a:r>
            <a:r>
              <a:rPr lang="en-US" sz="2200" dirty="0">
                <a:solidFill>
                  <a:schemeClr val="tx1"/>
                </a:solidFill>
              </a:rPr>
              <a:t>In this section we have tried to explore all variables which can play an important role for the analysis. In the next parts we have tried to explore the effect of one over the other. In the next part we tried to answers our hypothetical questions. </a:t>
            </a:r>
          </a:p>
          <a:p>
            <a:pPr marL="514350" indent="-514350">
              <a:buAutoNum type="arabicPeriod"/>
            </a:pPr>
            <a:r>
              <a:rPr lang="en-US" sz="2200" b="1" dirty="0">
                <a:solidFill>
                  <a:schemeClr val="tx2"/>
                </a:solidFill>
              </a:rPr>
              <a:t>Future scope of Further Analysis</a:t>
            </a:r>
            <a:r>
              <a:rPr lang="en-US" sz="2200" dirty="0">
                <a:solidFill>
                  <a:schemeClr val="tx1"/>
                </a:solidFill>
              </a:rPr>
              <a:t>:- There are many apartments having availability as 0, which means they might stopped their business, we can find the relation of neighborhood with these apartments if we dig deeply, various micro trends could be unearthed, which we are not able to cover during this short duration efficiently. There are various columns which can play an important role in further analysis such as number of reviews and reviews per month finding its relation with other factors or other grouped factors can play an important role</a:t>
            </a:r>
            <a:r>
              <a:rPr lang="en-US" sz="2200" dirty="0"/>
              <a:t>.</a:t>
            </a:r>
          </a:p>
        </p:txBody>
      </p:sp>
    </p:spTree>
    <p:extLst>
      <p:ext uri="{BB962C8B-B14F-4D97-AF65-F5344CB8AC3E}">
        <p14:creationId xmlns:p14="http://schemas.microsoft.com/office/powerpoint/2010/main" val="143992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24CB-4DA5-6F63-6FFF-71E76DD39416}"/>
              </a:ext>
            </a:extLst>
          </p:cNvPr>
          <p:cNvSpPr>
            <a:spLocks noGrp="1"/>
          </p:cNvSpPr>
          <p:nvPr>
            <p:ph type="title"/>
          </p:nvPr>
        </p:nvSpPr>
        <p:spPr>
          <a:xfrm>
            <a:off x="0" y="1"/>
            <a:ext cx="11353800" cy="755373"/>
          </a:xfrm>
        </p:spPr>
        <p:txBody>
          <a:bodyPr>
            <a:normAutofit fontScale="90000"/>
          </a:bodyPr>
          <a:lstStyle/>
          <a:p>
            <a:r>
              <a:rPr lang="en-IN" dirty="0">
                <a:solidFill>
                  <a:srgbClr val="FF0000"/>
                </a:solidFill>
              </a:rPr>
              <a:t>Graphs used for EDA:</a:t>
            </a:r>
          </a:p>
        </p:txBody>
      </p:sp>
      <p:sp>
        <p:nvSpPr>
          <p:cNvPr id="3" name="Content Placeholder 2">
            <a:extLst>
              <a:ext uri="{FF2B5EF4-FFF2-40B4-BE49-F238E27FC236}">
                <a16:creationId xmlns:a16="http://schemas.microsoft.com/office/drawing/2014/main" id="{D93BD1E1-FD1E-CC04-BCC2-F2F1EBD2E48A}"/>
              </a:ext>
            </a:extLst>
          </p:cNvPr>
          <p:cNvSpPr>
            <a:spLocks noGrp="1"/>
          </p:cNvSpPr>
          <p:nvPr>
            <p:ph idx="1"/>
          </p:nvPr>
        </p:nvSpPr>
        <p:spPr>
          <a:xfrm>
            <a:off x="755374" y="755374"/>
            <a:ext cx="11436626" cy="6102625"/>
          </a:xfrm>
        </p:spPr>
        <p:txBody>
          <a:bodyPr/>
          <a:lstStyle/>
          <a:p>
            <a:r>
              <a:rPr lang="en-IN" b="1" dirty="0">
                <a:solidFill>
                  <a:schemeClr val="tx1"/>
                </a:solidFill>
              </a:rPr>
              <a:t>Types of Graphs we have used for Data Visualization: </a:t>
            </a:r>
          </a:p>
          <a:p>
            <a:pPr marL="0" indent="0">
              <a:buNone/>
            </a:pPr>
            <a:endParaRPr lang="en-IN" b="1" dirty="0">
              <a:solidFill>
                <a:schemeClr val="tx1"/>
              </a:solidFill>
            </a:endParaRPr>
          </a:p>
          <a:p>
            <a:pPr>
              <a:buFont typeface="Wingdings" panose="05000000000000000000" pitchFamily="2" charset="2"/>
              <a:buChar char="Ø"/>
            </a:pPr>
            <a:r>
              <a:rPr lang="en-IN" b="1" dirty="0">
                <a:solidFill>
                  <a:schemeClr val="tx1"/>
                </a:solidFill>
              </a:rPr>
              <a:t> Count Plot </a:t>
            </a:r>
          </a:p>
          <a:p>
            <a:pPr>
              <a:buFont typeface="Wingdings" panose="05000000000000000000" pitchFamily="2" charset="2"/>
              <a:buChar char="Ø"/>
            </a:pPr>
            <a:r>
              <a:rPr lang="en-IN" b="1" dirty="0">
                <a:solidFill>
                  <a:schemeClr val="tx1"/>
                </a:solidFill>
              </a:rPr>
              <a:t>Histogram </a:t>
            </a:r>
          </a:p>
          <a:p>
            <a:pPr>
              <a:buFont typeface="Wingdings" panose="05000000000000000000" pitchFamily="2" charset="2"/>
              <a:buChar char="Ø"/>
            </a:pPr>
            <a:r>
              <a:rPr lang="en-IN" b="1" dirty="0">
                <a:solidFill>
                  <a:schemeClr val="tx1"/>
                </a:solidFill>
              </a:rPr>
              <a:t>Bar Plot </a:t>
            </a:r>
          </a:p>
          <a:p>
            <a:pPr>
              <a:buFont typeface="Wingdings" panose="05000000000000000000" pitchFamily="2" charset="2"/>
              <a:buChar char="Ø"/>
            </a:pPr>
            <a:r>
              <a:rPr lang="en-IN" b="1" dirty="0">
                <a:solidFill>
                  <a:schemeClr val="tx1"/>
                </a:solidFill>
              </a:rPr>
              <a:t> Sub plot </a:t>
            </a:r>
          </a:p>
          <a:p>
            <a:pPr>
              <a:buFont typeface="Wingdings" panose="05000000000000000000" pitchFamily="2" charset="2"/>
              <a:buChar char="Ø"/>
            </a:pPr>
            <a:r>
              <a:rPr lang="en-IN" b="1" dirty="0">
                <a:solidFill>
                  <a:schemeClr val="tx1"/>
                </a:solidFill>
              </a:rPr>
              <a:t>Scatter Plot </a:t>
            </a:r>
          </a:p>
          <a:p>
            <a:pPr>
              <a:buFont typeface="Wingdings" panose="05000000000000000000" pitchFamily="2" charset="2"/>
              <a:buChar char="Ø"/>
            </a:pPr>
            <a:r>
              <a:rPr lang="en-IN" b="1" dirty="0">
                <a:solidFill>
                  <a:schemeClr val="tx1"/>
                </a:solidFill>
              </a:rPr>
              <a:t> Pie chart </a:t>
            </a:r>
          </a:p>
          <a:p>
            <a:pPr>
              <a:buFont typeface="Wingdings" panose="05000000000000000000" pitchFamily="2" charset="2"/>
              <a:buChar char="Ø"/>
            </a:pPr>
            <a:r>
              <a:rPr lang="en-IN" b="1" dirty="0">
                <a:solidFill>
                  <a:schemeClr val="tx1"/>
                </a:solidFill>
              </a:rPr>
              <a:t>Heat map </a:t>
            </a:r>
          </a:p>
          <a:p>
            <a:pPr>
              <a:buFont typeface="Wingdings" panose="05000000000000000000" pitchFamily="2" charset="2"/>
              <a:buChar char="Ø"/>
            </a:pPr>
            <a:r>
              <a:rPr lang="en-IN" b="1" dirty="0">
                <a:solidFill>
                  <a:schemeClr val="tx1"/>
                </a:solidFill>
              </a:rPr>
              <a:t>Pair plot </a:t>
            </a:r>
          </a:p>
          <a:p>
            <a:pPr>
              <a:buFont typeface="Wingdings" panose="05000000000000000000" pitchFamily="2" charset="2"/>
              <a:buChar char="Ø"/>
            </a:pPr>
            <a:r>
              <a:rPr lang="en-IN" b="1" dirty="0">
                <a:solidFill>
                  <a:schemeClr val="tx1"/>
                </a:solidFill>
              </a:rPr>
              <a:t>Box plot</a:t>
            </a:r>
          </a:p>
        </p:txBody>
      </p:sp>
    </p:spTree>
    <p:extLst>
      <p:ext uri="{BB962C8B-B14F-4D97-AF65-F5344CB8AC3E}">
        <p14:creationId xmlns:p14="http://schemas.microsoft.com/office/powerpoint/2010/main" val="593455264"/>
      </p:ext>
    </p:extLst>
  </p:cSld>
  <p:clrMapOvr>
    <a:masterClrMapping/>
  </p:clrMapOvr>
</p:sld>
</file>

<file path=ppt/theme/theme1.xml><?xml version="1.0" encoding="utf-8"?>
<a:theme xmlns:a="http://schemas.openxmlformats.org/drawingml/2006/main" name="1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1012</TotalTime>
  <Words>2713</Words>
  <Application>Microsoft Office PowerPoint</Application>
  <PresentationFormat>Widescreen</PresentationFormat>
  <Paragraphs>134</Paragraphs>
  <Slides>31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Agency FB</vt:lpstr>
      <vt:lpstr>Andalus</vt:lpstr>
      <vt:lpstr>Angsana New</vt:lpstr>
      <vt:lpstr>Arial</vt:lpstr>
      <vt:lpstr>Calibri</vt:lpstr>
      <vt:lpstr>Corbel</vt:lpstr>
      <vt:lpstr>Wingdings</vt:lpstr>
      <vt:lpstr>1_Depth</vt:lpstr>
      <vt:lpstr>PowerPoint Presentation</vt:lpstr>
      <vt:lpstr>Table of content     1. Project summary of the Airbnb Dataset        2. Data summary and variables        3. Exploratory data analysis        4. A solution to business objective        5. Conclusion</vt:lpstr>
      <vt:lpstr>Project summary   •  Since its inception in 2008, Airbnb has revolutionized the travel industry by providing a unique and personalized way for guests to experience the world. Today, Airbnb is a globally recognized service, catering to millions of users. The platform's vast database, consisting of millions of listings, is a goldmine for data analysis. Analyzing this data is crucial for enhancing security, making informed business decisions, understanding customers and host behavior, improving performance, guiding marketing initiatives, and we are implementing innovative services.  • The dataset in question comprises approximately 49,000 observations with 16 columns, containing a mix of categorical and numeric values. This dataset offers a comprehensive view of Airbnb listings, which can be leveraged to gain valuable insights into various aspects of the platform's operations and user interactions.</vt:lpstr>
      <vt:lpstr>Dataset summary  • Airbnb data  1. Categorical columns                                                          3.Unique columns • Name                                                                                                                • Id • Host id • Host name • Neighbourhood • Neighbourhood Group • Room type  2. Numerical columns                                                              4. Date Time • Latitude                                                                                                              • Last review • Longitude • Price • Minimum night • Number of reviews • Reviews per month • Calculated host listing count • Availability 365 days</vt:lpstr>
      <vt:lpstr>         Understand the variables ID:  • It’s a unique ID for a House/apartment.  Name:  • Name of the listing House/apartment.  Host id:    • Host ID is the government-approved ID for each individual who rents their properties on Airbnb. Host Name:   • Host names are the name of the individual or organization Who owns a room/apartment on Airbnb         website.   Neighborhood groups:     • Neighborhood groups are the cluster of neighborhoods in the area.     • There are about 5 boroughs in the state.   Neighborhood:     • When searching for accommodations in a city, guests can filter by neighborhood attributes and explore        layers of professional-quality content, including neighborhood maps, custom local photography, and localized        editorial, public transportation and parking details, and tips from Airbnb’s host community.  Latitude:     • Latitude is the measurement of distance north or south of the Equator.   Longitude:    • Longitude is the measurement east or west of the prime meridian.            </vt:lpstr>
      <vt:lpstr>Room type:       • Airbnb has 3 categories for  types  of  space :         * Entire House/Apartment          * Private room          * Shared room   Price ($):           • The total price ($) of Airbnb reservation is based on the rate set by the Host, plus fee or costs determined by either the Host or Airbnb.   Minimum nights:           • Minimum nights criteria for booking that guest have to pay for book that House/room or apartment.  *Number_of_reviews:           • Number of review of each host submitted by guest.   Last review:           • Latest review submitted by guest as a feedback.   Reviews per month:           • Number of review Host get per month.   calculated_host_listings_count:           • Amount of listing  per host.   Availability 365 Days:           • It is an indicator of the total number of days the listing is available for during the year</vt:lpstr>
      <vt:lpstr>Exploratory Data Analysis:</vt:lpstr>
      <vt:lpstr>Approach used for EDA:</vt:lpstr>
      <vt:lpstr>Graphs used for EDA:</vt:lpstr>
      <vt:lpstr>Libraries used for EDA:</vt:lpstr>
      <vt:lpstr>    Data Wrangling: * Let’s check the null values in the data set.               • Replaced non-value of column name and host_name with “unknown”.  • Deleted columns last_review and reviews_per_month because it contain high null values of around 10000.  • created a subset of data data as data_review to analyze review-related features separately.  • created a new features "days_since_last_review"  in  data_review using last review column </vt:lpstr>
      <vt:lpstr>1. Display the distribution of data based on a five-number summary using Box plot for numerical variable</vt:lpstr>
      <vt:lpstr>Insight(s) found from the chart</vt:lpstr>
      <vt:lpstr>2. Visualise the distribution of dataset using Histogram plot</vt:lpstr>
      <vt:lpstr>    Insight(s) found from the chart</vt:lpstr>
      <vt:lpstr>3. Represent the frequency of categorical variables using barplot </vt:lpstr>
      <vt:lpstr>4. Top 10 neighbourhood</vt:lpstr>
      <vt:lpstr>5. Geographical location of the hotels located using scatter plot              Insight(s) found from the chart            * Most of the hotels are located in a particular region.  </vt:lpstr>
      <vt:lpstr>6.To see the distribution of neighbourhood_group.we plot pie chart  </vt:lpstr>
      <vt:lpstr>7.Top 10 hotels based on number of reviews </vt:lpstr>
      <vt:lpstr>8.Hotels can be unlisted from Airbnb because they are not reviewed almost since a decade</vt:lpstr>
      <vt:lpstr>Top 10 reviewed per month hotels</vt:lpstr>
      <vt:lpstr>Hotel price analysis</vt:lpstr>
      <vt:lpstr>To see the price distribution of hotels with neighborhood group and room type . We plot subplot</vt:lpstr>
      <vt:lpstr>To see the distruibuton price for each neighbourhood group of each room type. We plot bar plot.</vt:lpstr>
      <vt:lpstr>To see the correlation between each variable. We plot correlation      heatmap</vt:lpstr>
      <vt:lpstr>Insight(s) found from the chart</vt:lpstr>
      <vt:lpstr>To see the distribution between each variables. We plot a pair plot.</vt:lpstr>
      <vt:lpstr>Solution to Business Objective</vt:lpstr>
      <vt:lpstr>    Conclusion</vt:lpstr>
      <vt:lpstr>Thank You  Project By Nishith Sharma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Nishith Sharma</dc:creator>
  <cp:lastModifiedBy>Nishith Sharma</cp:lastModifiedBy>
  <cp:revision>6</cp:revision>
  <dcterms:created xsi:type="dcterms:W3CDTF">2024-08-28T05:11:01Z</dcterms:created>
  <dcterms:modified xsi:type="dcterms:W3CDTF">2024-08-30T06:19:39Z</dcterms:modified>
</cp:coreProperties>
</file>