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78" r:id="rId5"/>
    <p:sldId id="279" r:id="rId6"/>
    <p:sldId id="280" r:id="rId7"/>
    <p:sldId id="281" r:id="rId8"/>
    <p:sldId id="282" r:id="rId9"/>
    <p:sldId id="283" r:id="rId10"/>
    <p:sldId id="285" r:id="rId11"/>
    <p:sldId id="293" r:id="rId12"/>
    <p:sldId id="292" r:id="rId13"/>
    <p:sldId id="290" r:id="rId14"/>
    <p:sldId id="289" r:id="rId15"/>
    <p:sldId id="296" r:id="rId16"/>
    <p:sldId id="288" r:id="rId17"/>
    <p:sldId id="287" r:id="rId18"/>
    <p:sldId id="305" r:id="rId19"/>
    <p:sldId id="294" r:id="rId20"/>
    <p:sldId id="295" r:id="rId21"/>
    <p:sldId id="297" r:id="rId22"/>
    <p:sldId id="298" r:id="rId23"/>
    <p:sldId id="299" r:id="rId24"/>
    <p:sldId id="300" r:id="rId25"/>
    <p:sldId id="301" r:id="rId26"/>
    <p:sldId id="302" r:id="rId27"/>
    <p:sldId id="303"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C6641B-01B1-A871-A324-CBCA7A6A3903}" v="186" dt="2024-09-19T05:02:02.915"/>
    <p1510:client id="{E8DF7E61-AD05-60AF-06E6-4BD143FAE53A}" v="55" dt="2024-09-18T19:52:40.317"/>
    <p1510:client id="{FB92C796-525C-372B-8B81-902BC17C2BB3}" v="3" dt="2024-09-19T03:32:1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14BAB-BB83-4E33-ACB3-9423BD0F0E0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BE6367F6-664E-4031-A826-F6B8DE4909B1}">
      <dgm:prSet/>
      <dgm:spPr/>
      <dgm:t>
        <a:bodyPr/>
        <a:lstStyle/>
        <a:p>
          <a:r>
            <a:rPr lang="en-IN"/>
            <a:t>1. ..Accurately Predict Trip Durations..</a:t>
          </a:r>
          <a:endParaRPr lang="en-US"/>
        </a:p>
      </dgm:t>
    </dgm:pt>
    <dgm:pt modelId="{EF1434BC-311C-4FAB-A5A5-FCA3FDC01701}" type="parTrans" cxnId="{C4DCE503-C230-4098-ABA2-72C89A7FA1F7}">
      <dgm:prSet/>
      <dgm:spPr/>
      <dgm:t>
        <a:bodyPr/>
        <a:lstStyle/>
        <a:p>
          <a:endParaRPr lang="en-US"/>
        </a:p>
      </dgm:t>
    </dgm:pt>
    <dgm:pt modelId="{72C4E309-ABF8-4D18-B3CE-2AE00E0A645F}" type="sibTrans" cxnId="{C4DCE503-C230-4098-ABA2-72C89A7FA1F7}">
      <dgm:prSet/>
      <dgm:spPr/>
      <dgm:t>
        <a:bodyPr/>
        <a:lstStyle/>
        <a:p>
          <a:endParaRPr lang="en-US"/>
        </a:p>
      </dgm:t>
    </dgm:pt>
    <dgm:pt modelId="{CB610E03-FE68-4D4B-8423-8AA7D0187F14}">
      <dgm:prSet/>
      <dgm:spPr/>
      <dgm:t>
        <a:bodyPr/>
        <a:lstStyle/>
        <a:p>
          <a:r>
            <a:rPr lang="en-IN"/>
            <a:t>2. ..Optimize Route Efficiency..</a:t>
          </a:r>
          <a:endParaRPr lang="en-US"/>
        </a:p>
      </dgm:t>
    </dgm:pt>
    <dgm:pt modelId="{D572CBE2-A398-4777-974C-81E0E9B3CCF3}" type="parTrans" cxnId="{B6DB323B-C9CC-4400-A5F5-5E1B01742948}">
      <dgm:prSet/>
      <dgm:spPr/>
      <dgm:t>
        <a:bodyPr/>
        <a:lstStyle/>
        <a:p>
          <a:endParaRPr lang="en-US"/>
        </a:p>
      </dgm:t>
    </dgm:pt>
    <dgm:pt modelId="{8CEC857C-A525-4F0F-9CFC-330CDA0DD851}" type="sibTrans" cxnId="{B6DB323B-C9CC-4400-A5F5-5E1B01742948}">
      <dgm:prSet/>
      <dgm:spPr/>
      <dgm:t>
        <a:bodyPr/>
        <a:lstStyle/>
        <a:p>
          <a:endParaRPr lang="en-US"/>
        </a:p>
      </dgm:t>
    </dgm:pt>
    <dgm:pt modelId="{9BD59A98-E07A-438A-B627-F6D1F0FF81F3}">
      <dgm:prSet/>
      <dgm:spPr/>
      <dgm:t>
        <a:bodyPr/>
        <a:lstStyle/>
        <a:p>
          <a:r>
            <a:rPr lang="en-IN"/>
            <a:t>3. ..Enhance Customer Experience..</a:t>
          </a:r>
          <a:endParaRPr lang="en-US"/>
        </a:p>
      </dgm:t>
    </dgm:pt>
    <dgm:pt modelId="{32200132-D5E2-4311-B12B-1F9664166436}" type="parTrans" cxnId="{27F535CA-6FF2-4440-8D86-F427C7505F66}">
      <dgm:prSet/>
      <dgm:spPr/>
      <dgm:t>
        <a:bodyPr/>
        <a:lstStyle/>
        <a:p>
          <a:endParaRPr lang="en-US"/>
        </a:p>
      </dgm:t>
    </dgm:pt>
    <dgm:pt modelId="{6A41D72C-251F-4EA2-82D4-7D7C2341F263}" type="sibTrans" cxnId="{27F535CA-6FF2-4440-8D86-F427C7505F66}">
      <dgm:prSet/>
      <dgm:spPr/>
      <dgm:t>
        <a:bodyPr/>
        <a:lstStyle/>
        <a:p>
          <a:endParaRPr lang="en-US"/>
        </a:p>
      </dgm:t>
    </dgm:pt>
    <dgm:pt modelId="{4B1A4FC9-DC93-4E81-82F4-01D2932C3AA2}">
      <dgm:prSet/>
      <dgm:spPr/>
      <dgm:t>
        <a:bodyPr/>
        <a:lstStyle/>
        <a:p>
          <a:r>
            <a:rPr lang="en-IN"/>
            <a:t>4. ..Improve Traffic Management..</a:t>
          </a:r>
          <a:endParaRPr lang="en-US"/>
        </a:p>
      </dgm:t>
    </dgm:pt>
    <dgm:pt modelId="{AC2526E0-C708-4B77-AAF2-BCFF730D88EB}" type="parTrans" cxnId="{1F3A2238-7B66-4E35-B6CC-B926D4146A0A}">
      <dgm:prSet/>
      <dgm:spPr/>
      <dgm:t>
        <a:bodyPr/>
        <a:lstStyle/>
        <a:p>
          <a:endParaRPr lang="en-US"/>
        </a:p>
      </dgm:t>
    </dgm:pt>
    <dgm:pt modelId="{77A1D30F-5FDE-4F69-AB70-E7439512CB01}" type="sibTrans" cxnId="{1F3A2238-7B66-4E35-B6CC-B926D4146A0A}">
      <dgm:prSet/>
      <dgm:spPr/>
      <dgm:t>
        <a:bodyPr/>
        <a:lstStyle/>
        <a:p>
          <a:endParaRPr lang="en-US"/>
        </a:p>
      </dgm:t>
    </dgm:pt>
    <dgm:pt modelId="{5718D75D-836E-4388-8267-4B8ADCEDEC1D}">
      <dgm:prSet/>
      <dgm:spPr/>
      <dgm:t>
        <a:bodyPr/>
        <a:lstStyle/>
        <a:p>
          <a:r>
            <a:rPr lang="en-IN"/>
            <a:t>5. ..Maximize Driver and Fleet Productivity..</a:t>
          </a:r>
          <a:endParaRPr lang="en-US"/>
        </a:p>
      </dgm:t>
    </dgm:pt>
    <dgm:pt modelId="{266DDEBB-0068-4468-939C-A972A0099A50}" type="parTrans" cxnId="{4F833EA3-2134-4278-B5FD-0118D5D3A411}">
      <dgm:prSet/>
      <dgm:spPr/>
      <dgm:t>
        <a:bodyPr/>
        <a:lstStyle/>
        <a:p>
          <a:endParaRPr lang="en-US"/>
        </a:p>
      </dgm:t>
    </dgm:pt>
    <dgm:pt modelId="{9763FA5D-CAEE-44E3-BCED-10726777A810}" type="sibTrans" cxnId="{4F833EA3-2134-4278-B5FD-0118D5D3A411}">
      <dgm:prSet/>
      <dgm:spPr/>
      <dgm:t>
        <a:bodyPr/>
        <a:lstStyle/>
        <a:p>
          <a:endParaRPr lang="en-US"/>
        </a:p>
      </dgm:t>
    </dgm:pt>
    <dgm:pt modelId="{23BEEFF2-FFBF-42A1-B6AA-F9CBC6CF50FB}">
      <dgm:prSet/>
      <dgm:spPr/>
      <dgm:t>
        <a:bodyPr/>
        <a:lstStyle/>
        <a:p>
          <a:r>
            <a:rPr lang="en-IN"/>
            <a:t>6. ..Leverage Data Analytics..</a:t>
          </a:r>
          <a:endParaRPr lang="en-US"/>
        </a:p>
      </dgm:t>
    </dgm:pt>
    <dgm:pt modelId="{D1B51939-6FC4-4BD3-B3DA-993C7F2496D0}" type="parTrans" cxnId="{9578E7AA-4212-4FAE-8F04-52A99CB84E31}">
      <dgm:prSet/>
      <dgm:spPr/>
      <dgm:t>
        <a:bodyPr/>
        <a:lstStyle/>
        <a:p>
          <a:endParaRPr lang="en-US"/>
        </a:p>
      </dgm:t>
    </dgm:pt>
    <dgm:pt modelId="{577D2C5A-6A99-4E64-BF33-A25CDE884D8E}" type="sibTrans" cxnId="{9578E7AA-4212-4FAE-8F04-52A99CB84E31}">
      <dgm:prSet/>
      <dgm:spPr/>
      <dgm:t>
        <a:bodyPr/>
        <a:lstStyle/>
        <a:p>
          <a:endParaRPr lang="en-US"/>
        </a:p>
      </dgm:t>
    </dgm:pt>
    <dgm:pt modelId="{2956EEB9-136A-4350-8962-16C7F1D71C5C}">
      <dgm:prSet/>
      <dgm:spPr/>
      <dgm:t>
        <a:bodyPr/>
        <a:lstStyle/>
        <a:p>
          <a:r>
            <a:rPr lang="en-IN"/>
            <a:t>7. ..Sustainability and Environmental Impact</a:t>
          </a:r>
          <a:endParaRPr lang="en-US"/>
        </a:p>
      </dgm:t>
    </dgm:pt>
    <dgm:pt modelId="{0C2DCDDB-37F6-4359-91E9-8BDA85E27286}" type="parTrans" cxnId="{2947DE5E-4198-44A3-A88D-A1888E945ED1}">
      <dgm:prSet/>
      <dgm:spPr/>
      <dgm:t>
        <a:bodyPr/>
        <a:lstStyle/>
        <a:p>
          <a:endParaRPr lang="en-US"/>
        </a:p>
      </dgm:t>
    </dgm:pt>
    <dgm:pt modelId="{4EC6812B-DE6E-49EE-973B-E72C4AEFA43F}" type="sibTrans" cxnId="{2947DE5E-4198-44A3-A88D-A1888E945ED1}">
      <dgm:prSet/>
      <dgm:spPr/>
      <dgm:t>
        <a:bodyPr/>
        <a:lstStyle/>
        <a:p>
          <a:endParaRPr lang="en-US"/>
        </a:p>
      </dgm:t>
    </dgm:pt>
    <dgm:pt modelId="{763CC49B-C40C-4886-99F6-564977ADAEB4}" type="pres">
      <dgm:prSet presAssocID="{95A14BAB-BB83-4E33-ACB3-9423BD0F0E01}" presName="Name0" presStyleCnt="0">
        <dgm:presLayoutVars>
          <dgm:dir/>
          <dgm:resizeHandles val="exact"/>
        </dgm:presLayoutVars>
      </dgm:prSet>
      <dgm:spPr/>
    </dgm:pt>
    <dgm:pt modelId="{1C9AE742-A24B-49CF-AA74-D0E71CBA2548}" type="pres">
      <dgm:prSet presAssocID="{BE6367F6-664E-4031-A826-F6B8DE4909B1}" presName="node" presStyleLbl="node1" presStyleIdx="0" presStyleCnt="7">
        <dgm:presLayoutVars>
          <dgm:bulletEnabled val="1"/>
        </dgm:presLayoutVars>
      </dgm:prSet>
      <dgm:spPr/>
    </dgm:pt>
    <dgm:pt modelId="{22E5CD37-BFDB-4EC4-8F1D-128B9866FAEA}" type="pres">
      <dgm:prSet presAssocID="{72C4E309-ABF8-4D18-B3CE-2AE00E0A645F}" presName="sibTrans" presStyleLbl="sibTrans1D1" presStyleIdx="0" presStyleCnt="6"/>
      <dgm:spPr/>
    </dgm:pt>
    <dgm:pt modelId="{DD911C86-3D71-492E-8687-2E2CEFD64A07}" type="pres">
      <dgm:prSet presAssocID="{72C4E309-ABF8-4D18-B3CE-2AE00E0A645F}" presName="connectorText" presStyleLbl="sibTrans1D1" presStyleIdx="0" presStyleCnt="6"/>
      <dgm:spPr/>
    </dgm:pt>
    <dgm:pt modelId="{F58D8ACA-1E39-442A-AFAD-3F4EB7DBB98A}" type="pres">
      <dgm:prSet presAssocID="{CB610E03-FE68-4D4B-8423-8AA7D0187F14}" presName="node" presStyleLbl="node1" presStyleIdx="1" presStyleCnt="7">
        <dgm:presLayoutVars>
          <dgm:bulletEnabled val="1"/>
        </dgm:presLayoutVars>
      </dgm:prSet>
      <dgm:spPr/>
    </dgm:pt>
    <dgm:pt modelId="{CFE0E49A-8895-4ED8-B781-0BA2D90FC46C}" type="pres">
      <dgm:prSet presAssocID="{8CEC857C-A525-4F0F-9CFC-330CDA0DD851}" presName="sibTrans" presStyleLbl="sibTrans1D1" presStyleIdx="1" presStyleCnt="6"/>
      <dgm:spPr/>
    </dgm:pt>
    <dgm:pt modelId="{61C68D55-0F2C-418B-84B7-EDE864FBCAE7}" type="pres">
      <dgm:prSet presAssocID="{8CEC857C-A525-4F0F-9CFC-330CDA0DD851}" presName="connectorText" presStyleLbl="sibTrans1D1" presStyleIdx="1" presStyleCnt="6"/>
      <dgm:spPr/>
    </dgm:pt>
    <dgm:pt modelId="{71301015-C2EB-42B2-BB75-F182461B8231}" type="pres">
      <dgm:prSet presAssocID="{9BD59A98-E07A-438A-B627-F6D1F0FF81F3}" presName="node" presStyleLbl="node1" presStyleIdx="2" presStyleCnt="7">
        <dgm:presLayoutVars>
          <dgm:bulletEnabled val="1"/>
        </dgm:presLayoutVars>
      </dgm:prSet>
      <dgm:spPr/>
    </dgm:pt>
    <dgm:pt modelId="{BD8955EB-84A4-4D5D-B952-367F75BDE6C1}" type="pres">
      <dgm:prSet presAssocID="{6A41D72C-251F-4EA2-82D4-7D7C2341F263}" presName="sibTrans" presStyleLbl="sibTrans1D1" presStyleIdx="2" presStyleCnt="6"/>
      <dgm:spPr/>
    </dgm:pt>
    <dgm:pt modelId="{4720ACA8-1B4C-4D1E-8D2C-2E5BEA3C179A}" type="pres">
      <dgm:prSet presAssocID="{6A41D72C-251F-4EA2-82D4-7D7C2341F263}" presName="connectorText" presStyleLbl="sibTrans1D1" presStyleIdx="2" presStyleCnt="6"/>
      <dgm:spPr/>
    </dgm:pt>
    <dgm:pt modelId="{343123D0-9617-4159-9667-9576CA6F52C4}" type="pres">
      <dgm:prSet presAssocID="{4B1A4FC9-DC93-4E81-82F4-01D2932C3AA2}" presName="node" presStyleLbl="node1" presStyleIdx="3" presStyleCnt="7">
        <dgm:presLayoutVars>
          <dgm:bulletEnabled val="1"/>
        </dgm:presLayoutVars>
      </dgm:prSet>
      <dgm:spPr/>
    </dgm:pt>
    <dgm:pt modelId="{A81F4B99-73D4-4764-A327-EAFEDEE53CAE}" type="pres">
      <dgm:prSet presAssocID="{77A1D30F-5FDE-4F69-AB70-E7439512CB01}" presName="sibTrans" presStyleLbl="sibTrans1D1" presStyleIdx="3" presStyleCnt="6"/>
      <dgm:spPr/>
    </dgm:pt>
    <dgm:pt modelId="{F62F6870-2D6B-40DD-A720-CF09CFA203EE}" type="pres">
      <dgm:prSet presAssocID="{77A1D30F-5FDE-4F69-AB70-E7439512CB01}" presName="connectorText" presStyleLbl="sibTrans1D1" presStyleIdx="3" presStyleCnt="6"/>
      <dgm:spPr/>
    </dgm:pt>
    <dgm:pt modelId="{E5D6BCF6-A2C7-4EA6-862C-E9EEF2673D3B}" type="pres">
      <dgm:prSet presAssocID="{5718D75D-836E-4388-8267-4B8ADCEDEC1D}" presName="node" presStyleLbl="node1" presStyleIdx="4" presStyleCnt="7">
        <dgm:presLayoutVars>
          <dgm:bulletEnabled val="1"/>
        </dgm:presLayoutVars>
      </dgm:prSet>
      <dgm:spPr/>
    </dgm:pt>
    <dgm:pt modelId="{3AFF5452-60B5-4D57-AED0-A21C5F22A7E1}" type="pres">
      <dgm:prSet presAssocID="{9763FA5D-CAEE-44E3-BCED-10726777A810}" presName="sibTrans" presStyleLbl="sibTrans1D1" presStyleIdx="4" presStyleCnt="6"/>
      <dgm:spPr/>
    </dgm:pt>
    <dgm:pt modelId="{C53CB45C-51F5-4803-923C-ED03163E1208}" type="pres">
      <dgm:prSet presAssocID="{9763FA5D-CAEE-44E3-BCED-10726777A810}" presName="connectorText" presStyleLbl="sibTrans1D1" presStyleIdx="4" presStyleCnt="6"/>
      <dgm:spPr/>
    </dgm:pt>
    <dgm:pt modelId="{9B91FD7C-9005-4DE0-B683-BAE6317EA3F6}" type="pres">
      <dgm:prSet presAssocID="{23BEEFF2-FFBF-42A1-B6AA-F9CBC6CF50FB}" presName="node" presStyleLbl="node1" presStyleIdx="5" presStyleCnt="7">
        <dgm:presLayoutVars>
          <dgm:bulletEnabled val="1"/>
        </dgm:presLayoutVars>
      </dgm:prSet>
      <dgm:spPr/>
    </dgm:pt>
    <dgm:pt modelId="{D867343F-DB75-47CD-8C26-4AFB901E5CBE}" type="pres">
      <dgm:prSet presAssocID="{577D2C5A-6A99-4E64-BF33-A25CDE884D8E}" presName="sibTrans" presStyleLbl="sibTrans1D1" presStyleIdx="5" presStyleCnt="6"/>
      <dgm:spPr/>
    </dgm:pt>
    <dgm:pt modelId="{0438BE0A-904C-45A6-8185-E33CC4E371A5}" type="pres">
      <dgm:prSet presAssocID="{577D2C5A-6A99-4E64-BF33-A25CDE884D8E}" presName="connectorText" presStyleLbl="sibTrans1D1" presStyleIdx="5" presStyleCnt="6"/>
      <dgm:spPr/>
    </dgm:pt>
    <dgm:pt modelId="{739157F0-6519-4B55-A5E3-9482DFF0126D}" type="pres">
      <dgm:prSet presAssocID="{2956EEB9-136A-4350-8962-16C7F1D71C5C}" presName="node" presStyleLbl="node1" presStyleIdx="6" presStyleCnt="7">
        <dgm:presLayoutVars>
          <dgm:bulletEnabled val="1"/>
        </dgm:presLayoutVars>
      </dgm:prSet>
      <dgm:spPr/>
    </dgm:pt>
  </dgm:ptLst>
  <dgm:cxnLst>
    <dgm:cxn modelId="{C4DCE503-C230-4098-ABA2-72C89A7FA1F7}" srcId="{95A14BAB-BB83-4E33-ACB3-9423BD0F0E01}" destId="{BE6367F6-664E-4031-A826-F6B8DE4909B1}" srcOrd="0" destOrd="0" parTransId="{EF1434BC-311C-4FAB-A5A5-FCA3FDC01701}" sibTransId="{72C4E309-ABF8-4D18-B3CE-2AE00E0A645F}"/>
    <dgm:cxn modelId="{61572F04-51CB-4F01-8D1A-35FE37D74CBA}" type="presOf" srcId="{5718D75D-836E-4388-8267-4B8ADCEDEC1D}" destId="{E5D6BCF6-A2C7-4EA6-862C-E9EEF2673D3B}" srcOrd="0" destOrd="0" presId="urn:microsoft.com/office/officeart/2016/7/layout/RepeatingBendingProcessNew"/>
    <dgm:cxn modelId="{C57A5B0F-B776-42F5-97B3-126E2A8590CF}" type="presOf" srcId="{6A41D72C-251F-4EA2-82D4-7D7C2341F263}" destId="{BD8955EB-84A4-4D5D-B952-367F75BDE6C1}" srcOrd="0" destOrd="0" presId="urn:microsoft.com/office/officeart/2016/7/layout/RepeatingBendingProcessNew"/>
    <dgm:cxn modelId="{6D311A2C-D6A9-4A34-98CD-7109860183BB}" type="presOf" srcId="{95A14BAB-BB83-4E33-ACB3-9423BD0F0E01}" destId="{763CC49B-C40C-4886-99F6-564977ADAEB4}" srcOrd="0" destOrd="0" presId="urn:microsoft.com/office/officeart/2016/7/layout/RepeatingBendingProcessNew"/>
    <dgm:cxn modelId="{BDDE8834-11D2-4746-86B3-3A0344456493}" type="presOf" srcId="{577D2C5A-6A99-4E64-BF33-A25CDE884D8E}" destId="{D867343F-DB75-47CD-8C26-4AFB901E5CBE}" srcOrd="0" destOrd="0" presId="urn:microsoft.com/office/officeart/2016/7/layout/RepeatingBendingProcessNew"/>
    <dgm:cxn modelId="{2608B137-18E5-4C01-9EA2-B2362C039BE4}" type="presOf" srcId="{BE6367F6-664E-4031-A826-F6B8DE4909B1}" destId="{1C9AE742-A24B-49CF-AA74-D0E71CBA2548}" srcOrd="0" destOrd="0" presId="urn:microsoft.com/office/officeart/2016/7/layout/RepeatingBendingProcessNew"/>
    <dgm:cxn modelId="{1F3A2238-7B66-4E35-B6CC-B926D4146A0A}" srcId="{95A14BAB-BB83-4E33-ACB3-9423BD0F0E01}" destId="{4B1A4FC9-DC93-4E81-82F4-01D2932C3AA2}" srcOrd="3" destOrd="0" parTransId="{AC2526E0-C708-4B77-AAF2-BCFF730D88EB}" sibTransId="{77A1D30F-5FDE-4F69-AB70-E7439512CB01}"/>
    <dgm:cxn modelId="{B6DB323B-C9CC-4400-A5F5-5E1B01742948}" srcId="{95A14BAB-BB83-4E33-ACB3-9423BD0F0E01}" destId="{CB610E03-FE68-4D4B-8423-8AA7D0187F14}" srcOrd="1" destOrd="0" parTransId="{D572CBE2-A398-4777-974C-81E0E9B3CCF3}" sibTransId="{8CEC857C-A525-4F0F-9CFC-330CDA0DD851}"/>
    <dgm:cxn modelId="{C2337B40-853D-429C-B8FB-97B0BB5F2E5B}" type="presOf" srcId="{23BEEFF2-FFBF-42A1-B6AA-F9CBC6CF50FB}" destId="{9B91FD7C-9005-4DE0-B683-BAE6317EA3F6}" srcOrd="0" destOrd="0" presId="urn:microsoft.com/office/officeart/2016/7/layout/RepeatingBendingProcessNew"/>
    <dgm:cxn modelId="{2947DE5E-4198-44A3-A88D-A1888E945ED1}" srcId="{95A14BAB-BB83-4E33-ACB3-9423BD0F0E01}" destId="{2956EEB9-136A-4350-8962-16C7F1D71C5C}" srcOrd="6" destOrd="0" parTransId="{0C2DCDDB-37F6-4359-91E9-8BDA85E27286}" sibTransId="{4EC6812B-DE6E-49EE-973B-E72C4AEFA43F}"/>
    <dgm:cxn modelId="{622B7B4C-303F-4A73-96DE-71C663D4F388}" type="presOf" srcId="{2956EEB9-136A-4350-8962-16C7F1D71C5C}" destId="{739157F0-6519-4B55-A5E3-9482DFF0126D}" srcOrd="0" destOrd="0" presId="urn:microsoft.com/office/officeart/2016/7/layout/RepeatingBendingProcessNew"/>
    <dgm:cxn modelId="{6E4AD153-4C05-4B51-A7CF-080AF3A78A34}" type="presOf" srcId="{4B1A4FC9-DC93-4E81-82F4-01D2932C3AA2}" destId="{343123D0-9617-4159-9667-9576CA6F52C4}" srcOrd="0" destOrd="0" presId="urn:microsoft.com/office/officeart/2016/7/layout/RepeatingBendingProcessNew"/>
    <dgm:cxn modelId="{98588D54-F969-4728-9183-519DF1548DB4}" type="presOf" srcId="{77A1D30F-5FDE-4F69-AB70-E7439512CB01}" destId="{A81F4B99-73D4-4764-A327-EAFEDEE53CAE}" srcOrd="0" destOrd="0" presId="urn:microsoft.com/office/officeart/2016/7/layout/RepeatingBendingProcessNew"/>
    <dgm:cxn modelId="{F2388479-F493-4565-9714-2278EB1DC16D}" type="presOf" srcId="{9763FA5D-CAEE-44E3-BCED-10726777A810}" destId="{3AFF5452-60B5-4D57-AED0-A21C5F22A7E1}" srcOrd="0" destOrd="0" presId="urn:microsoft.com/office/officeart/2016/7/layout/RepeatingBendingProcessNew"/>
    <dgm:cxn modelId="{0D48AD89-B1BD-4DC1-8C51-2640F483A52A}" type="presOf" srcId="{CB610E03-FE68-4D4B-8423-8AA7D0187F14}" destId="{F58D8ACA-1E39-442A-AFAD-3F4EB7DBB98A}" srcOrd="0" destOrd="0" presId="urn:microsoft.com/office/officeart/2016/7/layout/RepeatingBendingProcessNew"/>
    <dgm:cxn modelId="{4F833EA3-2134-4278-B5FD-0118D5D3A411}" srcId="{95A14BAB-BB83-4E33-ACB3-9423BD0F0E01}" destId="{5718D75D-836E-4388-8267-4B8ADCEDEC1D}" srcOrd="4" destOrd="0" parTransId="{266DDEBB-0068-4468-939C-A972A0099A50}" sibTransId="{9763FA5D-CAEE-44E3-BCED-10726777A810}"/>
    <dgm:cxn modelId="{82B992A6-7753-40EE-A8FD-0BC556134A99}" type="presOf" srcId="{577D2C5A-6A99-4E64-BF33-A25CDE884D8E}" destId="{0438BE0A-904C-45A6-8185-E33CC4E371A5}" srcOrd="1" destOrd="0" presId="urn:microsoft.com/office/officeart/2016/7/layout/RepeatingBendingProcessNew"/>
    <dgm:cxn modelId="{3B58A7AA-AD25-4C1C-8FAA-EB7DB7472D58}" type="presOf" srcId="{9763FA5D-CAEE-44E3-BCED-10726777A810}" destId="{C53CB45C-51F5-4803-923C-ED03163E1208}" srcOrd="1" destOrd="0" presId="urn:microsoft.com/office/officeart/2016/7/layout/RepeatingBendingProcessNew"/>
    <dgm:cxn modelId="{9578E7AA-4212-4FAE-8F04-52A99CB84E31}" srcId="{95A14BAB-BB83-4E33-ACB3-9423BD0F0E01}" destId="{23BEEFF2-FFBF-42A1-B6AA-F9CBC6CF50FB}" srcOrd="5" destOrd="0" parTransId="{D1B51939-6FC4-4BD3-B3DA-993C7F2496D0}" sibTransId="{577D2C5A-6A99-4E64-BF33-A25CDE884D8E}"/>
    <dgm:cxn modelId="{262954AB-52FA-4E20-B38B-05116D455F32}" type="presOf" srcId="{6A41D72C-251F-4EA2-82D4-7D7C2341F263}" destId="{4720ACA8-1B4C-4D1E-8D2C-2E5BEA3C179A}" srcOrd="1" destOrd="0" presId="urn:microsoft.com/office/officeart/2016/7/layout/RepeatingBendingProcessNew"/>
    <dgm:cxn modelId="{27F535CA-6FF2-4440-8D86-F427C7505F66}" srcId="{95A14BAB-BB83-4E33-ACB3-9423BD0F0E01}" destId="{9BD59A98-E07A-438A-B627-F6D1F0FF81F3}" srcOrd="2" destOrd="0" parTransId="{32200132-D5E2-4311-B12B-1F9664166436}" sibTransId="{6A41D72C-251F-4EA2-82D4-7D7C2341F263}"/>
    <dgm:cxn modelId="{1F356AD1-FABE-4251-BE59-E062C72624F2}" type="presOf" srcId="{77A1D30F-5FDE-4F69-AB70-E7439512CB01}" destId="{F62F6870-2D6B-40DD-A720-CF09CFA203EE}" srcOrd="1" destOrd="0" presId="urn:microsoft.com/office/officeart/2016/7/layout/RepeatingBendingProcessNew"/>
    <dgm:cxn modelId="{24E66DDD-A11D-44CA-A7BB-CE3BDB90E2D9}" type="presOf" srcId="{72C4E309-ABF8-4D18-B3CE-2AE00E0A645F}" destId="{22E5CD37-BFDB-4EC4-8F1D-128B9866FAEA}" srcOrd="0" destOrd="0" presId="urn:microsoft.com/office/officeart/2016/7/layout/RepeatingBendingProcessNew"/>
    <dgm:cxn modelId="{78E33AE0-37F7-4AA3-B758-B44D86C390BE}" type="presOf" srcId="{72C4E309-ABF8-4D18-B3CE-2AE00E0A645F}" destId="{DD911C86-3D71-492E-8687-2E2CEFD64A07}" srcOrd="1" destOrd="0" presId="urn:microsoft.com/office/officeart/2016/7/layout/RepeatingBendingProcessNew"/>
    <dgm:cxn modelId="{A76F84E6-67F9-47A1-89BC-C483C5D4B6B7}" type="presOf" srcId="{8CEC857C-A525-4F0F-9CFC-330CDA0DD851}" destId="{61C68D55-0F2C-418B-84B7-EDE864FBCAE7}" srcOrd="1" destOrd="0" presId="urn:microsoft.com/office/officeart/2016/7/layout/RepeatingBendingProcessNew"/>
    <dgm:cxn modelId="{CFBEB6EC-9B9A-4320-97D6-88ECF17923E8}" type="presOf" srcId="{8CEC857C-A525-4F0F-9CFC-330CDA0DD851}" destId="{CFE0E49A-8895-4ED8-B781-0BA2D90FC46C}" srcOrd="0" destOrd="0" presId="urn:microsoft.com/office/officeart/2016/7/layout/RepeatingBendingProcessNew"/>
    <dgm:cxn modelId="{6D22ACF9-11FD-4D54-9C6C-D5A76226D41E}" type="presOf" srcId="{9BD59A98-E07A-438A-B627-F6D1F0FF81F3}" destId="{71301015-C2EB-42B2-BB75-F182461B8231}" srcOrd="0" destOrd="0" presId="urn:microsoft.com/office/officeart/2016/7/layout/RepeatingBendingProcessNew"/>
    <dgm:cxn modelId="{0623A290-A695-448F-AAA6-8507670C5E5E}" type="presParOf" srcId="{763CC49B-C40C-4886-99F6-564977ADAEB4}" destId="{1C9AE742-A24B-49CF-AA74-D0E71CBA2548}" srcOrd="0" destOrd="0" presId="urn:microsoft.com/office/officeart/2016/7/layout/RepeatingBendingProcessNew"/>
    <dgm:cxn modelId="{7D90B487-48FF-470B-B69B-9B45097F6259}" type="presParOf" srcId="{763CC49B-C40C-4886-99F6-564977ADAEB4}" destId="{22E5CD37-BFDB-4EC4-8F1D-128B9866FAEA}" srcOrd="1" destOrd="0" presId="urn:microsoft.com/office/officeart/2016/7/layout/RepeatingBendingProcessNew"/>
    <dgm:cxn modelId="{7C4D5776-C0EA-4BB0-893C-BB304AD31C14}" type="presParOf" srcId="{22E5CD37-BFDB-4EC4-8F1D-128B9866FAEA}" destId="{DD911C86-3D71-492E-8687-2E2CEFD64A07}" srcOrd="0" destOrd="0" presId="urn:microsoft.com/office/officeart/2016/7/layout/RepeatingBendingProcessNew"/>
    <dgm:cxn modelId="{1CBEDADA-DF0B-43B1-96E4-643070A35F7C}" type="presParOf" srcId="{763CC49B-C40C-4886-99F6-564977ADAEB4}" destId="{F58D8ACA-1E39-442A-AFAD-3F4EB7DBB98A}" srcOrd="2" destOrd="0" presId="urn:microsoft.com/office/officeart/2016/7/layout/RepeatingBendingProcessNew"/>
    <dgm:cxn modelId="{0A1212F0-47FC-4A4E-ADCB-B32C8A9F4D97}" type="presParOf" srcId="{763CC49B-C40C-4886-99F6-564977ADAEB4}" destId="{CFE0E49A-8895-4ED8-B781-0BA2D90FC46C}" srcOrd="3" destOrd="0" presId="urn:microsoft.com/office/officeart/2016/7/layout/RepeatingBendingProcessNew"/>
    <dgm:cxn modelId="{998508FE-C748-4692-A0AE-4B0465B65DCF}" type="presParOf" srcId="{CFE0E49A-8895-4ED8-B781-0BA2D90FC46C}" destId="{61C68D55-0F2C-418B-84B7-EDE864FBCAE7}" srcOrd="0" destOrd="0" presId="urn:microsoft.com/office/officeart/2016/7/layout/RepeatingBendingProcessNew"/>
    <dgm:cxn modelId="{A51FD0FD-E940-4DCB-8491-F9FDEDE8B8AA}" type="presParOf" srcId="{763CC49B-C40C-4886-99F6-564977ADAEB4}" destId="{71301015-C2EB-42B2-BB75-F182461B8231}" srcOrd="4" destOrd="0" presId="urn:microsoft.com/office/officeart/2016/7/layout/RepeatingBendingProcessNew"/>
    <dgm:cxn modelId="{EA19BFF9-68CE-4E03-8840-A8EA99CFB008}" type="presParOf" srcId="{763CC49B-C40C-4886-99F6-564977ADAEB4}" destId="{BD8955EB-84A4-4D5D-B952-367F75BDE6C1}" srcOrd="5" destOrd="0" presId="urn:microsoft.com/office/officeart/2016/7/layout/RepeatingBendingProcessNew"/>
    <dgm:cxn modelId="{C5751065-12CB-4A35-9F03-A9C2283702B2}" type="presParOf" srcId="{BD8955EB-84A4-4D5D-B952-367F75BDE6C1}" destId="{4720ACA8-1B4C-4D1E-8D2C-2E5BEA3C179A}" srcOrd="0" destOrd="0" presId="urn:microsoft.com/office/officeart/2016/7/layout/RepeatingBendingProcessNew"/>
    <dgm:cxn modelId="{734CEE62-FAC2-4294-9866-064DF7557C70}" type="presParOf" srcId="{763CC49B-C40C-4886-99F6-564977ADAEB4}" destId="{343123D0-9617-4159-9667-9576CA6F52C4}" srcOrd="6" destOrd="0" presId="urn:microsoft.com/office/officeart/2016/7/layout/RepeatingBendingProcessNew"/>
    <dgm:cxn modelId="{C3D36E08-C6B7-4A0C-ADB4-A333C66D333E}" type="presParOf" srcId="{763CC49B-C40C-4886-99F6-564977ADAEB4}" destId="{A81F4B99-73D4-4764-A327-EAFEDEE53CAE}" srcOrd="7" destOrd="0" presId="urn:microsoft.com/office/officeart/2016/7/layout/RepeatingBendingProcessNew"/>
    <dgm:cxn modelId="{E50A950F-7204-4F7D-BB97-52E5D3DC0224}" type="presParOf" srcId="{A81F4B99-73D4-4764-A327-EAFEDEE53CAE}" destId="{F62F6870-2D6B-40DD-A720-CF09CFA203EE}" srcOrd="0" destOrd="0" presId="urn:microsoft.com/office/officeart/2016/7/layout/RepeatingBendingProcessNew"/>
    <dgm:cxn modelId="{9E2A46AB-95A4-4F10-ABA7-A0F7FBA02592}" type="presParOf" srcId="{763CC49B-C40C-4886-99F6-564977ADAEB4}" destId="{E5D6BCF6-A2C7-4EA6-862C-E9EEF2673D3B}" srcOrd="8" destOrd="0" presId="urn:microsoft.com/office/officeart/2016/7/layout/RepeatingBendingProcessNew"/>
    <dgm:cxn modelId="{65676492-1CD0-4D35-9EDB-ABDD09FD5CBF}" type="presParOf" srcId="{763CC49B-C40C-4886-99F6-564977ADAEB4}" destId="{3AFF5452-60B5-4D57-AED0-A21C5F22A7E1}" srcOrd="9" destOrd="0" presId="urn:microsoft.com/office/officeart/2016/7/layout/RepeatingBendingProcessNew"/>
    <dgm:cxn modelId="{C5F7BAB5-74A1-4C50-8842-E6318ECB502C}" type="presParOf" srcId="{3AFF5452-60B5-4D57-AED0-A21C5F22A7E1}" destId="{C53CB45C-51F5-4803-923C-ED03163E1208}" srcOrd="0" destOrd="0" presId="urn:microsoft.com/office/officeart/2016/7/layout/RepeatingBendingProcessNew"/>
    <dgm:cxn modelId="{781DB16D-0661-4671-9ED8-0F00DC060B92}" type="presParOf" srcId="{763CC49B-C40C-4886-99F6-564977ADAEB4}" destId="{9B91FD7C-9005-4DE0-B683-BAE6317EA3F6}" srcOrd="10" destOrd="0" presId="urn:microsoft.com/office/officeart/2016/7/layout/RepeatingBendingProcessNew"/>
    <dgm:cxn modelId="{3BF9E3A6-EBC1-4A6A-BC88-7E84AE2E4AE6}" type="presParOf" srcId="{763CC49B-C40C-4886-99F6-564977ADAEB4}" destId="{D867343F-DB75-47CD-8C26-4AFB901E5CBE}" srcOrd="11" destOrd="0" presId="urn:microsoft.com/office/officeart/2016/7/layout/RepeatingBendingProcessNew"/>
    <dgm:cxn modelId="{73FB5680-D94D-4733-8E92-2FCF0711DF40}" type="presParOf" srcId="{D867343F-DB75-47CD-8C26-4AFB901E5CBE}" destId="{0438BE0A-904C-45A6-8185-E33CC4E371A5}" srcOrd="0" destOrd="0" presId="urn:microsoft.com/office/officeart/2016/7/layout/RepeatingBendingProcessNew"/>
    <dgm:cxn modelId="{12DFCE02-C1FE-4B2B-BA4D-CABFFAFC57F0}" type="presParOf" srcId="{763CC49B-C40C-4886-99F6-564977ADAEB4}" destId="{739157F0-6519-4B55-A5E3-9482DFF0126D}"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D6B81-CAA9-44F0-AF25-9388C0C7994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C45AB61-1DC1-4115-A0EF-AB8D58C5D529}">
      <dgm:prSet/>
      <dgm:spPr/>
      <dgm:t>
        <a:bodyPr/>
        <a:lstStyle/>
        <a:p>
          <a:pPr>
            <a:lnSpc>
              <a:spcPct val="100000"/>
            </a:lnSpc>
          </a:pPr>
          <a:r>
            <a:rPr lang="en-US"/>
            <a:t>1. Data Collection and Analysis</a:t>
          </a:r>
        </a:p>
      </dgm:t>
    </dgm:pt>
    <dgm:pt modelId="{55ACC3D6-83E8-4784-86CD-95BC77C3CE9A}" type="parTrans" cxnId="{E1D81A5F-DBE1-4E48-AC44-C8740D9C224A}">
      <dgm:prSet/>
      <dgm:spPr/>
      <dgm:t>
        <a:bodyPr/>
        <a:lstStyle/>
        <a:p>
          <a:endParaRPr lang="en-US"/>
        </a:p>
      </dgm:t>
    </dgm:pt>
    <dgm:pt modelId="{5B5D3B8C-F58C-4B7A-B204-E2F4AD7DE7CA}" type="sibTrans" cxnId="{E1D81A5F-DBE1-4E48-AC44-C8740D9C224A}">
      <dgm:prSet/>
      <dgm:spPr/>
      <dgm:t>
        <a:bodyPr/>
        <a:lstStyle/>
        <a:p>
          <a:pPr>
            <a:lnSpc>
              <a:spcPct val="100000"/>
            </a:lnSpc>
          </a:pPr>
          <a:endParaRPr lang="en-US"/>
        </a:p>
      </dgm:t>
    </dgm:pt>
    <dgm:pt modelId="{A1FC6C76-61A0-4E84-87F1-A848F3BA2DA9}">
      <dgm:prSet/>
      <dgm:spPr/>
      <dgm:t>
        <a:bodyPr/>
        <a:lstStyle/>
        <a:p>
          <a:pPr>
            <a:lnSpc>
              <a:spcPct val="100000"/>
            </a:lnSpc>
          </a:pPr>
          <a:r>
            <a:rPr lang="en-US"/>
            <a:t>2. Develop Predictive Models</a:t>
          </a:r>
        </a:p>
      </dgm:t>
    </dgm:pt>
    <dgm:pt modelId="{F8516589-B0A8-4524-A359-8D1C53AA7C35}" type="parTrans" cxnId="{2237AC74-204A-4BD6-83DA-019A4951F829}">
      <dgm:prSet/>
      <dgm:spPr/>
      <dgm:t>
        <a:bodyPr/>
        <a:lstStyle/>
        <a:p>
          <a:endParaRPr lang="en-US"/>
        </a:p>
      </dgm:t>
    </dgm:pt>
    <dgm:pt modelId="{BBE2BD8E-E033-4EED-BDE7-484B0B587877}" type="sibTrans" cxnId="{2237AC74-204A-4BD6-83DA-019A4951F829}">
      <dgm:prSet/>
      <dgm:spPr/>
      <dgm:t>
        <a:bodyPr/>
        <a:lstStyle/>
        <a:p>
          <a:pPr>
            <a:lnSpc>
              <a:spcPct val="100000"/>
            </a:lnSpc>
          </a:pPr>
          <a:endParaRPr lang="en-US"/>
        </a:p>
      </dgm:t>
    </dgm:pt>
    <dgm:pt modelId="{A0A880BC-313D-4BA8-A2C3-E4A844AA7611}">
      <dgm:prSet/>
      <dgm:spPr/>
      <dgm:t>
        <a:bodyPr/>
        <a:lstStyle/>
        <a:p>
          <a:pPr>
            <a:lnSpc>
              <a:spcPct val="100000"/>
            </a:lnSpc>
          </a:pPr>
          <a:r>
            <a:rPr lang="en-US"/>
            <a:t>3. Implement Route Optimization Tools</a:t>
          </a:r>
        </a:p>
      </dgm:t>
    </dgm:pt>
    <dgm:pt modelId="{67A3DE69-74B0-40DC-8032-8BF90510E367}" type="parTrans" cxnId="{05F5EE01-C072-443C-B09D-D0335B9DB545}">
      <dgm:prSet/>
      <dgm:spPr/>
      <dgm:t>
        <a:bodyPr/>
        <a:lstStyle/>
        <a:p>
          <a:endParaRPr lang="en-US"/>
        </a:p>
      </dgm:t>
    </dgm:pt>
    <dgm:pt modelId="{BF0147F0-56FD-4A33-B244-A39C89F3D213}" type="sibTrans" cxnId="{05F5EE01-C072-443C-B09D-D0335B9DB545}">
      <dgm:prSet/>
      <dgm:spPr/>
      <dgm:t>
        <a:bodyPr/>
        <a:lstStyle/>
        <a:p>
          <a:pPr>
            <a:lnSpc>
              <a:spcPct val="100000"/>
            </a:lnSpc>
          </a:pPr>
          <a:endParaRPr lang="en-US"/>
        </a:p>
      </dgm:t>
    </dgm:pt>
    <dgm:pt modelId="{A2E6759E-1125-4027-9354-DA9F0AE7A203}">
      <dgm:prSet/>
      <dgm:spPr/>
      <dgm:t>
        <a:bodyPr/>
        <a:lstStyle/>
        <a:p>
          <a:pPr>
            <a:lnSpc>
              <a:spcPct val="100000"/>
            </a:lnSpc>
          </a:pPr>
          <a:r>
            <a:rPr lang="en-US"/>
            <a:t>4. Enhance Customer Interfaces</a:t>
          </a:r>
        </a:p>
      </dgm:t>
    </dgm:pt>
    <dgm:pt modelId="{A0ED8F85-45C6-4B2A-A6B7-072E5A967F71}" type="parTrans" cxnId="{93CAC97A-3DC6-4E8F-9B78-530F95F9C121}">
      <dgm:prSet/>
      <dgm:spPr/>
      <dgm:t>
        <a:bodyPr/>
        <a:lstStyle/>
        <a:p>
          <a:endParaRPr lang="en-US"/>
        </a:p>
      </dgm:t>
    </dgm:pt>
    <dgm:pt modelId="{82E9837E-5AA8-47DE-A849-38421432D7C7}" type="sibTrans" cxnId="{93CAC97A-3DC6-4E8F-9B78-530F95F9C121}">
      <dgm:prSet/>
      <dgm:spPr/>
      <dgm:t>
        <a:bodyPr/>
        <a:lstStyle/>
        <a:p>
          <a:pPr>
            <a:lnSpc>
              <a:spcPct val="100000"/>
            </a:lnSpc>
          </a:pPr>
          <a:endParaRPr lang="en-US"/>
        </a:p>
      </dgm:t>
    </dgm:pt>
    <dgm:pt modelId="{A5903E37-3E00-47EA-9CFC-998DE69EF40F}">
      <dgm:prSet/>
      <dgm:spPr/>
      <dgm:t>
        <a:bodyPr/>
        <a:lstStyle/>
        <a:p>
          <a:pPr>
            <a:lnSpc>
              <a:spcPct val="100000"/>
            </a:lnSpc>
          </a:pPr>
          <a:r>
            <a:rPr lang="en-US"/>
            <a:t>5. Collaborate with Traffic Management Authorities</a:t>
          </a:r>
        </a:p>
      </dgm:t>
    </dgm:pt>
    <dgm:pt modelId="{FAA6FE23-99EA-44D2-944F-6FC6806AD7B8}" type="parTrans" cxnId="{8F76ECF5-BAB9-4518-A53A-C8FE71BA0A8B}">
      <dgm:prSet/>
      <dgm:spPr/>
      <dgm:t>
        <a:bodyPr/>
        <a:lstStyle/>
        <a:p>
          <a:endParaRPr lang="en-US"/>
        </a:p>
      </dgm:t>
    </dgm:pt>
    <dgm:pt modelId="{1EA01ACD-4207-4495-8026-D4F7B7186ACC}" type="sibTrans" cxnId="{8F76ECF5-BAB9-4518-A53A-C8FE71BA0A8B}">
      <dgm:prSet/>
      <dgm:spPr/>
      <dgm:t>
        <a:bodyPr/>
        <a:lstStyle/>
        <a:p>
          <a:pPr>
            <a:lnSpc>
              <a:spcPct val="100000"/>
            </a:lnSpc>
          </a:pPr>
          <a:endParaRPr lang="en-US"/>
        </a:p>
      </dgm:t>
    </dgm:pt>
    <dgm:pt modelId="{3CFAE759-8174-4199-A4AE-51CA3338FEEF}">
      <dgm:prSet/>
      <dgm:spPr/>
      <dgm:t>
        <a:bodyPr/>
        <a:lstStyle/>
        <a:p>
          <a:pPr>
            <a:lnSpc>
              <a:spcPct val="100000"/>
            </a:lnSpc>
          </a:pPr>
          <a:r>
            <a:rPr lang="en-US"/>
            <a:t>6. Monitor and Adjust Operations</a:t>
          </a:r>
        </a:p>
      </dgm:t>
    </dgm:pt>
    <dgm:pt modelId="{7D9CFE26-25A9-4A17-9202-79A88FABB73C}" type="parTrans" cxnId="{E4C68697-E347-4AD2-B4AD-D6F898BBF28B}">
      <dgm:prSet/>
      <dgm:spPr/>
      <dgm:t>
        <a:bodyPr/>
        <a:lstStyle/>
        <a:p>
          <a:endParaRPr lang="en-US"/>
        </a:p>
      </dgm:t>
    </dgm:pt>
    <dgm:pt modelId="{6F204F3B-811B-4207-A359-348BCA496769}" type="sibTrans" cxnId="{E4C68697-E347-4AD2-B4AD-D6F898BBF28B}">
      <dgm:prSet/>
      <dgm:spPr/>
      <dgm:t>
        <a:bodyPr/>
        <a:lstStyle/>
        <a:p>
          <a:pPr>
            <a:lnSpc>
              <a:spcPct val="100000"/>
            </a:lnSpc>
          </a:pPr>
          <a:endParaRPr lang="en-US"/>
        </a:p>
      </dgm:t>
    </dgm:pt>
    <dgm:pt modelId="{25EEA89D-65BF-48ED-A8CB-5E965294DAAC}">
      <dgm:prSet/>
      <dgm:spPr/>
      <dgm:t>
        <a:bodyPr/>
        <a:lstStyle/>
        <a:p>
          <a:pPr>
            <a:lnSpc>
              <a:spcPct val="100000"/>
            </a:lnSpc>
          </a:pPr>
          <a:r>
            <a:rPr lang="en-US"/>
            <a:t>7. Promote Sustainable Practices</a:t>
          </a:r>
        </a:p>
      </dgm:t>
    </dgm:pt>
    <dgm:pt modelId="{4D8A1B8F-F91B-4455-95CF-F8D74A124E70}" type="parTrans" cxnId="{75C0A711-5246-45E3-9C27-50C4FCBA6C14}">
      <dgm:prSet/>
      <dgm:spPr/>
      <dgm:t>
        <a:bodyPr/>
        <a:lstStyle/>
        <a:p>
          <a:endParaRPr lang="en-US"/>
        </a:p>
      </dgm:t>
    </dgm:pt>
    <dgm:pt modelId="{1DC170D9-BD11-46C7-B917-79DFEF2D2A9E}" type="sibTrans" cxnId="{75C0A711-5246-45E3-9C27-50C4FCBA6C14}">
      <dgm:prSet/>
      <dgm:spPr/>
      <dgm:t>
        <a:bodyPr/>
        <a:lstStyle/>
        <a:p>
          <a:pPr>
            <a:lnSpc>
              <a:spcPct val="100000"/>
            </a:lnSpc>
          </a:pPr>
          <a:endParaRPr lang="en-US"/>
        </a:p>
      </dgm:t>
    </dgm:pt>
    <dgm:pt modelId="{5CEBD024-3716-4F17-89FC-E938B1279B27}">
      <dgm:prSet/>
      <dgm:spPr/>
      <dgm:t>
        <a:bodyPr/>
        <a:lstStyle/>
        <a:p>
          <a:pPr>
            <a:lnSpc>
              <a:spcPct val="100000"/>
            </a:lnSpc>
          </a:pPr>
          <a:r>
            <a:rPr lang="en-US"/>
            <a:t>8. Train and Support Drivers</a:t>
          </a:r>
        </a:p>
      </dgm:t>
    </dgm:pt>
    <dgm:pt modelId="{B4537C29-5205-4000-A8C0-8E267340B728}" type="parTrans" cxnId="{A6E70316-39C1-43C3-9B6E-F1B9400F5591}">
      <dgm:prSet/>
      <dgm:spPr/>
      <dgm:t>
        <a:bodyPr/>
        <a:lstStyle/>
        <a:p>
          <a:endParaRPr lang="en-US"/>
        </a:p>
      </dgm:t>
    </dgm:pt>
    <dgm:pt modelId="{9D152074-7CCA-4D70-8472-20013E8EB383}" type="sibTrans" cxnId="{A6E70316-39C1-43C3-9B6E-F1B9400F5591}">
      <dgm:prSet/>
      <dgm:spPr/>
      <dgm:t>
        <a:bodyPr/>
        <a:lstStyle/>
        <a:p>
          <a:endParaRPr lang="en-US"/>
        </a:p>
      </dgm:t>
    </dgm:pt>
    <dgm:pt modelId="{4897A547-6448-4270-A85E-B9346582A260}" type="pres">
      <dgm:prSet presAssocID="{FD1D6B81-CAA9-44F0-AF25-9388C0C7994D}" presName="root" presStyleCnt="0">
        <dgm:presLayoutVars>
          <dgm:dir/>
          <dgm:resizeHandles val="exact"/>
        </dgm:presLayoutVars>
      </dgm:prSet>
      <dgm:spPr/>
    </dgm:pt>
    <dgm:pt modelId="{EC71D939-7875-4D15-8357-57F6658080DC}" type="pres">
      <dgm:prSet presAssocID="{FD1D6B81-CAA9-44F0-AF25-9388C0C7994D}" presName="container" presStyleCnt="0">
        <dgm:presLayoutVars>
          <dgm:dir/>
          <dgm:resizeHandles val="exact"/>
        </dgm:presLayoutVars>
      </dgm:prSet>
      <dgm:spPr/>
    </dgm:pt>
    <dgm:pt modelId="{753FFADE-C9EB-42CE-B010-B50CBD867EA9}" type="pres">
      <dgm:prSet presAssocID="{9C45AB61-1DC1-4115-A0EF-AB8D58C5D529}" presName="compNode" presStyleCnt="0"/>
      <dgm:spPr/>
    </dgm:pt>
    <dgm:pt modelId="{AD0D23F1-CA23-4AD9-A091-CB6527333063}" type="pres">
      <dgm:prSet presAssocID="{9C45AB61-1DC1-4115-A0EF-AB8D58C5D529}" presName="iconBgRect" presStyleLbl="bgShp" presStyleIdx="0" presStyleCnt="8"/>
      <dgm:spPr/>
    </dgm:pt>
    <dgm:pt modelId="{DEF3AD7B-A99E-4433-A5CE-A6F9568B42FF}" type="pres">
      <dgm:prSet presAssocID="{9C45AB61-1DC1-4115-A0EF-AB8D58C5D52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51A035F0-1294-4421-87B4-3BDBB8F87CF5}" type="pres">
      <dgm:prSet presAssocID="{9C45AB61-1DC1-4115-A0EF-AB8D58C5D529}" presName="spaceRect" presStyleCnt="0"/>
      <dgm:spPr/>
    </dgm:pt>
    <dgm:pt modelId="{5D47F9C5-A6DB-4088-9F44-A1E30C636A88}" type="pres">
      <dgm:prSet presAssocID="{9C45AB61-1DC1-4115-A0EF-AB8D58C5D529}" presName="textRect" presStyleLbl="revTx" presStyleIdx="0" presStyleCnt="8">
        <dgm:presLayoutVars>
          <dgm:chMax val="1"/>
          <dgm:chPref val="1"/>
        </dgm:presLayoutVars>
      </dgm:prSet>
      <dgm:spPr/>
    </dgm:pt>
    <dgm:pt modelId="{101C7557-D187-4F76-A7B5-B8995292AF8F}" type="pres">
      <dgm:prSet presAssocID="{5B5D3B8C-F58C-4B7A-B204-E2F4AD7DE7CA}" presName="sibTrans" presStyleLbl="sibTrans2D1" presStyleIdx="0" presStyleCnt="0"/>
      <dgm:spPr/>
    </dgm:pt>
    <dgm:pt modelId="{24DE6A16-2167-4AC6-A7AF-1556F75D497A}" type="pres">
      <dgm:prSet presAssocID="{A1FC6C76-61A0-4E84-87F1-A848F3BA2DA9}" presName="compNode" presStyleCnt="0"/>
      <dgm:spPr/>
    </dgm:pt>
    <dgm:pt modelId="{94137B95-16C6-444B-AC28-FF1AABEF1A33}" type="pres">
      <dgm:prSet presAssocID="{A1FC6C76-61A0-4E84-87F1-A848F3BA2DA9}" presName="iconBgRect" presStyleLbl="bgShp" presStyleIdx="1" presStyleCnt="8"/>
      <dgm:spPr/>
    </dgm:pt>
    <dgm:pt modelId="{9AD28093-FDF2-41FD-AB44-D613B375150D}" type="pres">
      <dgm:prSet presAssocID="{A1FC6C76-61A0-4E84-87F1-A848F3BA2DA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5F5998E4-8A75-41F4-B54C-24EA446BC47B}" type="pres">
      <dgm:prSet presAssocID="{A1FC6C76-61A0-4E84-87F1-A848F3BA2DA9}" presName="spaceRect" presStyleCnt="0"/>
      <dgm:spPr/>
    </dgm:pt>
    <dgm:pt modelId="{851A41B8-3A43-4CF7-BDAB-0D9B3DF31458}" type="pres">
      <dgm:prSet presAssocID="{A1FC6C76-61A0-4E84-87F1-A848F3BA2DA9}" presName="textRect" presStyleLbl="revTx" presStyleIdx="1" presStyleCnt="8">
        <dgm:presLayoutVars>
          <dgm:chMax val="1"/>
          <dgm:chPref val="1"/>
        </dgm:presLayoutVars>
      </dgm:prSet>
      <dgm:spPr/>
    </dgm:pt>
    <dgm:pt modelId="{5180B9C1-8246-4032-9DD8-ACF90E50F0BE}" type="pres">
      <dgm:prSet presAssocID="{BBE2BD8E-E033-4EED-BDE7-484B0B587877}" presName="sibTrans" presStyleLbl="sibTrans2D1" presStyleIdx="0" presStyleCnt="0"/>
      <dgm:spPr/>
    </dgm:pt>
    <dgm:pt modelId="{6B2DEC87-44EF-42C9-B495-E8BA7BFD6491}" type="pres">
      <dgm:prSet presAssocID="{A0A880BC-313D-4BA8-A2C3-E4A844AA7611}" presName="compNode" presStyleCnt="0"/>
      <dgm:spPr/>
    </dgm:pt>
    <dgm:pt modelId="{9E75FE30-276F-45FC-B350-9A78D3D15ECF}" type="pres">
      <dgm:prSet presAssocID="{A0A880BC-313D-4BA8-A2C3-E4A844AA7611}" presName="iconBgRect" presStyleLbl="bgShp" presStyleIdx="2" presStyleCnt="8"/>
      <dgm:spPr/>
    </dgm:pt>
    <dgm:pt modelId="{B80CBE00-67CA-4C2D-9F37-455144D8A956}" type="pres">
      <dgm:prSet presAssocID="{A0A880BC-313D-4BA8-A2C3-E4A844AA761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4C8B4257-3CF1-455C-AC05-1B1DE2689CA8}" type="pres">
      <dgm:prSet presAssocID="{A0A880BC-313D-4BA8-A2C3-E4A844AA7611}" presName="spaceRect" presStyleCnt="0"/>
      <dgm:spPr/>
    </dgm:pt>
    <dgm:pt modelId="{256568E6-6723-4A40-B7B1-B6C5A699D80E}" type="pres">
      <dgm:prSet presAssocID="{A0A880BC-313D-4BA8-A2C3-E4A844AA7611}" presName="textRect" presStyleLbl="revTx" presStyleIdx="2" presStyleCnt="8">
        <dgm:presLayoutVars>
          <dgm:chMax val="1"/>
          <dgm:chPref val="1"/>
        </dgm:presLayoutVars>
      </dgm:prSet>
      <dgm:spPr/>
    </dgm:pt>
    <dgm:pt modelId="{71F4E6E3-EFA9-4A73-840B-0A0462436101}" type="pres">
      <dgm:prSet presAssocID="{BF0147F0-56FD-4A33-B244-A39C89F3D213}" presName="sibTrans" presStyleLbl="sibTrans2D1" presStyleIdx="0" presStyleCnt="0"/>
      <dgm:spPr/>
    </dgm:pt>
    <dgm:pt modelId="{AA2305EA-7F6F-47DD-8E36-B089CCBC13AA}" type="pres">
      <dgm:prSet presAssocID="{A2E6759E-1125-4027-9354-DA9F0AE7A203}" presName="compNode" presStyleCnt="0"/>
      <dgm:spPr/>
    </dgm:pt>
    <dgm:pt modelId="{3743EB45-F6E8-4B9C-B20C-8DECFD3881D1}" type="pres">
      <dgm:prSet presAssocID="{A2E6759E-1125-4027-9354-DA9F0AE7A203}" presName="iconBgRect" presStyleLbl="bgShp" presStyleIdx="3" presStyleCnt="8"/>
      <dgm:spPr/>
    </dgm:pt>
    <dgm:pt modelId="{2B5B0D45-CD09-4168-ABF9-FA617A3A5CE7}" type="pres">
      <dgm:prSet presAssocID="{A2E6759E-1125-4027-9354-DA9F0AE7A20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9E30D91D-31FA-4A23-A525-36ED2443693F}" type="pres">
      <dgm:prSet presAssocID="{A2E6759E-1125-4027-9354-DA9F0AE7A203}" presName="spaceRect" presStyleCnt="0"/>
      <dgm:spPr/>
    </dgm:pt>
    <dgm:pt modelId="{B597622B-0D0B-42B6-A43E-0DA27244004E}" type="pres">
      <dgm:prSet presAssocID="{A2E6759E-1125-4027-9354-DA9F0AE7A203}" presName="textRect" presStyleLbl="revTx" presStyleIdx="3" presStyleCnt="8">
        <dgm:presLayoutVars>
          <dgm:chMax val="1"/>
          <dgm:chPref val="1"/>
        </dgm:presLayoutVars>
      </dgm:prSet>
      <dgm:spPr/>
    </dgm:pt>
    <dgm:pt modelId="{ACEDF401-A4A5-44D8-84AF-BDD60244C64C}" type="pres">
      <dgm:prSet presAssocID="{82E9837E-5AA8-47DE-A849-38421432D7C7}" presName="sibTrans" presStyleLbl="sibTrans2D1" presStyleIdx="0" presStyleCnt="0"/>
      <dgm:spPr/>
    </dgm:pt>
    <dgm:pt modelId="{78EC0D71-1582-4244-AB08-AC131CAB0635}" type="pres">
      <dgm:prSet presAssocID="{A5903E37-3E00-47EA-9CFC-998DE69EF40F}" presName="compNode" presStyleCnt="0"/>
      <dgm:spPr/>
    </dgm:pt>
    <dgm:pt modelId="{E62F8843-41DF-4EB6-8727-1A14E0961B59}" type="pres">
      <dgm:prSet presAssocID="{A5903E37-3E00-47EA-9CFC-998DE69EF40F}" presName="iconBgRect" presStyleLbl="bgShp" presStyleIdx="4" presStyleCnt="8"/>
      <dgm:spPr/>
    </dgm:pt>
    <dgm:pt modelId="{05DC5E4D-A69E-4760-8A6C-4E5ABBEEA7DC}" type="pres">
      <dgm:prSet presAssocID="{A5903E37-3E00-47EA-9CFC-998DE69EF40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affic Light"/>
        </a:ext>
      </dgm:extLst>
    </dgm:pt>
    <dgm:pt modelId="{071D9E6B-A168-45E4-8A9E-B3FF59DBF17E}" type="pres">
      <dgm:prSet presAssocID="{A5903E37-3E00-47EA-9CFC-998DE69EF40F}" presName="spaceRect" presStyleCnt="0"/>
      <dgm:spPr/>
    </dgm:pt>
    <dgm:pt modelId="{3B1F1DD2-6671-430D-A284-20A55F65F728}" type="pres">
      <dgm:prSet presAssocID="{A5903E37-3E00-47EA-9CFC-998DE69EF40F}" presName="textRect" presStyleLbl="revTx" presStyleIdx="4" presStyleCnt="8">
        <dgm:presLayoutVars>
          <dgm:chMax val="1"/>
          <dgm:chPref val="1"/>
        </dgm:presLayoutVars>
      </dgm:prSet>
      <dgm:spPr/>
    </dgm:pt>
    <dgm:pt modelId="{F3FD27D6-3CC0-4E3F-BB92-F15079664FF0}" type="pres">
      <dgm:prSet presAssocID="{1EA01ACD-4207-4495-8026-D4F7B7186ACC}" presName="sibTrans" presStyleLbl="sibTrans2D1" presStyleIdx="0" presStyleCnt="0"/>
      <dgm:spPr/>
    </dgm:pt>
    <dgm:pt modelId="{367A310E-04DA-4455-8681-3F040CE6FF86}" type="pres">
      <dgm:prSet presAssocID="{3CFAE759-8174-4199-A4AE-51CA3338FEEF}" presName="compNode" presStyleCnt="0"/>
      <dgm:spPr/>
    </dgm:pt>
    <dgm:pt modelId="{9FBC9070-9231-46AE-994E-0D38B1210CD0}" type="pres">
      <dgm:prSet presAssocID="{3CFAE759-8174-4199-A4AE-51CA3338FEEF}" presName="iconBgRect" presStyleLbl="bgShp" presStyleIdx="5" presStyleCnt="8"/>
      <dgm:spPr/>
    </dgm:pt>
    <dgm:pt modelId="{2EB4BEA6-6A9B-49A9-8A43-1F5723080DA3}" type="pres">
      <dgm:prSet presAssocID="{3CFAE759-8174-4199-A4AE-51CA3338FEE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uge"/>
        </a:ext>
      </dgm:extLst>
    </dgm:pt>
    <dgm:pt modelId="{DADDF785-F208-4823-8076-12A78983597B}" type="pres">
      <dgm:prSet presAssocID="{3CFAE759-8174-4199-A4AE-51CA3338FEEF}" presName="spaceRect" presStyleCnt="0"/>
      <dgm:spPr/>
    </dgm:pt>
    <dgm:pt modelId="{3C51D7DC-5C81-474F-880A-BB82D396DA28}" type="pres">
      <dgm:prSet presAssocID="{3CFAE759-8174-4199-A4AE-51CA3338FEEF}" presName="textRect" presStyleLbl="revTx" presStyleIdx="5" presStyleCnt="8">
        <dgm:presLayoutVars>
          <dgm:chMax val="1"/>
          <dgm:chPref val="1"/>
        </dgm:presLayoutVars>
      </dgm:prSet>
      <dgm:spPr/>
    </dgm:pt>
    <dgm:pt modelId="{C1273BEE-6E17-428F-8CBC-27074E868F6B}" type="pres">
      <dgm:prSet presAssocID="{6F204F3B-811B-4207-A359-348BCA496769}" presName="sibTrans" presStyleLbl="sibTrans2D1" presStyleIdx="0" presStyleCnt="0"/>
      <dgm:spPr/>
    </dgm:pt>
    <dgm:pt modelId="{584B994D-CF23-486C-98AE-19DD96A08E2D}" type="pres">
      <dgm:prSet presAssocID="{25EEA89D-65BF-48ED-A8CB-5E965294DAAC}" presName="compNode" presStyleCnt="0"/>
      <dgm:spPr/>
    </dgm:pt>
    <dgm:pt modelId="{54528F3B-8183-4045-AFBC-BA7F790EB703}" type="pres">
      <dgm:prSet presAssocID="{25EEA89D-65BF-48ED-A8CB-5E965294DAAC}" presName="iconBgRect" presStyleLbl="bgShp" presStyleIdx="6" presStyleCnt="8"/>
      <dgm:spPr/>
    </dgm:pt>
    <dgm:pt modelId="{E8424D15-EEAA-49F2-8790-185B25719254}" type="pres">
      <dgm:prSet presAssocID="{25EEA89D-65BF-48ED-A8CB-5E965294DAA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eaf"/>
        </a:ext>
      </dgm:extLst>
    </dgm:pt>
    <dgm:pt modelId="{D493E57D-8084-4C33-A27C-CCD8B126A816}" type="pres">
      <dgm:prSet presAssocID="{25EEA89D-65BF-48ED-A8CB-5E965294DAAC}" presName="spaceRect" presStyleCnt="0"/>
      <dgm:spPr/>
    </dgm:pt>
    <dgm:pt modelId="{031F1CAA-2FC1-4DF7-8F7E-9C1CFCF50D24}" type="pres">
      <dgm:prSet presAssocID="{25EEA89D-65BF-48ED-A8CB-5E965294DAAC}" presName="textRect" presStyleLbl="revTx" presStyleIdx="6" presStyleCnt="8">
        <dgm:presLayoutVars>
          <dgm:chMax val="1"/>
          <dgm:chPref val="1"/>
        </dgm:presLayoutVars>
      </dgm:prSet>
      <dgm:spPr/>
    </dgm:pt>
    <dgm:pt modelId="{225BE558-6CEB-4D8D-8F03-3402942969C9}" type="pres">
      <dgm:prSet presAssocID="{1DC170D9-BD11-46C7-B917-79DFEF2D2A9E}" presName="sibTrans" presStyleLbl="sibTrans2D1" presStyleIdx="0" presStyleCnt="0"/>
      <dgm:spPr/>
    </dgm:pt>
    <dgm:pt modelId="{883EBD89-5C52-423D-9AB5-37FD1B7F2F7C}" type="pres">
      <dgm:prSet presAssocID="{5CEBD024-3716-4F17-89FC-E938B1279B27}" presName="compNode" presStyleCnt="0"/>
      <dgm:spPr/>
    </dgm:pt>
    <dgm:pt modelId="{F2414E5B-0D81-4AEA-8980-ADE576E1CD78}" type="pres">
      <dgm:prSet presAssocID="{5CEBD024-3716-4F17-89FC-E938B1279B27}" presName="iconBgRect" presStyleLbl="bgShp" presStyleIdx="7" presStyleCnt="8"/>
      <dgm:spPr/>
    </dgm:pt>
    <dgm:pt modelId="{8F8AC46D-223C-4B4A-8105-0F6ACE406850}" type="pres">
      <dgm:prSet presAssocID="{5CEBD024-3716-4F17-89FC-E938B1279B27}"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Train"/>
        </a:ext>
      </dgm:extLst>
    </dgm:pt>
    <dgm:pt modelId="{7561F0AA-98CF-4B0A-8CAC-A60DD688D989}" type="pres">
      <dgm:prSet presAssocID="{5CEBD024-3716-4F17-89FC-E938B1279B27}" presName="spaceRect" presStyleCnt="0"/>
      <dgm:spPr/>
    </dgm:pt>
    <dgm:pt modelId="{7B6D64A0-B6F3-43B9-B900-B0DE6C28BD88}" type="pres">
      <dgm:prSet presAssocID="{5CEBD024-3716-4F17-89FC-E938B1279B27}" presName="textRect" presStyleLbl="revTx" presStyleIdx="7" presStyleCnt="8">
        <dgm:presLayoutVars>
          <dgm:chMax val="1"/>
          <dgm:chPref val="1"/>
        </dgm:presLayoutVars>
      </dgm:prSet>
      <dgm:spPr/>
    </dgm:pt>
  </dgm:ptLst>
  <dgm:cxnLst>
    <dgm:cxn modelId="{05F5EE01-C072-443C-B09D-D0335B9DB545}" srcId="{FD1D6B81-CAA9-44F0-AF25-9388C0C7994D}" destId="{A0A880BC-313D-4BA8-A2C3-E4A844AA7611}" srcOrd="2" destOrd="0" parTransId="{67A3DE69-74B0-40DC-8032-8BF90510E367}" sibTransId="{BF0147F0-56FD-4A33-B244-A39C89F3D213}"/>
    <dgm:cxn modelId="{A2E86608-697D-4C79-8306-4CC03E30FC35}" type="presOf" srcId="{1DC170D9-BD11-46C7-B917-79DFEF2D2A9E}" destId="{225BE558-6CEB-4D8D-8F03-3402942969C9}" srcOrd="0" destOrd="0" presId="urn:microsoft.com/office/officeart/2018/2/layout/IconCircleList"/>
    <dgm:cxn modelId="{1F469F0D-CD13-4362-8520-E55B964B5410}" type="presOf" srcId="{A5903E37-3E00-47EA-9CFC-998DE69EF40F}" destId="{3B1F1DD2-6671-430D-A284-20A55F65F728}" srcOrd="0" destOrd="0" presId="urn:microsoft.com/office/officeart/2018/2/layout/IconCircleList"/>
    <dgm:cxn modelId="{75C0A711-5246-45E3-9C27-50C4FCBA6C14}" srcId="{FD1D6B81-CAA9-44F0-AF25-9388C0C7994D}" destId="{25EEA89D-65BF-48ED-A8CB-5E965294DAAC}" srcOrd="6" destOrd="0" parTransId="{4D8A1B8F-F91B-4455-95CF-F8D74A124E70}" sibTransId="{1DC170D9-BD11-46C7-B917-79DFEF2D2A9E}"/>
    <dgm:cxn modelId="{A6E70316-39C1-43C3-9B6E-F1B9400F5591}" srcId="{FD1D6B81-CAA9-44F0-AF25-9388C0C7994D}" destId="{5CEBD024-3716-4F17-89FC-E938B1279B27}" srcOrd="7" destOrd="0" parTransId="{B4537C29-5205-4000-A8C0-8E267340B728}" sibTransId="{9D152074-7CCA-4D70-8472-20013E8EB383}"/>
    <dgm:cxn modelId="{25849D17-34A4-4CE0-B2A8-42C60C5E4FBB}" type="presOf" srcId="{A1FC6C76-61A0-4E84-87F1-A848F3BA2DA9}" destId="{851A41B8-3A43-4CF7-BDAB-0D9B3DF31458}" srcOrd="0" destOrd="0" presId="urn:microsoft.com/office/officeart/2018/2/layout/IconCircleList"/>
    <dgm:cxn modelId="{DFE40926-20A4-4D25-989B-433B649C5F9F}" type="presOf" srcId="{A0A880BC-313D-4BA8-A2C3-E4A844AA7611}" destId="{256568E6-6723-4A40-B7B1-B6C5A699D80E}" srcOrd="0" destOrd="0" presId="urn:microsoft.com/office/officeart/2018/2/layout/IconCircleList"/>
    <dgm:cxn modelId="{A816562B-33E0-49D3-A3BC-F3369A81F6CA}" type="presOf" srcId="{6F204F3B-811B-4207-A359-348BCA496769}" destId="{C1273BEE-6E17-428F-8CBC-27074E868F6B}" srcOrd="0" destOrd="0" presId="urn:microsoft.com/office/officeart/2018/2/layout/IconCircleList"/>
    <dgm:cxn modelId="{37776E32-3065-4A56-9456-187506C8DBB4}" type="presOf" srcId="{82E9837E-5AA8-47DE-A849-38421432D7C7}" destId="{ACEDF401-A4A5-44D8-84AF-BDD60244C64C}" srcOrd="0" destOrd="0" presId="urn:microsoft.com/office/officeart/2018/2/layout/IconCircleList"/>
    <dgm:cxn modelId="{E5B9F335-F29C-4EF9-81F0-4FF807273456}" type="presOf" srcId="{BF0147F0-56FD-4A33-B244-A39C89F3D213}" destId="{71F4E6E3-EFA9-4A73-840B-0A0462436101}" srcOrd="0" destOrd="0" presId="urn:microsoft.com/office/officeart/2018/2/layout/IconCircleList"/>
    <dgm:cxn modelId="{E1D81A5F-DBE1-4E48-AC44-C8740D9C224A}" srcId="{FD1D6B81-CAA9-44F0-AF25-9388C0C7994D}" destId="{9C45AB61-1DC1-4115-A0EF-AB8D58C5D529}" srcOrd="0" destOrd="0" parTransId="{55ACC3D6-83E8-4784-86CD-95BC77C3CE9A}" sibTransId="{5B5D3B8C-F58C-4B7A-B204-E2F4AD7DE7CA}"/>
    <dgm:cxn modelId="{2237AC74-204A-4BD6-83DA-019A4951F829}" srcId="{FD1D6B81-CAA9-44F0-AF25-9388C0C7994D}" destId="{A1FC6C76-61A0-4E84-87F1-A848F3BA2DA9}" srcOrd="1" destOrd="0" parTransId="{F8516589-B0A8-4524-A359-8D1C53AA7C35}" sibTransId="{BBE2BD8E-E033-4EED-BDE7-484B0B587877}"/>
    <dgm:cxn modelId="{93CAC97A-3DC6-4E8F-9B78-530F95F9C121}" srcId="{FD1D6B81-CAA9-44F0-AF25-9388C0C7994D}" destId="{A2E6759E-1125-4027-9354-DA9F0AE7A203}" srcOrd="3" destOrd="0" parTransId="{A0ED8F85-45C6-4B2A-A6B7-072E5A967F71}" sibTransId="{82E9837E-5AA8-47DE-A849-38421432D7C7}"/>
    <dgm:cxn modelId="{E16CE280-8B0A-4E2A-A4B3-79D0A912148A}" type="presOf" srcId="{5CEBD024-3716-4F17-89FC-E938B1279B27}" destId="{7B6D64A0-B6F3-43B9-B900-B0DE6C28BD88}" srcOrd="0" destOrd="0" presId="urn:microsoft.com/office/officeart/2018/2/layout/IconCircleList"/>
    <dgm:cxn modelId="{B6EE1497-2EEE-4991-9FE8-2EF958DB5CDF}" type="presOf" srcId="{25EEA89D-65BF-48ED-A8CB-5E965294DAAC}" destId="{031F1CAA-2FC1-4DF7-8F7E-9C1CFCF50D24}" srcOrd="0" destOrd="0" presId="urn:microsoft.com/office/officeart/2018/2/layout/IconCircleList"/>
    <dgm:cxn modelId="{E4C68697-E347-4AD2-B4AD-D6F898BBF28B}" srcId="{FD1D6B81-CAA9-44F0-AF25-9388C0C7994D}" destId="{3CFAE759-8174-4199-A4AE-51CA3338FEEF}" srcOrd="5" destOrd="0" parTransId="{7D9CFE26-25A9-4A17-9202-79A88FABB73C}" sibTransId="{6F204F3B-811B-4207-A359-348BCA496769}"/>
    <dgm:cxn modelId="{7E224FAD-78CD-41EA-BF9C-EBFEBDC57AF2}" type="presOf" srcId="{3CFAE759-8174-4199-A4AE-51CA3338FEEF}" destId="{3C51D7DC-5C81-474F-880A-BB82D396DA28}" srcOrd="0" destOrd="0" presId="urn:microsoft.com/office/officeart/2018/2/layout/IconCircleList"/>
    <dgm:cxn modelId="{A7D716C0-013C-487F-957A-8D5CFDA214B5}" type="presOf" srcId="{5B5D3B8C-F58C-4B7A-B204-E2F4AD7DE7CA}" destId="{101C7557-D187-4F76-A7B5-B8995292AF8F}" srcOrd="0" destOrd="0" presId="urn:microsoft.com/office/officeart/2018/2/layout/IconCircleList"/>
    <dgm:cxn modelId="{2333E4CC-A153-47F2-8842-07E30E93F7E6}" type="presOf" srcId="{1EA01ACD-4207-4495-8026-D4F7B7186ACC}" destId="{F3FD27D6-3CC0-4E3F-BB92-F15079664FF0}" srcOrd="0" destOrd="0" presId="urn:microsoft.com/office/officeart/2018/2/layout/IconCircleList"/>
    <dgm:cxn modelId="{03E596D1-814A-4CF3-AB8A-B9D3D73FEB6C}" type="presOf" srcId="{9C45AB61-1DC1-4115-A0EF-AB8D58C5D529}" destId="{5D47F9C5-A6DB-4088-9F44-A1E30C636A88}" srcOrd="0" destOrd="0" presId="urn:microsoft.com/office/officeart/2018/2/layout/IconCircleList"/>
    <dgm:cxn modelId="{463104E2-3A2E-4B27-A677-66A0A522DACD}" type="presOf" srcId="{A2E6759E-1125-4027-9354-DA9F0AE7A203}" destId="{B597622B-0D0B-42B6-A43E-0DA27244004E}" srcOrd="0" destOrd="0" presId="urn:microsoft.com/office/officeart/2018/2/layout/IconCircleList"/>
    <dgm:cxn modelId="{2D2F1DE7-DFF3-4B31-88E4-DFBC5A7EA6A2}" type="presOf" srcId="{BBE2BD8E-E033-4EED-BDE7-484B0B587877}" destId="{5180B9C1-8246-4032-9DD8-ACF90E50F0BE}" srcOrd="0" destOrd="0" presId="urn:microsoft.com/office/officeart/2018/2/layout/IconCircleList"/>
    <dgm:cxn modelId="{8F76ECF5-BAB9-4518-A53A-C8FE71BA0A8B}" srcId="{FD1D6B81-CAA9-44F0-AF25-9388C0C7994D}" destId="{A5903E37-3E00-47EA-9CFC-998DE69EF40F}" srcOrd="4" destOrd="0" parTransId="{FAA6FE23-99EA-44D2-944F-6FC6806AD7B8}" sibTransId="{1EA01ACD-4207-4495-8026-D4F7B7186ACC}"/>
    <dgm:cxn modelId="{6B40A5F9-E0EA-4FE2-8CA3-7D4BE7C8DED0}" type="presOf" srcId="{FD1D6B81-CAA9-44F0-AF25-9388C0C7994D}" destId="{4897A547-6448-4270-A85E-B9346582A260}" srcOrd="0" destOrd="0" presId="urn:microsoft.com/office/officeart/2018/2/layout/IconCircleList"/>
    <dgm:cxn modelId="{3E67CDFF-D5E3-4814-B574-B28BCBC45AA7}" type="presParOf" srcId="{4897A547-6448-4270-A85E-B9346582A260}" destId="{EC71D939-7875-4D15-8357-57F6658080DC}" srcOrd="0" destOrd="0" presId="urn:microsoft.com/office/officeart/2018/2/layout/IconCircleList"/>
    <dgm:cxn modelId="{D871026D-BE6D-4580-868F-C0F5ABF8BBB7}" type="presParOf" srcId="{EC71D939-7875-4D15-8357-57F6658080DC}" destId="{753FFADE-C9EB-42CE-B010-B50CBD867EA9}" srcOrd="0" destOrd="0" presId="urn:microsoft.com/office/officeart/2018/2/layout/IconCircleList"/>
    <dgm:cxn modelId="{14E00B2A-6FFC-4D45-AE0D-5249A47B5030}" type="presParOf" srcId="{753FFADE-C9EB-42CE-B010-B50CBD867EA9}" destId="{AD0D23F1-CA23-4AD9-A091-CB6527333063}" srcOrd="0" destOrd="0" presId="urn:microsoft.com/office/officeart/2018/2/layout/IconCircleList"/>
    <dgm:cxn modelId="{3A51B5EC-7132-4403-BC43-0FB22EFA56BB}" type="presParOf" srcId="{753FFADE-C9EB-42CE-B010-B50CBD867EA9}" destId="{DEF3AD7B-A99E-4433-A5CE-A6F9568B42FF}" srcOrd="1" destOrd="0" presId="urn:microsoft.com/office/officeart/2018/2/layout/IconCircleList"/>
    <dgm:cxn modelId="{2FEEECF6-5234-4CC4-870B-1F370E6DD6FC}" type="presParOf" srcId="{753FFADE-C9EB-42CE-B010-B50CBD867EA9}" destId="{51A035F0-1294-4421-87B4-3BDBB8F87CF5}" srcOrd="2" destOrd="0" presId="urn:microsoft.com/office/officeart/2018/2/layout/IconCircleList"/>
    <dgm:cxn modelId="{DED839D8-8AA8-4509-9637-A81517480AC2}" type="presParOf" srcId="{753FFADE-C9EB-42CE-B010-B50CBD867EA9}" destId="{5D47F9C5-A6DB-4088-9F44-A1E30C636A88}" srcOrd="3" destOrd="0" presId="urn:microsoft.com/office/officeart/2018/2/layout/IconCircleList"/>
    <dgm:cxn modelId="{6A28E398-C5E4-4F8C-82FB-1B7181DA9B9B}" type="presParOf" srcId="{EC71D939-7875-4D15-8357-57F6658080DC}" destId="{101C7557-D187-4F76-A7B5-B8995292AF8F}" srcOrd="1" destOrd="0" presId="urn:microsoft.com/office/officeart/2018/2/layout/IconCircleList"/>
    <dgm:cxn modelId="{6D86687B-6014-4032-B377-DD20B243BCB5}" type="presParOf" srcId="{EC71D939-7875-4D15-8357-57F6658080DC}" destId="{24DE6A16-2167-4AC6-A7AF-1556F75D497A}" srcOrd="2" destOrd="0" presId="urn:microsoft.com/office/officeart/2018/2/layout/IconCircleList"/>
    <dgm:cxn modelId="{5A8FA386-6BB1-4E53-BB7C-426F3F0F812F}" type="presParOf" srcId="{24DE6A16-2167-4AC6-A7AF-1556F75D497A}" destId="{94137B95-16C6-444B-AC28-FF1AABEF1A33}" srcOrd="0" destOrd="0" presId="urn:microsoft.com/office/officeart/2018/2/layout/IconCircleList"/>
    <dgm:cxn modelId="{C03C9C67-A7DD-4194-9B04-509D96800E96}" type="presParOf" srcId="{24DE6A16-2167-4AC6-A7AF-1556F75D497A}" destId="{9AD28093-FDF2-41FD-AB44-D613B375150D}" srcOrd="1" destOrd="0" presId="urn:microsoft.com/office/officeart/2018/2/layout/IconCircleList"/>
    <dgm:cxn modelId="{AED276B7-DF16-4256-B640-5DFA2015C9CB}" type="presParOf" srcId="{24DE6A16-2167-4AC6-A7AF-1556F75D497A}" destId="{5F5998E4-8A75-41F4-B54C-24EA446BC47B}" srcOrd="2" destOrd="0" presId="urn:microsoft.com/office/officeart/2018/2/layout/IconCircleList"/>
    <dgm:cxn modelId="{B52BE4CF-4FA0-4E5D-B32B-9564E30144FD}" type="presParOf" srcId="{24DE6A16-2167-4AC6-A7AF-1556F75D497A}" destId="{851A41B8-3A43-4CF7-BDAB-0D9B3DF31458}" srcOrd="3" destOrd="0" presId="urn:microsoft.com/office/officeart/2018/2/layout/IconCircleList"/>
    <dgm:cxn modelId="{F5D5AAFA-84E3-4B01-B8A9-2E1E57185985}" type="presParOf" srcId="{EC71D939-7875-4D15-8357-57F6658080DC}" destId="{5180B9C1-8246-4032-9DD8-ACF90E50F0BE}" srcOrd="3" destOrd="0" presId="urn:microsoft.com/office/officeart/2018/2/layout/IconCircleList"/>
    <dgm:cxn modelId="{1B2801AE-6200-4916-B530-CF26002D7695}" type="presParOf" srcId="{EC71D939-7875-4D15-8357-57F6658080DC}" destId="{6B2DEC87-44EF-42C9-B495-E8BA7BFD6491}" srcOrd="4" destOrd="0" presId="urn:microsoft.com/office/officeart/2018/2/layout/IconCircleList"/>
    <dgm:cxn modelId="{CCE36BA8-B5F7-4169-827B-F09AAE828C30}" type="presParOf" srcId="{6B2DEC87-44EF-42C9-B495-E8BA7BFD6491}" destId="{9E75FE30-276F-45FC-B350-9A78D3D15ECF}" srcOrd="0" destOrd="0" presId="urn:microsoft.com/office/officeart/2018/2/layout/IconCircleList"/>
    <dgm:cxn modelId="{BD516E6C-985C-4177-90B0-46E2C6044500}" type="presParOf" srcId="{6B2DEC87-44EF-42C9-B495-E8BA7BFD6491}" destId="{B80CBE00-67CA-4C2D-9F37-455144D8A956}" srcOrd="1" destOrd="0" presId="urn:microsoft.com/office/officeart/2018/2/layout/IconCircleList"/>
    <dgm:cxn modelId="{852D3550-9930-4E67-B891-4CD97DBF0CCA}" type="presParOf" srcId="{6B2DEC87-44EF-42C9-B495-E8BA7BFD6491}" destId="{4C8B4257-3CF1-455C-AC05-1B1DE2689CA8}" srcOrd="2" destOrd="0" presId="urn:microsoft.com/office/officeart/2018/2/layout/IconCircleList"/>
    <dgm:cxn modelId="{EE47BFB1-93E0-45AC-8F27-034DE555AC8F}" type="presParOf" srcId="{6B2DEC87-44EF-42C9-B495-E8BA7BFD6491}" destId="{256568E6-6723-4A40-B7B1-B6C5A699D80E}" srcOrd="3" destOrd="0" presId="urn:microsoft.com/office/officeart/2018/2/layout/IconCircleList"/>
    <dgm:cxn modelId="{4C2FA52A-184A-4329-85D4-73F19DC38D3C}" type="presParOf" srcId="{EC71D939-7875-4D15-8357-57F6658080DC}" destId="{71F4E6E3-EFA9-4A73-840B-0A0462436101}" srcOrd="5" destOrd="0" presId="urn:microsoft.com/office/officeart/2018/2/layout/IconCircleList"/>
    <dgm:cxn modelId="{42D751FA-F39A-4007-98B6-CA811405D833}" type="presParOf" srcId="{EC71D939-7875-4D15-8357-57F6658080DC}" destId="{AA2305EA-7F6F-47DD-8E36-B089CCBC13AA}" srcOrd="6" destOrd="0" presId="urn:microsoft.com/office/officeart/2018/2/layout/IconCircleList"/>
    <dgm:cxn modelId="{0F9268D4-A9BB-4025-BF38-4E4B39B2E0FC}" type="presParOf" srcId="{AA2305EA-7F6F-47DD-8E36-B089CCBC13AA}" destId="{3743EB45-F6E8-4B9C-B20C-8DECFD3881D1}" srcOrd="0" destOrd="0" presId="urn:microsoft.com/office/officeart/2018/2/layout/IconCircleList"/>
    <dgm:cxn modelId="{BA579309-9648-4A6E-9DAE-BA11E3787639}" type="presParOf" srcId="{AA2305EA-7F6F-47DD-8E36-B089CCBC13AA}" destId="{2B5B0D45-CD09-4168-ABF9-FA617A3A5CE7}" srcOrd="1" destOrd="0" presId="urn:microsoft.com/office/officeart/2018/2/layout/IconCircleList"/>
    <dgm:cxn modelId="{2826AF42-DDDD-43E5-9108-D1F315C2CF4B}" type="presParOf" srcId="{AA2305EA-7F6F-47DD-8E36-B089CCBC13AA}" destId="{9E30D91D-31FA-4A23-A525-36ED2443693F}" srcOrd="2" destOrd="0" presId="urn:microsoft.com/office/officeart/2018/2/layout/IconCircleList"/>
    <dgm:cxn modelId="{A3C7C4AB-1ED5-420D-A013-8FAD2D8BD135}" type="presParOf" srcId="{AA2305EA-7F6F-47DD-8E36-B089CCBC13AA}" destId="{B597622B-0D0B-42B6-A43E-0DA27244004E}" srcOrd="3" destOrd="0" presId="urn:microsoft.com/office/officeart/2018/2/layout/IconCircleList"/>
    <dgm:cxn modelId="{33458B4C-5164-4DBC-A648-EA3D1788C82C}" type="presParOf" srcId="{EC71D939-7875-4D15-8357-57F6658080DC}" destId="{ACEDF401-A4A5-44D8-84AF-BDD60244C64C}" srcOrd="7" destOrd="0" presId="urn:microsoft.com/office/officeart/2018/2/layout/IconCircleList"/>
    <dgm:cxn modelId="{1991397C-472F-42C0-83AB-2C159A13C7AC}" type="presParOf" srcId="{EC71D939-7875-4D15-8357-57F6658080DC}" destId="{78EC0D71-1582-4244-AB08-AC131CAB0635}" srcOrd="8" destOrd="0" presId="urn:microsoft.com/office/officeart/2018/2/layout/IconCircleList"/>
    <dgm:cxn modelId="{DF05202B-E59E-4AB1-B9F9-0473B2DDFC00}" type="presParOf" srcId="{78EC0D71-1582-4244-AB08-AC131CAB0635}" destId="{E62F8843-41DF-4EB6-8727-1A14E0961B59}" srcOrd="0" destOrd="0" presId="urn:microsoft.com/office/officeart/2018/2/layout/IconCircleList"/>
    <dgm:cxn modelId="{AC1262A1-1B75-4196-BD30-50F203C05137}" type="presParOf" srcId="{78EC0D71-1582-4244-AB08-AC131CAB0635}" destId="{05DC5E4D-A69E-4760-8A6C-4E5ABBEEA7DC}" srcOrd="1" destOrd="0" presId="urn:microsoft.com/office/officeart/2018/2/layout/IconCircleList"/>
    <dgm:cxn modelId="{4EDFC921-B6FC-4A5D-B978-1DC37FB75B7A}" type="presParOf" srcId="{78EC0D71-1582-4244-AB08-AC131CAB0635}" destId="{071D9E6B-A168-45E4-8A9E-B3FF59DBF17E}" srcOrd="2" destOrd="0" presId="urn:microsoft.com/office/officeart/2018/2/layout/IconCircleList"/>
    <dgm:cxn modelId="{E13DC92B-8A5D-42BA-9054-7574CC1BF7CA}" type="presParOf" srcId="{78EC0D71-1582-4244-AB08-AC131CAB0635}" destId="{3B1F1DD2-6671-430D-A284-20A55F65F728}" srcOrd="3" destOrd="0" presId="urn:microsoft.com/office/officeart/2018/2/layout/IconCircleList"/>
    <dgm:cxn modelId="{A44763D0-ABD6-433D-9238-425AE4EA79F6}" type="presParOf" srcId="{EC71D939-7875-4D15-8357-57F6658080DC}" destId="{F3FD27D6-3CC0-4E3F-BB92-F15079664FF0}" srcOrd="9" destOrd="0" presId="urn:microsoft.com/office/officeart/2018/2/layout/IconCircleList"/>
    <dgm:cxn modelId="{83D33144-6A2D-4ADB-A1A9-D36AE0F2E290}" type="presParOf" srcId="{EC71D939-7875-4D15-8357-57F6658080DC}" destId="{367A310E-04DA-4455-8681-3F040CE6FF86}" srcOrd="10" destOrd="0" presId="urn:microsoft.com/office/officeart/2018/2/layout/IconCircleList"/>
    <dgm:cxn modelId="{911093BA-CAA0-4F17-AF7D-146AB57E4F93}" type="presParOf" srcId="{367A310E-04DA-4455-8681-3F040CE6FF86}" destId="{9FBC9070-9231-46AE-994E-0D38B1210CD0}" srcOrd="0" destOrd="0" presId="urn:microsoft.com/office/officeart/2018/2/layout/IconCircleList"/>
    <dgm:cxn modelId="{4DB1ADCF-EE58-403C-8ECB-0D1FB7A8975B}" type="presParOf" srcId="{367A310E-04DA-4455-8681-3F040CE6FF86}" destId="{2EB4BEA6-6A9B-49A9-8A43-1F5723080DA3}" srcOrd="1" destOrd="0" presId="urn:microsoft.com/office/officeart/2018/2/layout/IconCircleList"/>
    <dgm:cxn modelId="{20133B02-FACB-4EA9-9CC7-3B204D8DD75B}" type="presParOf" srcId="{367A310E-04DA-4455-8681-3F040CE6FF86}" destId="{DADDF785-F208-4823-8076-12A78983597B}" srcOrd="2" destOrd="0" presId="urn:microsoft.com/office/officeart/2018/2/layout/IconCircleList"/>
    <dgm:cxn modelId="{3DB45E43-2D8E-4703-9C93-B5BCCE0352FA}" type="presParOf" srcId="{367A310E-04DA-4455-8681-3F040CE6FF86}" destId="{3C51D7DC-5C81-474F-880A-BB82D396DA28}" srcOrd="3" destOrd="0" presId="urn:microsoft.com/office/officeart/2018/2/layout/IconCircleList"/>
    <dgm:cxn modelId="{B55BBBD9-0BC0-4697-A180-0106907C1080}" type="presParOf" srcId="{EC71D939-7875-4D15-8357-57F6658080DC}" destId="{C1273BEE-6E17-428F-8CBC-27074E868F6B}" srcOrd="11" destOrd="0" presId="urn:microsoft.com/office/officeart/2018/2/layout/IconCircleList"/>
    <dgm:cxn modelId="{4EBBDDDB-8F09-4702-AE1A-C98A948C8459}" type="presParOf" srcId="{EC71D939-7875-4D15-8357-57F6658080DC}" destId="{584B994D-CF23-486C-98AE-19DD96A08E2D}" srcOrd="12" destOrd="0" presId="urn:microsoft.com/office/officeart/2018/2/layout/IconCircleList"/>
    <dgm:cxn modelId="{FD3638BD-8D0F-42EF-9E13-2A0D0709E446}" type="presParOf" srcId="{584B994D-CF23-486C-98AE-19DD96A08E2D}" destId="{54528F3B-8183-4045-AFBC-BA7F790EB703}" srcOrd="0" destOrd="0" presId="urn:microsoft.com/office/officeart/2018/2/layout/IconCircleList"/>
    <dgm:cxn modelId="{B4754B56-3C09-4B0B-8C87-832518746431}" type="presParOf" srcId="{584B994D-CF23-486C-98AE-19DD96A08E2D}" destId="{E8424D15-EEAA-49F2-8790-185B25719254}" srcOrd="1" destOrd="0" presId="urn:microsoft.com/office/officeart/2018/2/layout/IconCircleList"/>
    <dgm:cxn modelId="{021A97F0-901D-40D9-9E7A-F25F20F9C018}" type="presParOf" srcId="{584B994D-CF23-486C-98AE-19DD96A08E2D}" destId="{D493E57D-8084-4C33-A27C-CCD8B126A816}" srcOrd="2" destOrd="0" presId="urn:microsoft.com/office/officeart/2018/2/layout/IconCircleList"/>
    <dgm:cxn modelId="{56FE1CFE-D219-44B9-9281-149CD39FCAFF}" type="presParOf" srcId="{584B994D-CF23-486C-98AE-19DD96A08E2D}" destId="{031F1CAA-2FC1-4DF7-8F7E-9C1CFCF50D24}" srcOrd="3" destOrd="0" presId="urn:microsoft.com/office/officeart/2018/2/layout/IconCircleList"/>
    <dgm:cxn modelId="{66AFDB3D-8B3B-439F-817E-3B4C25BFA1E0}" type="presParOf" srcId="{EC71D939-7875-4D15-8357-57F6658080DC}" destId="{225BE558-6CEB-4D8D-8F03-3402942969C9}" srcOrd="13" destOrd="0" presId="urn:microsoft.com/office/officeart/2018/2/layout/IconCircleList"/>
    <dgm:cxn modelId="{2685BC4A-DA23-42AE-ABB5-B660AF33C9C3}" type="presParOf" srcId="{EC71D939-7875-4D15-8357-57F6658080DC}" destId="{883EBD89-5C52-423D-9AB5-37FD1B7F2F7C}" srcOrd="14" destOrd="0" presId="urn:microsoft.com/office/officeart/2018/2/layout/IconCircleList"/>
    <dgm:cxn modelId="{5E742248-0413-4A7E-95F7-C10240FA1A09}" type="presParOf" srcId="{883EBD89-5C52-423D-9AB5-37FD1B7F2F7C}" destId="{F2414E5B-0D81-4AEA-8980-ADE576E1CD78}" srcOrd="0" destOrd="0" presId="urn:microsoft.com/office/officeart/2018/2/layout/IconCircleList"/>
    <dgm:cxn modelId="{B8027E5B-6DAA-4822-913B-5B8170A4FFC4}" type="presParOf" srcId="{883EBD89-5C52-423D-9AB5-37FD1B7F2F7C}" destId="{8F8AC46D-223C-4B4A-8105-0F6ACE406850}" srcOrd="1" destOrd="0" presId="urn:microsoft.com/office/officeart/2018/2/layout/IconCircleList"/>
    <dgm:cxn modelId="{59331088-52A3-4AAC-9DE4-0549735237EF}" type="presParOf" srcId="{883EBD89-5C52-423D-9AB5-37FD1B7F2F7C}" destId="{7561F0AA-98CF-4B0A-8CAC-A60DD688D989}" srcOrd="2" destOrd="0" presId="urn:microsoft.com/office/officeart/2018/2/layout/IconCircleList"/>
    <dgm:cxn modelId="{DEBBA2BE-431A-4806-9371-F994F54B7B5E}" type="presParOf" srcId="{883EBD89-5C52-423D-9AB5-37FD1B7F2F7C}" destId="{7B6D64A0-B6F3-43B9-B900-B0DE6C28BD8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5CD37-BFDB-4EC4-8F1D-128B9866FAEA}">
      <dsp:nvSpPr>
        <dsp:cNvPr id="0" name=""/>
        <dsp:cNvSpPr/>
      </dsp:nvSpPr>
      <dsp:spPr>
        <a:xfrm>
          <a:off x="1577875" y="1066253"/>
          <a:ext cx="331762" cy="91440"/>
        </a:xfrm>
        <a:custGeom>
          <a:avLst/>
          <a:gdLst/>
          <a:ahLst/>
          <a:cxnLst/>
          <a:rect l="0" t="0" r="0" b="0"/>
          <a:pathLst>
            <a:path>
              <a:moveTo>
                <a:pt x="0" y="45720"/>
              </a:moveTo>
              <a:lnTo>
                <a:pt x="33176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34697" y="1110161"/>
        <a:ext cx="18118" cy="3623"/>
      </dsp:txXfrm>
    </dsp:sp>
    <dsp:sp modelId="{1C9AE742-A24B-49CF-AA74-D0E71CBA2548}">
      <dsp:nvSpPr>
        <dsp:cNvPr id="0" name=""/>
        <dsp:cNvSpPr/>
      </dsp:nvSpPr>
      <dsp:spPr>
        <a:xfrm>
          <a:off x="4185" y="639326"/>
          <a:ext cx="1575489" cy="9452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00" tIns="81035" rIns="77200" bIns="81035" numCol="1" spcCol="1270" anchor="ctr" anchorCtr="0">
          <a:noAutofit/>
        </a:bodyPr>
        <a:lstStyle/>
        <a:p>
          <a:pPr marL="0" lvl="0" indent="0" algn="ctr" defTabSz="666750">
            <a:lnSpc>
              <a:spcPct val="90000"/>
            </a:lnSpc>
            <a:spcBef>
              <a:spcPct val="0"/>
            </a:spcBef>
            <a:spcAft>
              <a:spcPct val="35000"/>
            </a:spcAft>
            <a:buNone/>
          </a:pPr>
          <a:r>
            <a:rPr lang="en-IN" sz="1500" kern="1200"/>
            <a:t>1. ..Accurately Predict Trip Durations..</a:t>
          </a:r>
          <a:endParaRPr lang="en-US" sz="1500" kern="1200"/>
        </a:p>
      </dsp:txBody>
      <dsp:txXfrm>
        <a:off x="4185" y="639326"/>
        <a:ext cx="1575489" cy="945293"/>
      </dsp:txXfrm>
    </dsp:sp>
    <dsp:sp modelId="{CFE0E49A-8895-4ED8-B781-0BA2D90FC46C}">
      <dsp:nvSpPr>
        <dsp:cNvPr id="0" name=""/>
        <dsp:cNvSpPr/>
      </dsp:nvSpPr>
      <dsp:spPr>
        <a:xfrm>
          <a:off x="3515727" y="1066253"/>
          <a:ext cx="331762" cy="91440"/>
        </a:xfrm>
        <a:custGeom>
          <a:avLst/>
          <a:gdLst/>
          <a:ahLst/>
          <a:cxnLst/>
          <a:rect l="0" t="0" r="0" b="0"/>
          <a:pathLst>
            <a:path>
              <a:moveTo>
                <a:pt x="0" y="45720"/>
              </a:moveTo>
              <a:lnTo>
                <a:pt x="33176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2549" y="1110161"/>
        <a:ext cx="18118" cy="3623"/>
      </dsp:txXfrm>
    </dsp:sp>
    <dsp:sp modelId="{F58D8ACA-1E39-442A-AFAD-3F4EB7DBB98A}">
      <dsp:nvSpPr>
        <dsp:cNvPr id="0" name=""/>
        <dsp:cNvSpPr/>
      </dsp:nvSpPr>
      <dsp:spPr>
        <a:xfrm>
          <a:off x="1942037" y="639326"/>
          <a:ext cx="1575489" cy="9452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00" tIns="81035" rIns="77200" bIns="81035" numCol="1" spcCol="1270" anchor="ctr" anchorCtr="0">
          <a:noAutofit/>
        </a:bodyPr>
        <a:lstStyle/>
        <a:p>
          <a:pPr marL="0" lvl="0" indent="0" algn="ctr" defTabSz="666750">
            <a:lnSpc>
              <a:spcPct val="90000"/>
            </a:lnSpc>
            <a:spcBef>
              <a:spcPct val="0"/>
            </a:spcBef>
            <a:spcAft>
              <a:spcPct val="35000"/>
            </a:spcAft>
            <a:buNone/>
          </a:pPr>
          <a:r>
            <a:rPr lang="en-IN" sz="1500" kern="1200"/>
            <a:t>2. ..Optimize Route Efficiency..</a:t>
          </a:r>
          <a:endParaRPr lang="en-US" sz="1500" kern="1200"/>
        </a:p>
      </dsp:txBody>
      <dsp:txXfrm>
        <a:off x="1942037" y="639326"/>
        <a:ext cx="1575489" cy="945293"/>
      </dsp:txXfrm>
    </dsp:sp>
    <dsp:sp modelId="{BD8955EB-84A4-4D5D-B952-367F75BDE6C1}">
      <dsp:nvSpPr>
        <dsp:cNvPr id="0" name=""/>
        <dsp:cNvSpPr/>
      </dsp:nvSpPr>
      <dsp:spPr>
        <a:xfrm>
          <a:off x="791930" y="1582820"/>
          <a:ext cx="3875704" cy="331762"/>
        </a:xfrm>
        <a:custGeom>
          <a:avLst/>
          <a:gdLst/>
          <a:ahLst/>
          <a:cxnLst/>
          <a:rect l="0" t="0" r="0" b="0"/>
          <a:pathLst>
            <a:path>
              <a:moveTo>
                <a:pt x="3875704" y="0"/>
              </a:moveTo>
              <a:lnTo>
                <a:pt x="3875704" y="182981"/>
              </a:lnTo>
              <a:lnTo>
                <a:pt x="0" y="182981"/>
              </a:lnTo>
              <a:lnTo>
                <a:pt x="0" y="331762"/>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2467" y="1746889"/>
        <a:ext cx="194630" cy="3623"/>
      </dsp:txXfrm>
    </dsp:sp>
    <dsp:sp modelId="{71301015-C2EB-42B2-BB75-F182461B8231}">
      <dsp:nvSpPr>
        <dsp:cNvPr id="0" name=""/>
        <dsp:cNvSpPr/>
      </dsp:nvSpPr>
      <dsp:spPr>
        <a:xfrm>
          <a:off x="3879889" y="639326"/>
          <a:ext cx="1575489" cy="9452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00" tIns="81035" rIns="77200" bIns="81035" numCol="1" spcCol="1270" anchor="ctr" anchorCtr="0">
          <a:noAutofit/>
        </a:bodyPr>
        <a:lstStyle/>
        <a:p>
          <a:pPr marL="0" lvl="0" indent="0" algn="ctr" defTabSz="666750">
            <a:lnSpc>
              <a:spcPct val="90000"/>
            </a:lnSpc>
            <a:spcBef>
              <a:spcPct val="0"/>
            </a:spcBef>
            <a:spcAft>
              <a:spcPct val="35000"/>
            </a:spcAft>
            <a:buNone/>
          </a:pPr>
          <a:r>
            <a:rPr lang="en-IN" sz="1500" kern="1200"/>
            <a:t>3. ..Enhance Customer Experience..</a:t>
          </a:r>
          <a:endParaRPr lang="en-US" sz="1500" kern="1200"/>
        </a:p>
      </dsp:txBody>
      <dsp:txXfrm>
        <a:off x="3879889" y="639326"/>
        <a:ext cx="1575489" cy="945293"/>
      </dsp:txXfrm>
    </dsp:sp>
    <dsp:sp modelId="{A81F4B99-73D4-4764-A327-EAFEDEE53CAE}">
      <dsp:nvSpPr>
        <dsp:cNvPr id="0" name=""/>
        <dsp:cNvSpPr/>
      </dsp:nvSpPr>
      <dsp:spPr>
        <a:xfrm>
          <a:off x="1577875" y="2373910"/>
          <a:ext cx="331762" cy="91440"/>
        </a:xfrm>
        <a:custGeom>
          <a:avLst/>
          <a:gdLst/>
          <a:ahLst/>
          <a:cxnLst/>
          <a:rect l="0" t="0" r="0" b="0"/>
          <a:pathLst>
            <a:path>
              <a:moveTo>
                <a:pt x="0" y="45720"/>
              </a:moveTo>
              <a:lnTo>
                <a:pt x="33176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34697" y="2417818"/>
        <a:ext cx="18118" cy="3623"/>
      </dsp:txXfrm>
    </dsp:sp>
    <dsp:sp modelId="{343123D0-9617-4159-9667-9576CA6F52C4}">
      <dsp:nvSpPr>
        <dsp:cNvPr id="0" name=""/>
        <dsp:cNvSpPr/>
      </dsp:nvSpPr>
      <dsp:spPr>
        <a:xfrm>
          <a:off x="4185" y="1946983"/>
          <a:ext cx="1575489" cy="9452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00" tIns="81035" rIns="77200" bIns="81035" numCol="1" spcCol="1270" anchor="ctr" anchorCtr="0">
          <a:noAutofit/>
        </a:bodyPr>
        <a:lstStyle/>
        <a:p>
          <a:pPr marL="0" lvl="0" indent="0" algn="ctr" defTabSz="666750">
            <a:lnSpc>
              <a:spcPct val="90000"/>
            </a:lnSpc>
            <a:spcBef>
              <a:spcPct val="0"/>
            </a:spcBef>
            <a:spcAft>
              <a:spcPct val="35000"/>
            </a:spcAft>
            <a:buNone/>
          </a:pPr>
          <a:r>
            <a:rPr lang="en-IN" sz="1500" kern="1200"/>
            <a:t>4. ..Improve Traffic Management..</a:t>
          </a:r>
          <a:endParaRPr lang="en-US" sz="1500" kern="1200"/>
        </a:p>
      </dsp:txBody>
      <dsp:txXfrm>
        <a:off x="4185" y="1946983"/>
        <a:ext cx="1575489" cy="945293"/>
      </dsp:txXfrm>
    </dsp:sp>
    <dsp:sp modelId="{3AFF5452-60B5-4D57-AED0-A21C5F22A7E1}">
      <dsp:nvSpPr>
        <dsp:cNvPr id="0" name=""/>
        <dsp:cNvSpPr/>
      </dsp:nvSpPr>
      <dsp:spPr>
        <a:xfrm>
          <a:off x="3515727" y="2373910"/>
          <a:ext cx="331762" cy="91440"/>
        </a:xfrm>
        <a:custGeom>
          <a:avLst/>
          <a:gdLst/>
          <a:ahLst/>
          <a:cxnLst/>
          <a:rect l="0" t="0" r="0" b="0"/>
          <a:pathLst>
            <a:path>
              <a:moveTo>
                <a:pt x="0" y="45720"/>
              </a:moveTo>
              <a:lnTo>
                <a:pt x="331762"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2549" y="2417818"/>
        <a:ext cx="18118" cy="3623"/>
      </dsp:txXfrm>
    </dsp:sp>
    <dsp:sp modelId="{E5D6BCF6-A2C7-4EA6-862C-E9EEF2673D3B}">
      <dsp:nvSpPr>
        <dsp:cNvPr id="0" name=""/>
        <dsp:cNvSpPr/>
      </dsp:nvSpPr>
      <dsp:spPr>
        <a:xfrm>
          <a:off x="1942037" y="1946983"/>
          <a:ext cx="1575489" cy="9452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00" tIns="81035" rIns="77200" bIns="81035" numCol="1" spcCol="1270" anchor="ctr" anchorCtr="0">
          <a:noAutofit/>
        </a:bodyPr>
        <a:lstStyle/>
        <a:p>
          <a:pPr marL="0" lvl="0" indent="0" algn="ctr" defTabSz="666750">
            <a:lnSpc>
              <a:spcPct val="90000"/>
            </a:lnSpc>
            <a:spcBef>
              <a:spcPct val="0"/>
            </a:spcBef>
            <a:spcAft>
              <a:spcPct val="35000"/>
            </a:spcAft>
            <a:buNone/>
          </a:pPr>
          <a:r>
            <a:rPr lang="en-IN" sz="1500" kern="1200"/>
            <a:t>5. ..Maximize Driver and Fleet Productivity..</a:t>
          </a:r>
          <a:endParaRPr lang="en-US" sz="1500" kern="1200"/>
        </a:p>
      </dsp:txBody>
      <dsp:txXfrm>
        <a:off x="1942037" y="1946983"/>
        <a:ext cx="1575489" cy="945293"/>
      </dsp:txXfrm>
    </dsp:sp>
    <dsp:sp modelId="{D867343F-DB75-47CD-8C26-4AFB901E5CBE}">
      <dsp:nvSpPr>
        <dsp:cNvPr id="0" name=""/>
        <dsp:cNvSpPr/>
      </dsp:nvSpPr>
      <dsp:spPr>
        <a:xfrm>
          <a:off x="791930" y="2890476"/>
          <a:ext cx="3875704" cy="331762"/>
        </a:xfrm>
        <a:custGeom>
          <a:avLst/>
          <a:gdLst/>
          <a:ahLst/>
          <a:cxnLst/>
          <a:rect l="0" t="0" r="0" b="0"/>
          <a:pathLst>
            <a:path>
              <a:moveTo>
                <a:pt x="3875704" y="0"/>
              </a:moveTo>
              <a:lnTo>
                <a:pt x="3875704" y="182981"/>
              </a:lnTo>
              <a:lnTo>
                <a:pt x="0" y="182981"/>
              </a:lnTo>
              <a:lnTo>
                <a:pt x="0" y="331762"/>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2467" y="3054546"/>
        <a:ext cx="194630" cy="3623"/>
      </dsp:txXfrm>
    </dsp:sp>
    <dsp:sp modelId="{9B91FD7C-9005-4DE0-B683-BAE6317EA3F6}">
      <dsp:nvSpPr>
        <dsp:cNvPr id="0" name=""/>
        <dsp:cNvSpPr/>
      </dsp:nvSpPr>
      <dsp:spPr>
        <a:xfrm>
          <a:off x="3879889" y="1946983"/>
          <a:ext cx="1575489" cy="9452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00" tIns="81035" rIns="77200" bIns="81035" numCol="1" spcCol="1270" anchor="ctr" anchorCtr="0">
          <a:noAutofit/>
        </a:bodyPr>
        <a:lstStyle/>
        <a:p>
          <a:pPr marL="0" lvl="0" indent="0" algn="ctr" defTabSz="666750">
            <a:lnSpc>
              <a:spcPct val="90000"/>
            </a:lnSpc>
            <a:spcBef>
              <a:spcPct val="0"/>
            </a:spcBef>
            <a:spcAft>
              <a:spcPct val="35000"/>
            </a:spcAft>
            <a:buNone/>
          </a:pPr>
          <a:r>
            <a:rPr lang="en-IN" sz="1500" kern="1200"/>
            <a:t>6. ..Leverage Data Analytics..</a:t>
          </a:r>
          <a:endParaRPr lang="en-US" sz="1500" kern="1200"/>
        </a:p>
      </dsp:txBody>
      <dsp:txXfrm>
        <a:off x="3879889" y="1946983"/>
        <a:ext cx="1575489" cy="945293"/>
      </dsp:txXfrm>
    </dsp:sp>
    <dsp:sp modelId="{739157F0-6519-4B55-A5E3-9482DFF0126D}">
      <dsp:nvSpPr>
        <dsp:cNvPr id="0" name=""/>
        <dsp:cNvSpPr/>
      </dsp:nvSpPr>
      <dsp:spPr>
        <a:xfrm>
          <a:off x="4185" y="3254639"/>
          <a:ext cx="1575489" cy="9452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200" tIns="81035" rIns="77200" bIns="81035" numCol="1" spcCol="1270" anchor="ctr" anchorCtr="0">
          <a:noAutofit/>
        </a:bodyPr>
        <a:lstStyle/>
        <a:p>
          <a:pPr marL="0" lvl="0" indent="0" algn="ctr" defTabSz="666750">
            <a:lnSpc>
              <a:spcPct val="90000"/>
            </a:lnSpc>
            <a:spcBef>
              <a:spcPct val="0"/>
            </a:spcBef>
            <a:spcAft>
              <a:spcPct val="35000"/>
            </a:spcAft>
            <a:buNone/>
          </a:pPr>
          <a:r>
            <a:rPr lang="en-IN" sz="1500" kern="1200"/>
            <a:t>7. ..Sustainability and Environmental Impact</a:t>
          </a:r>
          <a:endParaRPr lang="en-US" sz="1500" kern="1200"/>
        </a:p>
      </dsp:txBody>
      <dsp:txXfrm>
        <a:off x="4185" y="3254639"/>
        <a:ext cx="1575489" cy="945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D23F1-CA23-4AD9-A091-CB6527333063}">
      <dsp:nvSpPr>
        <dsp:cNvPr id="0" name=""/>
        <dsp:cNvSpPr/>
      </dsp:nvSpPr>
      <dsp:spPr>
        <a:xfrm>
          <a:off x="861423" y="103580"/>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3AD7B-A99E-4433-A5CE-A6F9568B42FF}">
      <dsp:nvSpPr>
        <dsp:cNvPr id="0" name=""/>
        <dsp:cNvSpPr/>
      </dsp:nvSpPr>
      <dsp:spPr>
        <a:xfrm>
          <a:off x="1018543" y="260700"/>
          <a:ext cx="433950" cy="433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7F9C5-A6DB-4088-9F44-A1E30C636A88}">
      <dsp:nvSpPr>
        <dsp:cNvPr id="0" name=""/>
        <dsp:cNvSpPr/>
      </dsp:nvSpPr>
      <dsp:spPr>
        <a:xfrm>
          <a:off x="1769940" y="103580"/>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1. Data Collection and Analysis</a:t>
          </a:r>
        </a:p>
      </dsp:txBody>
      <dsp:txXfrm>
        <a:off x="1769940" y="103580"/>
        <a:ext cx="1763592" cy="748190"/>
      </dsp:txXfrm>
    </dsp:sp>
    <dsp:sp modelId="{94137B95-16C6-444B-AC28-FF1AABEF1A33}">
      <dsp:nvSpPr>
        <dsp:cNvPr id="0" name=""/>
        <dsp:cNvSpPr/>
      </dsp:nvSpPr>
      <dsp:spPr>
        <a:xfrm>
          <a:off x="3840825" y="103580"/>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28093-FDF2-41FD-AB44-D613B375150D}">
      <dsp:nvSpPr>
        <dsp:cNvPr id="0" name=""/>
        <dsp:cNvSpPr/>
      </dsp:nvSpPr>
      <dsp:spPr>
        <a:xfrm>
          <a:off x="3997946" y="260700"/>
          <a:ext cx="433950" cy="433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1A41B8-3A43-4CF7-BDAB-0D9B3DF31458}">
      <dsp:nvSpPr>
        <dsp:cNvPr id="0" name=""/>
        <dsp:cNvSpPr/>
      </dsp:nvSpPr>
      <dsp:spPr>
        <a:xfrm>
          <a:off x="4749343" y="103580"/>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2. Develop Predictive Models</a:t>
          </a:r>
        </a:p>
      </dsp:txBody>
      <dsp:txXfrm>
        <a:off x="4749343" y="103580"/>
        <a:ext cx="1763592" cy="748190"/>
      </dsp:txXfrm>
    </dsp:sp>
    <dsp:sp modelId="{9E75FE30-276F-45FC-B350-9A78D3D15ECF}">
      <dsp:nvSpPr>
        <dsp:cNvPr id="0" name=""/>
        <dsp:cNvSpPr/>
      </dsp:nvSpPr>
      <dsp:spPr>
        <a:xfrm>
          <a:off x="6820228" y="103580"/>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CBE00-67CA-4C2D-9F37-455144D8A956}">
      <dsp:nvSpPr>
        <dsp:cNvPr id="0" name=""/>
        <dsp:cNvSpPr/>
      </dsp:nvSpPr>
      <dsp:spPr>
        <a:xfrm>
          <a:off x="6977348" y="260700"/>
          <a:ext cx="433950" cy="433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6568E6-6723-4A40-B7B1-B6C5A699D80E}">
      <dsp:nvSpPr>
        <dsp:cNvPr id="0" name=""/>
        <dsp:cNvSpPr/>
      </dsp:nvSpPr>
      <dsp:spPr>
        <a:xfrm>
          <a:off x="7728746" y="103580"/>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3. Implement Route Optimization Tools</a:t>
          </a:r>
        </a:p>
      </dsp:txBody>
      <dsp:txXfrm>
        <a:off x="7728746" y="103580"/>
        <a:ext cx="1763592" cy="748190"/>
      </dsp:txXfrm>
    </dsp:sp>
    <dsp:sp modelId="{3743EB45-F6E8-4B9C-B20C-8DECFD3881D1}">
      <dsp:nvSpPr>
        <dsp:cNvPr id="0" name=""/>
        <dsp:cNvSpPr/>
      </dsp:nvSpPr>
      <dsp:spPr>
        <a:xfrm>
          <a:off x="861423" y="1483279"/>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B0D45-CD09-4168-ABF9-FA617A3A5CE7}">
      <dsp:nvSpPr>
        <dsp:cNvPr id="0" name=""/>
        <dsp:cNvSpPr/>
      </dsp:nvSpPr>
      <dsp:spPr>
        <a:xfrm>
          <a:off x="1018543" y="1640399"/>
          <a:ext cx="433950" cy="433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7622B-0D0B-42B6-A43E-0DA27244004E}">
      <dsp:nvSpPr>
        <dsp:cNvPr id="0" name=""/>
        <dsp:cNvSpPr/>
      </dsp:nvSpPr>
      <dsp:spPr>
        <a:xfrm>
          <a:off x="1769940" y="1483279"/>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4. Enhance Customer Interfaces</a:t>
          </a:r>
        </a:p>
      </dsp:txBody>
      <dsp:txXfrm>
        <a:off x="1769940" y="1483279"/>
        <a:ext cx="1763592" cy="748190"/>
      </dsp:txXfrm>
    </dsp:sp>
    <dsp:sp modelId="{E62F8843-41DF-4EB6-8727-1A14E0961B59}">
      <dsp:nvSpPr>
        <dsp:cNvPr id="0" name=""/>
        <dsp:cNvSpPr/>
      </dsp:nvSpPr>
      <dsp:spPr>
        <a:xfrm>
          <a:off x="3840825" y="1483279"/>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C5E4D-A69E-4760-8A6C-4E5ABBEEA7DC}">
      <dsp:nvSpPr>
        <dsp:cNvPr id="0" name=""/>
        <dsp:cNvSpPr/>
      </dsp:nvSpPr>
      <dsp:spPr>
        <a:xfrm>
          <a:off x="3997946" y="1640399"/>
          <a:ext cx="433950" cy="4339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F1DD2-6671-430D-A284-20A55F65F728}">
      <dsp:nvSpPr>
        <dsp:cNvPr id="0" name=""/>
        <dsp:cNvSpPr/>
      </dsp:nvSpPr>
      <dsp:spPr>
        <a:xfrm>
          <a:off x="4749343" y="1483279"/>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5. Collaborate with Traffic Management Authorities</a:t>
          </a:r>
        </a:p>
      </dsp:txBody>
      <dsp:txXfrm>
        <a:off x="4749343" y="1483279"/>
        <a:ext cx="1763592" cy="748190"/>
      </dsp:txXfrm>
    </dsp:sp>
    <dsp:sp modelId="{9FBC9070-9231-46AE-994E-0D38B1210CD0}">
      <dsp:nvSpPr>
        <dsp:cNvPr id="0" name=""/>
        <dsp:cNvSpPr/>
      </dsp:nvSpPr>
      <dsp:spPr>
        <a:xfrm>
          <a:off x="6820228" y="1483279"/>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4BEA6-6A9B-49A9-8A43-1F5723080DA3}">
      <dsp:nvSpPr>
        <dsp:cNvPr id="0" name=""/>
        <dsp:cNvSpPr/>
      </dsp:nvSpPr>
      <dsp:spPr>
        <a:xfrm>
          <a:off x="6977348" y="1640399"/>
          <a:ext cx="433950" cy="4339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51D7DC-5C81-474F-880A-BB82D396DA28}">
      <dsp:nvSpPr>
        <dsp:cNvPr id="0" name=""/>
        <dsp:cNvSpPr/>
      </dsp:nvSpPr>
      <dsp:spPr>
        <a:xfrm>
          <a:off x="7728746" y="1483279"/>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6. Monitor and Adjust Operations</a:t>
          </a:r>
        </a:p>
      </dsp:txBody>
      <dsp:txXfrm>
        <a:off x="7728746" y="1483279"/>
        <a:ext cx="1763592" cy="748190"/>
      </dsp:txXfrm>
    </dsp:sp>
    <dsp:sp modelId="{54528F3B-8183-4045-AFBC-BA7F790EB703}">
      <dsp:nvSpPr>
        <dsp:cNvPr id="0" name=""/>
        <dsp:cNvSpPr/>
      </dsp:nvSpPr>
      <dsp:spPr>
        <a:xfrm>
          <a:off x="861423" y="2862977"/>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24D15-EEAA-49F2-8790-185B25719254}">
      <dsp:nvSpPr>
        <dsp:cNvPr id="0" name=""/>
        <dsp:cNvSpPr/>
      </dsp:nvSpPr>
      <dsp:spPr>
        <a:xfrm>
          <a:off x="1018543" y="3020097"/>
          <a:ext cx="433950" cy="43395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F1CAA-2FC1-4DF7-8F7E-9C1CFCF50D24}">
      <dsp:nvSpPr>
        <dsp:cNvPr id="0" name=""/>
        <dsp:cNvSpPr/>
      </dsp:nvSpPr>
      <dsp:spPr>
        <a:xfrm>
          <a:off x="1769940" y="2862977"/>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7. Promote Sustainable Practices</a:t>
          </a:r>
        </a:p>
      </dsp:txBody>
      <dsp:txXfrm>
        <a:off x="1769940" y="2862977"/>
        <a:ext cx="1763592" cy="748190"/>
      </dsp:txXfrm>
    </dsp:sp>
    <dsp:sp modelId="{F2414E5B-0D81-4AEA-8980-ADE576E1CD78}">
      <dsp:nvSpPr>
        <dsp:cNvPr id="0" name=""/>
        <dsp:cNvSpPr/>
      </dsp:nvSpPr>
      <dsp:spPr>
        <a:xfrm>
          <a:off x="3840825" y="2862977"/>
          <a:ext cx="748190" cy="748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AC46D-223C-4B4A-8105-0F6ACE406850}">
      <dsp:nvSpPr>
        <dsp:cNvPr id="0" name=""/>
        <dsp:cNvSpPr/>
      </dsp:nvSpPr>
      <dsp:spPr>
        <a:xfrm>
          <a:off x="3997946" y="3020097"/>
          <a:ext cx="433950" cy="43395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6D64A0-B6F3-43B9-B900-B0DE6C28BD88}">
      <dsp:nvSpPr>
        <dsp:cNvPr id="0" name=""/>
        <dsp:cNvSpPr/>
      </dsp:nvSpPr>
      <dsp:spPr>
        <a:xfrm>
          <a:off x="4749343" y="2862977"/>
          <a:ext cx="1763592" cy="74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8. Train and Support Drivers</a:t>
          </a:r>
        </a:p>
      </dsp:txBody>
      <dsp:txXfrm>
        <a:off x="4749343" y="2862977"/>
        <a:ext cx="1763592" cy="74819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10"/>
            <a:ext cx="12191980" cy="6857990"/>
          </a:xfrm>
          <a:prstGeom prst="rect">
            <a:avLst/>
          </a:prstGeom>
        </p:spPr>
      </p:pic>
      <p:sp useBgFill="1">
        <p:nvSpPr>
          <p:cNvPr id="108"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041399" y="855133"/>
            <a:ext cx="10098553" cy="1123791"/>
          </a:xfrm>
        </p:spPr>
        <p:txBody>
          <a:bodyPr vert="horz" lIns="91440" tIns="45720" rIns="91440" bIns="45720" rtlCol="0" anchor="ctr">
            <a:normAutofit/>
          </a:bodyPr>
          <a:lstStyle/>
          <a:p>
            <a:r>
              <a:rPr lang="en-US" sz="4000"/>
              <a:t>NYC Taxi Trip Duration</a:t>
            </a:r>
          </a:p>
        </p:txBody>
      </p:sp>
      <p:sp>
        <p:nvSpPr>
          <p:cNvPr id="4" name="TextBox 3">
            <a:extLst>
              <a:ext uri="{FF2B5EF4-FFF2-40B4-BE49-F238E27FC236}">
                <a16:creationId xmlns:a16="http://schemas.microsoft.com/office/drawing/2014/main" id="{D5CD249B-F5A1-FF7D-2F76-4BC5A16FB38C}"/>
              </a:ext>
            </a:extLst>
          </p:cNvPr>
          <p:cNvSpPr txBox="1"/>
          <p:nvPr/>
        </p:nvSpPr>
        <p:spPr>
          <a:xfrm>
            <a:off x="1041400" y="2185984"/>
            <a:ext cx="10098552" cy="3605216"/>
          </a:xfrm>
          <a:prstGeom prst="rect">
            <a:avLst/>
          </a:prstGeom>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Submitted by:	 K Lakshmi Nishitha</a:t>
            </a:r>
            <a:endParaRPr lang="en-US" sz="2000" b="1"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pPr>
            <a:endParaRPr lang="en-US" sz="2000" b="1"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pPr>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Reg no: 		  221FA14105</a:t>
            </a:r>
            <a:endParaRPr lang="en-US" sz="2000" b="1"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pPr>
            <a:endParaRPr lang="en-US" sz="2000" b="1"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pPr>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Submitted to:	 Dr Abraham Peele</a:t>
            </a:r>
            <a:endParaRPr lang="en-US" sz="2000" b="1"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F5A2DE-4412-07DD-C37F-552EBB843E78}"/>
              </a:ext>
            </a:extLst>
          </p:cNvPr>
          <p:cNvPicPr>
            <a:picLocks noChangeAspect="1"/>
          </p:cNvPicPr>
          <p:nvPr/>
        </p:nvPicPr>
        <p:blipFill>
          <a:blip r:embed="rId2"/>
          <a:stretch>
            <a:fillRect/>
          </a:stretch>
        </p:blipFill>
        <p:spPr>
          <a:xfrm>
            <a:off x="203200" y="894996"/>
            <a:ext cx="5001323" cy="5068007"/>
          </a:xfrm>
          <a:prstGeom prst="rect">
            <a:avLst/>
          </a:prstGeom>
        </p:spPr>
      </p:pic>
      <p:sp>
        <p:nvSpPr>
          <p:cNvPr id="6" name="TextBox 5">
            <a:extLst>
              <a:ext uri="{FF2B5EF4-FFF2-40B4-BE49-F238E27FC236}">
                <a16:creationId xmlns:a16="http://schemas.microsoft.com/office/drawing/2014/main" id="{C09798CF-87F7-D2D7-10A1-54622A61284F}"/>
              </a:ext>
            </a:extLst>
          </p:cNvPr>
          <p:cNvSpPr txBox="1"/>
          <p:nvPr/>
        </p:nvSpPr>
        <p:spPr>
          <a:xfrm>
            <a:off x="5614219" y="1140542"/>
            <a:ext cx="6459794"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heatmap shows the density of pickup locations in a given area. The color intensity indicates the number of pickups in a particular region. Redder areas represent higher concentrations of pickups, while yellow areas indicate lower concentrations. The graph suggests that there are several clusters of high pickup activity, potentially indicating popular areas for ride-hailing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54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03A646-F285-28CF-CBF5-4130555C5C58}"/>
              </a:ext>
            </a:extLst>
          </p:cNvPr>
          <p:cNvPicPr>
            <a:picLocks noChangeAspect="1"/>
          </p:cNvPicPr>
          <p:nvPr/>
        </p:nvPicPr>
        <p:blipFill>
          <a:blip r:embed="rId2"/>
          <a:stretch>
            <a:fillRect/>
          </a:stretch>
        </p:blipFill>
        <p:spPr>
          <a:xfrm>
            <a:off x="158497" y="999786"/>
            <a:ext cx="4972744" cy="4858428"/>
          </a:xfrm>
          <a:prstGeom prst="rect">
            <a:avLst/>
          </a:prstGeom>
        </p:spPr>
      </p:pic>
      <p:sp>
        <p:nvSpPr>
          <p:cNvPr id="6" name="TextBox 5">
            <a:extLst>
              <a:ext uri="{FF2B5EF4-FFF2-40B4-BE49-F238E27FC236}">
                <a16:creationId xmlns:a16="http://schemas.microsoft.com/office/drawing/2014/main" id="{C000EEDC-2E6C-50C2-3866-5F7D723CE7A9}"/>
              </a:ext>
            </a:extLst>
          </p:cNvPr>
          <p:cNvSpPr txBox="1"/>
          <p:nvPr/>
        </p:nvSpPr>
        <p:spPr>
          <a:xfrm>
            <a:off x="5555226" y="1219200"/>
            <a:ext cx="6478277"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graph shows the relationship between trip duration (in seconds) and the number of passengers. It appears that there is a weak positive correlation between the two variables, meaning that as the number of passengers increases, the trip duration tends to increase slightly. However, there are also some outliers, which are points that are significantly different from the general trend.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77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 graph&#10;&#10;Description automatically generated">
            <a:extLst>
              <a:ext uri="{FF2B5EF4-FFF2-40B4-BE49-F238E27FC236}">
                <a16:creationId xmlns:a16="http://schemas.microsoft.com/office/drawing/2014/main" id="{0B7C75A8-9892-E83C-D54B-88650032301E}"/>
              </a:ext>
            </a:extLst>
          </p:cNvPr>
          <p:cNvPicPr>
            <a:picLocks noChangeAspect="1"/>
          </p:cNvPicPr>
          <p:nvPr/>
        </p:nvPicPr>
        <p:blipFill>
          <a:blip r:embed="rId2"/>
          <a:stretch>
            <a:fillRect/>
          </a:stretch>
        </p:blipFill>
        <p:spPr>
          <a:xfrm>
            <a:off x="274657" y="551836"/>
            <a:ext cx="4858428" cy="4991797"/>
          </a:xfrm>
          <a:prstGeom prst="rect">
            <a:avLst/>
          </a:prstGeom>
        </p:spPr>
      </p:pic>
      <p:sp>
        <p:nvSpPr>
          <p:cNvPr id="6" name="TextBox 5">
            <a:extLst>
              <a:ext uri="{FF2B5EF4-FFF2-40B4-BE49-F238E27FC236}">
                <a16:creationId xmlns:a16="http://schemas.microsoft.com/office/drawing/2014/main" id="{647A7682-FDCF-DF6A-C2DC-835327A13753}"/>
              </a:ext>
            </a:extLst>
          </p:cNvPr>
          <p:cNvSpPr txBox="1"/>
          <p:nvPr/>
        </p:nvSpPr>
        <p:spPr>
          <a:xfrm>
            <a:off x="5414319" y="677562"/>
            <a:ext cx="66664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The graph shows the relationship between trip duration (in seconds) and passenger count. It appears that there is a weak positive correlation between the two variables. This means that as the passenger count increases, the trip duration tends to increase slightly, but the relationship is not very strong.</a:t>
            </a:r>
            <a:r>
              <a:rPr lang="en-US">
                <a:latin typeface="Times New Roman"/>
                <a:cs typeface="Times New Roman"/>
              </a:rPr>
              <a:t>​</a:t>
            </a:r>
            <a:endParaRPr lang="en-US"/>
          </a:p>
        </p:txBody>
      </p:sp>
    </p:spTree>
    <p:extLst>
      <p:ext uri="{BB962C8B-B14F-4D97-AF65-F5344CB8AC3E}">
        <p14:creationId xmlns:p14="http://schemas.microsoft.com/office/powerpoint/2010/main" val="139039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24D75D-FE96-5E09-54CC-4F47CFC49742}"/>
              </a:ext>
            </a:extLst>
          </p:cNvPr>
          <p:cNvPicPr>
            <a:picLocks noChangeAspect="1"/>
          </p:cNvPicPr>
          <p:nvPr/>
        </p:nvPicPr>
        <p:blipFill>
          <a:blip r:embed="rId2"/>
          <a:stretch>
            <a:fillRect/>
          </a:stretch>
        </p:blipFill>
        <p:spPr>
          <a:xfrm>
            <a:off x="162041" y="463418"/>
            <a:ext cx="4887007" cy="4963218"/>
          </a:xfrm>
          <a:prstGeom prst="rect">
            <a:avLst/>
          </a:prstGeom>
        </p:spPr>
      </p:pic>
      <p:sp>
        <p:nvSpPr>
          <p:cNvPr id="6" name="TextBox 5">
            <a:extLst>
              <a:ext uri="{FF2B5EF4-FFF2-40B4-BE49-F238E27FC236}">
                <a16:creationId xmlns:a16="http://schemas.microsoft.com/office/drawing/2014/main" id="{1F4E7E71-F725-EDDD-45E1-BE86316A2D30}"/>
              </a:ext>
            </a:extLst>
          </p:cNvPr>
          <p:cNvSpPr txBox="1"/>
          <p:nvPr/>
        </p:nvSpPr>
        <p:spPr>
          <a:xfrm>
            <a:off x="5417575" y="705730"/>
            <a:ext cx="6617109"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graph shows the relationship between trip duration and pickup locations. The color of each dot represents the trip duration, with darker colors indicating longer trips. The graph suggests that there is a cluster of longer trips in a specific geographic area, while shorter trips are more evenly distributed. This could be due to factors such as traffic congestion, distance to popular destinations, or other local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42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4F6C47-D517-F5B9-99C1-D1C66C9EC057}"/>
              </a:ext>
            </a:extLst>
          </p:cNvPr>
          <p:cNvPicPr>
            <a:picLocks noGrp="1" noChangeAspect="1"/>
          </p:cNvPicPr>
          <p:nvPr>
            <p:ph idx="1"/>
          </p:nvPr>
        </p:nvPicPr>
        <p:blipFill>
          <a:blip r:embed="rId2"/>
          <a:stretch>
            <a:fillRect/>
          </a:stretch>
        </p:blipFill>
        <p:spPr>
          <a:xfrm>
            <a:off x="203798" y="1329198"/>
            <a:ext cx="4970689" cy="4845459"/>
          </a:xfrm>
        </p:spPr>
      </p:pic>
      <p:sp>
        <p:nvSpPr>
          <p:cNvPr id="6" name="TextBox 5">
            <a:extLst>
              <a:ext uri="{FF2B5EF4-FFF2-40B4-BE49-F238E27FC236}">
                <a16:creationId xmlns:a16="http://schemas.microsoft.com/office/drawing/2014/main" id="{5210FA85-8840-21BB-1FB7-80690B891AA0}"/>
              </a:ext>
            </a:extLst>
          </p:cNvPr>
          <p:cNvSpPr txBox="1"/>
          <p:nvPr/>
        </p:nvSpPr>
        <p:spPr>
          <a:xfrm>
            <a:off x="5594556" y="1484671"/>
            <a:ext cx="6292644"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graph shows the residuals (the difference between the actual values and the predicted values) plotted against the fitted values (the predicted values) from a regression model. The horizontal line at zero represents the line of best fit.</a:t>
            </a:r>
          </a:p>
          <a:p>
            <a:pPr algn="just"/>
            <a:r>
              <a:rPr lang="en-US" dirty="0">
                <a:latin typeface="Times New Roman" panose="02020603050405020304" pitchFamily="18" charset="0"/>
                <a:cs typeface="Times New Roman" panose="02020603050405020304" pitchFamily="18" charset="0"/>
              </a:rPr>
              <a:t>If the residuals are randomly scattered around the horizontal line, it suggests that the model is a good fit for the data. However, if there is a pattern in the residuals, it indicates that the model may not be appropriate. In this case, there seems to be a cluster of residuals around the fitted value of 0, suggesting that the model may not be accurately predicting the values for those data points.</a:t>
            </a: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F1BCD4-6792-3910-8350-10983DFEC715}"/>
              </a:ext>
            </a:extLst>
          </p:cNvPr>
          <p:cNvSpPr txBox="1"/>
          <p:nvPr/>
        </p:nvSpPr>
        <p:spPr>
          <a:xfrm>
            <a:off x="221033" y="289825"/>
            <a:ext cx="976225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latin typeface="Times New Roman"/>
                <a:cs typeface="Times New Roman"/>
              </a:rPr>
              <a:t>Linear Regression Charts</a:t>
            </a:r>
          </a:p>
        </p:txBody>
      </p:sp>
    </p:spTree>
    <p:extLst>
      <p:ext uri="{BB962C8B-B14F-4D97-AF65-F5344CB8AC3E}">
        <p14:creationId xmlns:p14="http://schemas.microsoft.com/office/powerpoint/2010/main" val="77330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passenger count&#10;&#10;Description automatically generated">
            <a:extLst>
              <a:ext uri="{FF2B5EF4-FFF2-40B4-BE49-F238E27FC236}">
                <a16:creationId xmlns:a16="http://schemas.microsoft.com/office/drawing/2014/main" id="{FC17BD77-BD8A-62DD-DCE0-4D9EAE368970}"/>
              </a:ext>
            </a:extLst>
          </p:cNvPr>
          <p:cNvPicPr>
            <a:picLocks noChangeAspect="1"/>
          </p:cNvPicPr>
          <p:nvPr/>
        </p:nvPicPr>
        <p:blipFill>
          <a:blip r:embed="rId2"/>
          <a:stretch>
            <a:fillRect/>
          </a:stretch>
        </p:blipFill>
        <p:spPr>
          <a:xfrm>
            <a:off x="176076" y="383059"/>
            <a:ext cx="5053929" cy="5103340"/>
          </a:xfrm>
          <a:prstGeom prst="rect">
            <a:avLst/>
          </a:prstGeom>
        </p:spPr>
      </p:pic>
      <p:sp>
        <p:nvSpPr>
          <p:cNvPr id="5" name="TextBox 4">
            <a:extLst>
              <a:ext uri="{FF2B5EF4-FFF2-40B4-BE49-F238E27FC236}">
                <a16:creationId xmlns:a16="http://schemas.microsoft.com/office/drawing/2014/main" id="{102F7A7A-27B3-11C9-A02C-1B8762783554}"/>
              </a:ext>
            </a:extLst>
          </p:cNvPr>
          <p:cNvSpPr txBox="1"/>
          <p:nvPr/>
        </p:nvSpPr>
        <p:spPr>
          <a:xfrm>
            <a:off x="5824115" y="396444"/>
            <a:ext cx="621798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ea typeface="+mn-lt"/>
                <a:cs typeface="+mn-lt"/>
              </a:rPr>
              <a:t>The graph shows the regression of trip duration on passenger count. The x-axis represents the passenger count and the y-axis represents the trip duration in seconds. The blue line is the regression line, which shows the relationship between the two variables. The black dots represent the individual data points.</a:t>
            </a:r>
            <a:endParaRPr lang="en-US" dirty="0">
              <a:latin typeface="Times New Roman"/>
              <a:cs typeface="Times New Roman"/>
            </a:endParaRPr>
          </a:p>
          <a:p>
            <a:pPr algn="just"/>
            <a:r>
              <a:rPr lang="en-US" dirty="0">
                <a:latin typeface="Times New Roman"/>
                <a:ea typeface="+mn-lt"/>
                <a:cs typeface="+mn-lt"/>
              </a:rPr>
              <a:t>From the graph, we can see that there is a weak positive relationship between trip duration and passenger count. This means that as the number of passengers increases, the trip duration tends to increase slightly, but the relationship is not very strong. There is a lot of variability in the data, and many of the data points are far from the regression line. This suggests that other factors besides passenger count are also influencing trip duration.</a:t>
            </a:r>
            <a:endParaRPr lang="en-US" dirty="0">
              <a:latin typeface="Times New Roman"/>
              <a:cs typeface="Times New Roman"/>
            </a:endParaRPr>
          </a:p>
          <a:p>
            <a:pPr algn="just"/>
            <a:endParaRPr lang="en-US" dirty="0">
              <a:latin typeface="Times New Roman"/>
              <a:cs typeface="Times New Roman"/>
            </a:endParaRPr>
          </a:p>
        </p:txBody>
      </p:sp>
    </p:spTree>
    <p:extLst>
      <p:ext uri="{BB962C8B-B14F-4D97-AF65-F5344CB8AC3E}">
        <p14:creationId xmlns:p14="http://schemas.microsoft.com/office/powerpoint/2010/main" val="31266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EAD12-5A62-12B6-13D8-787D747BA601}"/>
              </a:ext>
            </a:extLst>
          </p:cNvPr>
          <p:cNvSpPr>
            <a:spLocks noGrp="1"/>
          </p:cNvSpPr>
          <p:nvPr>
            <p:ph type="title"/>
          </p:nvPr>
        </p:nvSpPr>
        <p:spPr>
          <a:xfrm>
            <a:off x="834013" y="1115568"/>
            <a:ext cx="3487616" cy="4626864"/>
          </a:xfrm>
        </p:spPr>
        <p:txBody>
          <a:bodyPr>
            <a:normAutofit/>
          </a:bodyPr>
          <a:lstStyle/>
          <a:p>
            <a:pPr algn="l"/>
            <a:r>
              <a:rPr lang="en-IN" sz="3600">
                <a:latin typeface="Times New Roman" panose="02020603050405020304" pitchFamily="18" charset="0"/>
                <a:cs typeface="Times New Roman" panose="02020603050405020304" pitchFamily="18" charset="0"/>
              </a:rPr>
              <a:t>Data Preprocessing Methods</a:t>
            </a:r>
          </a:p>
        </p:txBody>
      </p:sp>
      <p:cxnSp>
        <p:nvCxnSpPr>
          <p:cNvPr id="13" name="Straight Connector 1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B80BBF04-619C-69B3-D895-23522FE15ED7}"/>
              </a:ext>
            </a:extLst>
          </p:cNvPr>
          <p:cNvSpPr>
            <a:spLocks noGrp="1"/>
          </p:cNvSpPr>
          <p:nvPr>
            <p:ph idx="1"/>
          </p:nvPr>
        </p:nvSpPr>
        <p:spPr>
          <a:xfrm>
            <a:off x="5105398" y="1115568"/>
            <a:ext cx="6245352" cy="4626864"/>
          </a:xfrm>
        </p:spPr>
        <p:txBody>
          <a:bodyPr vert="horz" lIns="91440" tIns="45720" rIns="91440" bIns="45720" rtlCol="0" anchor="ctr">
            <a:noAutofit/>
          </a:bodyPr>
          <a:lstStyle/>
          <a:p>
            <a:pPr marL="36830" indent="0">
              <a:lnSpc>
                <a:spcPct val="100000"/>
              </a:lnSpc>
              <a:buNone/>
            </a:pPr>
            <a:r>
              <a:rPr lang="en-US" sz="1600" dirty="0">
                <a:latin typeface="Times New Roman"/>
                <a:cs typeface="Times New Roman"/>
              </a:rPr>
              <a:t>Data preprocessing is a crucial step in data analysis and machine learning. It involves transforming raw data into a suitable format for modeling. Here are some common data preprocessing methods.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100000"/>
              </a:lnSpc>
            </a:pPr>
            <a:r>
              <a:rPr lang="en-US" sz="1600" b="1" u="sng" dirty="0">
                <a:latin typeface="Times New Roman"/>
                <a:cs typeface="Times New Roman"/>
              </a:rPr>
              <a:t>Data Wrangling: </a:t>
            </a:r>
            <a:r>
              <a:rPr lang="en-US" sz="1600" dirty="0">
                <a:latin typeface="Times New Roman"/>
                <a:cs typeface="Times New Roman"/>
              </a:rPr>
              <a:t>Data wrangling refers to the process of cleaning, tidying, and transforming data to make it suitable for analysis. This often involves: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latin typeface="Times New Roman"/>
                <a:cs typeface="Times New Roman"/>
              </a:rPr>
              <a:t>Handling missing values:</a:t>
            </a:r>
            <a:r>
              <a:rPr lang="en-US" sz="1600" dirty="0">
                <a:latin typeface="Times New Roman"/>
                <a:cs typeface="Times New Roman"/>
              </a:rPr>
              <a:t> Dealing with missing data points by removing them, imputing values, or predicting them.</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latin typeface="Times New Roman"/>
                <a:cs typeface="Times New Roman"/>
              </a:rPr>
              <a:t>Dealing with outliers:</a:t>
            </a:r>
            <a:r>
              <a:rPr lang="en-US" sz="1600" dirty="0">
                <a:latin typeface="Times New Roman"/>
                <a:cs typeface="Times New Roman"/>
              </a:rPr>
              <a:t> Identifying and handling extreme values that can skew the data.</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latin typeface="Times New Roman"/>
                <a:cs typeface="Times New Roman"/>
              </a:rPr>
              <a:t>Correcting errors:</a:t>
            </a:r>
            <a:r>
              <a:rPr lang="en-US" sz="1600" dirty="0">
                <a:latin typeface="Times New Roman"/>
                <a:cs typeface="Times New Roman"/>
              </a:rPr>
              <a:t> Identifying and fixing inconsistencies or errors in the data.</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latin typeface="Times New Roman"/>
                <a:cs typeface="Times New Roman"/>
              </a:rPr>
              <a:t>Formatting data:</a:t>
            </a:r>
            <a:r>
              <a:rPr lang="en-US" sz="1600" dirty="0">
                <a:latin typeface="Times New Roman"/>
                <a:cs typeface="Times New Roman"/>
              </a:rPr>
              <a:t> Ensuring data is in a consistent format, such as converting dates or times.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latin typeface="Times New Roman"/>
                <a:cs typeface="Times New Roman"/>
              </a:rPr>
              <a:t>Data integration:</a:t>
            </a:r>
            <a:r>
              <a:rPr lang="en-US" sz="1600" dirty="0">
                <a:latin typeface="Times New Roman"/>
                <a:cs typeface="Times New Roman"/>
              </a:rPr>
              <a:t> Combining data from multiple sources into a single dataset.</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100000"/>
              </a:lnSpc>
            </a:pPr>
            <a:endParaRPr lang="en-IN"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34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94F4623-47E2-79C4-235F-18AB80C3C062}"/>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sz="2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Engineering</a:t>
            </a:r>
            <a:endParaRPr lang="en-US" sz="2000" b="1" u="sng"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engineering is the process of creating new features from existing ones to improve model performance. This involves:</a:t>
            </a:r>
            <a:endParaRPr lang="en-US" sz="2000"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buChar char="•"/>
            </a:pPr>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Transforming existing features:</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Applying mathematical operations or functions to existing features to create new ones.</a:t>
            </a:r>
            <a:endParaRPr lang="en-US" sz="2000"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buChar char="•"/>
            </a:pPr>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Creating new features:</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Combining or aggregating existing features to create new features that capture relevant information.</a:t>
            </a:r>
            <a:endParaRPr lang="en-US" sz="2000"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buChar char="•"/>
            </a:pPr>
            <a:r>
              <a:rPr lang="en-US" sz="20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 selection: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Choosing the most relevant features for the task to avoid overfitting and improve model efficiency.</a:t>
            </a:r>
            <a:endParaRPr lang="en-US" sz="2000"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a:p>
            <a:pPr defTabSz="457200">
              <a:spcBef>
                <a:spcPct val="20000"/>
              </a:spcBef>
              <a:spcAft>
                <a:spcPts val="600"/>
              </a:spcAft>
              <a:buClr>
                <a:schemeClr val="tx2"/>
              </a:buClr>
              <a:buSzPct val="70000"/>
              <a:buFont typeface="Wingdings 2" charset="2"/>
            </a:pPr>
            <a:endParaRPr lang="en-US" sz="2000"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02098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7D3D-E64C-FE83-0E1B-A611C2829F1D}"/>
              </a:ext>
            </a:extLst>
          </p:cNvPr>
          <p:cNvSpPr>
            <a:spLocks noGrp="1"/>
          </p:cNvSpPr>
          <p:nvPr>
            <p:ph type="title"/>
          </p:nvPr>
        </p:nvSpPr>
        <p:spPr>
          <a:xfrm>
            <a:off x="264864" y="609600"/>
            <a:ext cx="10353762" cy="1257300"/>
          </a:xfrm>
        </p:spPr>
        <p:txBody>
          <a:bodyPr>
            <a:normAutofit fontScale="90000"/>
          </a:bodyPr>
          <a:lstStyle/>
          <a:p>
            <a:pPr algn="l"/>
            <a:r>
              <a:rPr lang="en-US" dirty="0">
                <a:latin typeface="Times New Roman" panose="02020603050405020304" pitchFamily="18" charset="0"/>
                <a:cs typeface="Times New Roman" panose="02020603050405020304" pitchFamily="18" charset="0"/>
              </a:rPr>
              <a:t>Significant Improvements Due to Hyperparameter Tuning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F366D4-A428-3359-2CFC-327C9A35FCE5}"/>
              </a:ext>
            </a:extLst>
          </p:cNvPr>
          <p:cNvSpPr txBox="1"/>
          <p:nvPr/>
        </p:nvSpPr>
        <p:spPr>
          <a:xfrm>
            <a:off x="97716" y="2340077"/>
            <a:ext cx="3137097"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Hyperparameter tuning is a critical step in machine learning models, especially in complex tasks like predicting NYC taxi trip durations. By carefully adjusting hyperparameters, you can significantly enhance model performance, leading to more accurate predictions.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1F4272-F560-8F5E-751A-2EF13D2258BB}"/>
              </a:ext>
            </a:extLst>
          </p:cNvPr>
          <p:cNvSpPr txBox="1"/>
          <p:nvPr/>
        </p:nvSpPr>
        <p:spPr>
          <a:xfrm>
            <a:off x="3382297" y="1730477"/>
            <a:ext cx="8642555" cy="5078313"/>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Increased Accuracy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Optimized model complexity:</a:t>
            </a:r>
            <a:r>
              <a:rPr lang="en-US" dirty="0">
                <a:latin typeface="Times New Roman" panose="02020603050405020304" pitchFamily="18" charset="0"/>
                <a:cs typeface="Times New Roman" panose="02020603050405020304" pitchFamily="18" charset="0"/>
              </a:rPr>
              <a:t> Tuning hyperparameters like the number of layers or neurons in a neural network can help find the optimal balance between underfitting and overfitting.</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feature importance:</a:t>
            </a:r>
            <a:r>
              <a:rPr lang="en-US" dirty="0">
                <a:latin typeface="Times New Roman" panose="02020603050405020304" pitchFamily="18" charset="0"/>
                <a:cs typeface="Times New Roman" panose="02020603050405020304" pitchFamily="18" charset="0"/>
              </a:rPr>
              <a:t> Hyperparameter tuning can help identify the most relevant features for predicting trip duration, leading to more accurate models.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generalization:</a:t>
            </a:r>
            <a:r>
              <a:rPr lang="en-US" dirty="0">
                <a:latin typeface="Times New Roman" panose="02020603050405020304" pitchFamily="18" charset="0"/>
                <a:cs typeface="Times New Roman" panose="02020603050405020304" pitchFamily="18" charset="0"/>
              </a:rPr>
              <a:t> By tuning hyperparameters like regularization strength, you can improve the model's ability to generalize to unseen data, reducing overfitting.</a:t>
            </a:r>
          </a:p>
          <a:p>
            <a:pPr algn="just"/>
            <a:r>
              <a:rPr lang="en-US" b="1" u="sng" dirty="0">
                <a:latin typeface="Times New Roman" panose="02020603050405020304" pitchFamily="18" charset="0"/>
                <a:cs typeface="Times New Roman" panose="02020603050405020304" pitchFamily="18" charset="0"/>
              </a:rPr>
              <a:t>Faster Training and Inference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Efficient hyperparameter selection:</a:t>
            </a:r>
            <a:r>
              <a:rPr lang="en-US" dirty="0">
                <a:latin typeface="Times New Roman" panose="02020603050405020304" pitchFamily="18" charset="0"/>
                <a:cs typeface="Times New Roman" panose="02020603050405020304" pitchFamily="18" charset="0"/>
              </a:rPr>
              <a:t> Careful tuning can help identify hyperparameter combinations that lead to faster training times without sacrificing accuracy.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Optimized model architecture:</a:t>
            </a:r>
            <a:r>
              <a:rPr lang="en-US" dirty="0">
                <a:latin typeface="Times New Roman" panose="02020603050405020304" pitchFamily="18" charset="0"/>
                <a:cs typeface="Times New Roman" panose="02020603050405020304" pitchFamily="18" charset="0"/>
              </a:rPr>
              <a:t> Hyperparameter tuning can help choose model architectures that are computationally efficient, reducing inference time.</a:t>
            </a:r>
          </a:p>
          <a:p>
            <a:pPr algn="just"/>
            <a:r>
              <a:rPr lang="en-US" b="1" u="sng" dirty="0">
                <a:latin typeface="Times New Roman" panose="02020603050405020304" pitchFamily="18" charset="0"/>
                <a:cs typeface="Times New Roman" panose="02020603050405020304" pitchFamily="18" charset="0"/>
              </a:rPr>
              <a:t>Improved Interpretability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importance identification:</a:t>
            </a:r>
            <a:r>
              <a:rPr lang="en-US" dirty="0">
                <a:latin typeface="Times New Roman" panose="02020603050405020304" pitchFamily="18" charset="0"/>
                <a:cs typeface="Times New Roman" panose="02020603050405020304" pitchFamily="18" charset="0"/>
              </a:rPr>
              <a:t> Hyperparameter tuning can help identify the most important features for predicting trip duration, providing insights into the factors influencing trip times.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96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D1803-BC1D-F1D6-9C9D-BCACFA003552}"/>
              </a:ext>
            </a:extLst>
          </p:cNvPr>
          <p:cNvSpPr>
            <a:spLocks noGrp="1"/>
          </p:cNvSpPr>
          <p:nvPr>
            <p:ph type="title"/>
          </p:nvPr>
        </p:nvSpPr>
        <p:spPr>
          <a:xfrm>
            <a:off x="913795" y="963506"/>
            <a:ext cx="3740815" cy="4827693"/>
          </a:xfrm>
        </p:spPr>
        <p:txBody>
          <a:bodyPr>
            <a:normAutofit/>
          </a:bodyPr>
          <a:lstStyle/>
          <a:p>
            <a:pPr algn="r"/>
            <a:r>
              <a:rPr lang="en-IN">
                <a:latin typeface="Times New Roman" panose="02020603050405020304" pitchFamily="18" charset="0"/>
                <a:cs typeface="Times New Roman" panose="02020603050405020304" pitchFamily="18" charset="0"/>
              </a:rPr>
              <a:t>Model Explainability</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F5213E-010B-DA79-9391-8C1AF13735B7}"/>
              </a:ext>
            </a:extLst>
          </p:cNvPr>
          <p:cNvSpPr>
            <a:spLocks noGrp="1"/>
          </p:cNvSpPr>
          <p:nvPr>
            <p:ph idx="1"/>
          </p:nvPr>
        </p:nvSpPr>
        <p:spPr>
          <a:xfrm>
            <a:off x="5307765" y="963507"/>
            <a:ext cx="6340791" cy="5570155"/>
          </a:xfrm>
          <a:effectLst/>
        </p:spPr>
        <p:txBody>
          <a:bodyPr vert="horz" lIns="91440" tIns="45720" rIns="91440" bIns="45720" rtlCol="0" anchor="ctr">
            <a:noAutofit/>
          </a:bodyPr>
          <a:lstStyle/>
          <a:p>
            <a:pPr marL="36830" indent="0">
              <a:lnSpc>
                <a:spcPct val="100000"/>
              </a:lnSpc>
              <a:buNone/>
            </a:pPr>
            <a:r>
              <a:rPr lang="en-US" sz="1600" b="1" dirty="0">
                <a:solidFill>
                  <a:schemeClr val="tx1"/>
                </a:solidFill>
                <a:latin typeface="Times New Roman"/>
                <a:cs typeface="Times New Roman"/>
              </a:rPr>
              <a:t>Model explainability</a:t>
            </a:r>
            <a:r>
              <a:rPr lang="en-US" sz="1600" dirty="0">
                <a:solidFill>
                  <a:schemeClr val="tx1"/>
                </a:solidFill>
                <a:latin typeface="Times New Roman"/>
                <a:cs typeface="Times New Roman"/>
              </a:rPr>
              <a:t> is the ability to understand how a machine learning model arrives at its predictions. In the context of NYC taxi trip duration, this means being able to explain why a model predicts a certain trip duration based on the input features (e.g., pickup location, drop-off location, passenger count, time of day).</a:t>
            </a:r>
            <a:endParaRPr lang="en-US" sz="16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marL="36830" indent="0">
              <a:lnSpc>
                <a:spcPct val="100000"/>
              </a:lnSpc>
              <a:buNone/>
            </a:pPr>
            <a:r>
              <a:rPr lang="en-US" sz="1600" b="1" dirty="0">
                <a:solidFill>
                  <a:schemeClr val="tx1"/>
                </a:solidFill>
                <a:latin typeface="Times New Roman"/>
                <a:cs typeface="Times New Roman"/>
              </a:rPr>
              <a:t>Why is Model Explainability Important?</a:t>
            </a:r>
            <a:endParaRPr lang="en-US" sz="1600"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solidFill>
                  <a:schemeClr val="tx1"/>
                </a:solidFill>
                <a:latin typeface="Times New Roman"/>
                <a:cs typeface="Times New Roman"/>
              </a:rPr>
              <a:t>Trust and Transparency:</a:t>
            </a:r>
            <a:r>
              <a:rPr lang="en-US" sz="1600" dirty="0">
                <a:solidFill>
                  <a:schemeClr val="tx1"/>
                </a:solidFill>
                <a:latin typeface="Times New Roman"/>
                <a:cs typeface="Times New Roman"/>
              </a:rPr>
              <a:t> Understanding how a model works can help build trust in its predictions, especially in critical applications like transportation.</a:t>
            </a:r>
            <a:endParaRPr lang="en-US" sz="16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solidFill>
                  <a:schemeClr val="tx1"/>
                </a:solidFill>
                <a:latin typeface="Times New Roman"/>
                <a:cs typeface="Times New Roman"/>
              </a:rPr>
              <a:t>Regulatory Compliance:</a:t>
            </a:r>
            <a:r>
              <a:rPr lang="en-US" sz="1600" dirty="0">
                <a:solidFill>
                  <a:schemeClr val="tx1"/>
                </a:solidFill>
                <a:latin typeface="Times New Roman"/>
                <a:cs typeface="Times New Roman"/>
              </a:rPr>
              <a:t> In many industries, regulations require transparency into decision-making processes.</a:t>
            </a:r>
            <a:endParaRPr lang="en-US" sz="16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solidFill>
                  <a:schemeClr val="tx1"/>
                </a:solidFill>
                <a:latin typeface="Times New Roman"/>
                <a:cs typeface="Times New Roman"/>
              </a:rPr>
              <a:t>Error Analysis:</a:t>
            </a:r>
            <a:r>
              <a:rPr lang="en-US" sz="1600" dirty="0">
                <a:solidFill>
                  <a:schemeClr val="tx1"/>
                </a:solidFill>
                <a:latin typeface="Times New Roman"/>
                <a:cs typeface="Times New Roman"/>
              </a:rPr>
              <a:t> If a model makes incorrect predictions, understanding its reasoning can help identify and rectify biases or errors.</a:t>
            </a:r>
            <a:endParaRPr lang="en-US" sz="16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solidFill>
                  <a:schemeClr val="tx1"/>
                </a:solidFill>
                <a:latin typeface="Times New Roman"/>
                <a:cs typeface="Times New Roman"/>
              </a:rPr>
              <a:t>Model Improvement:</a:t>
            </a:r>
            <a:r>
              <a:rPr lang="en-US" sz="1600" dirty="0">
                <a:solidFill>
                  <a:schemeClr val="tx1"/>
                </a:solidFill>
                <a:latin typeface="Times New Roman"/>
                <a:cs typeface="Times New Roman"/>
              </a:rPr>
              <a:t> Explanations can provide insights into how to improve the model's performance by identifying missing features or correcting biases.</a:t>
            </a:r>
            <a:endParaRPr lang="en-US" sz="16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600" b="1" dirty="0">
                <a:solidFill>
                  <a:schemeClr val="tx1"/>
                </a:solidFill>
                <a:latin typeface="Times New Roman"/>
                <a:cs typeface="Times New Roman"/>
              </a:rPr>
              <a:t>Business Decision Making:</a:t>
            </a:r>
            <a:r>
              <a:rPr lang="en-US" sz="1600" dirty="0">
                <a:solidFill>
                  <a:schemeClr val="tx1"/>
                </a:solidFill>
                <a:latin typeface="Times New Roman"/>
                <a:cs typeface="Times New Roman"/>
              </a:rPr>
              <a:t> Explainable models can support informed business decisions, such as pricing strategies, resource allocation, and service improvements.</a:t>
            </a:r>
            <a:endParaRPr lang="en-US" sz="16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marL="36830" indent="0">
              <a:lnSpc>
                <a:spcPct val="100000"/>
              </a:lnSpc>
              <a:buNone/>
            </a:pPr>
            <a:endParaRPr lang="en-IN" sz="16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02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6487" y="3908"/>
            <a:ext cx="10353762" cy="1257300"/>
          </a:xfrm>
        </p:spPr>
        <p:txBody>
          <a:bodyPr>
            <a:normAutofit/>
          </a:bodyPr>
          <a:lstStyle/>
          <a:p>
            <a:r>
              <a:rPr lang="en-US">
                <a:latin typeface="Times New Roman" panose="02020603050405020304" pitchFamily="18" charset="0"/>
                <a:cs typeface="Times New Roman" panose="02020603050405020304" pitchFamily="18" charset="0"/>
              </a:rPr>
              <a:t>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2506296"/>
            <a:ext cx="10353762" cy="3714749"/>
          </a:xfrm>
        </p:spPr>
        <p:txBody>
          <a:bodyPr vert="horz" lIns="91440" tIns="45720" rIns="91440" bIns="45720" rtlCol="0" anchor="ctr">
            <a:noAutofit/>
          </a:bodyPr>
          <a:lstStyle/>
          <a:p>
            <a:pPr marL="285750" lvl="0" indent="-285750">
              <a:lnSpc>
                <a:spcPct val="100000"/>
              </a:lnSpc>
              <a:buFont typeface="Arial" panose="020B0604020202020204" pitchFamily="34" charset="0"/>
              <a:buChar char="•"/>
            </a:pPr>
            <a:r>
              <a:rPr lang="en-US" sz="2000" dirty="0">
                <a:latin typeface="Times New Roman"/>
                <a:cs typeface="Times New Roman"/>
              </a:rPr>
              <a:t>Introduction</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dirty="0">
                <a:latin typeface="Times New Roman"/>
                <a:cs typeface="Times New Roman"/>
              </a:rPr>
              <a:t>Industrial Overview</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noProof="0" dirty="0">
                <a:latin typeface="Times New Roman"/>
                <a:cs typeface="Times New Roman"/>
              </a:rPr>
              <a:t>Business Problem Statement</a:t>
            </a: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noProof="0" dirty="0">
                <a:latin typeface="Times New Roman"/>
                <a:cs typeface="Times New Roman"/>
              </a:rPr>
              <a:t>Aim</a:t>
            </a: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dirty="0">
                <a:latin typeface="Times New Roman"/>
                <a:cs typeface="Times New Roman"/>
              </a:rPr>
              <a:t>Plan of Action</a:t>
            </a: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dirty="0">
                <a:latin typeface="Times New Roman"/>
                <a:cs typeface="Times New Roman"/>
              </a:rPr>
              <a:t>Exploratory Data Analysis</a:t>
            </a: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dirty="0">
                <a:latin typeface="Times New Roman"/>
                <a:cs typeface="Times New Roman"/>
              </a:rPr>
              <a:t>Data Preprocessing</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noProof="0" dirty="0">
                <a:latin typeface="Times New Roman"/>
                <a:cs typeface="Times New Roman"/>
              </a:rPr>
              <a:t>Regression Modelling</a:t>
            </a: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dirty="0">
                <a:latin typeface="Times New Roman"/>
                <a:cs typeface="Times New Roman"/>
              </a:rPr>
              <a:t>Model Evaluation</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noProof="0" dirty="0">
                <a:latin typeface="Times New Roman"/>
                <a:cs typeface="Times New Roman"/>
              </a:rPr>
              <a:t>Significant Imp</a:t>
            </a:r>
            <a:r>
              <a:rPr lang="en-US" sz="2000" dirty="0">
                <a:latin typeface="Times New Roman"/>
                <a:cs typeface="Times New Roman"/>
              </a:rPr>
              <a:t>rovements</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noProof="0" dirty="0">
                <a:latin typeface="Times New Roman"/>
                <a:cs typeface="Times New Roman"/>
              </a:rPr>
              <a:t>Model Explanation</a:t>
            </a: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dirty="0">
                <a:latin typeface="Times New Roman"/>
                <a:cs typeface="Times New Roman"/>
              </a:rPr>
              <a:t>Technical Information</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285750" lvl="0" indent="-285750">
              <a:lnSpc>
                <a:spcPct val="100000"/>
              </a:lnSpc>
              <a:buFont typeface="Arial" panose="020B0604020202020204" pitchFamily="34" charset="0"/>
              <a:buChar char="•"/>
            </a:pPr>
            <a:r>
              <a:rPr lang="en-US" sz="2000" noProof="0" dirty="0">
                <a:latin typeface="Times New Roman"/>
                <a:cs typeface="Times New Roman"/>
              </a:rPr>
              <a:t>conclusion</a:t>
            </a: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lvl="0" indent="-305435">
              <a:lnSpc>
                <a:spcPct val="100000"/>
              </a:lnSpc>
            </a:pPr>
            <a:endParaRPr lang="en-US" sz="2000" noProof="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panose="02020603050405020304" pitchFamily="18" charset="0"/>
              <a:cs typeface="Times New Roman" panose="02020603050405020304" pitchFamily="18" charset="0"/>
            </a:endParaRPr>
          </a:p>
          <a:p>
            <a:pPr marL="36830" indent="0">
              <a:lnSpc>
                <a:spcPct val="100000"/>
              </a:lnSpc>
              <a:buNone/>
            </a:pP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4C34E-4A73-521B-52AB-67D61E4D879D}"/>
              </a:ext>
            </a:extLst>
          </p:cNvPr>
          <p:cNvSpPr>
            <a:spLocks noGrp="1"/>
          </p:cNvSpPr>
          <p:nvPr>
            <p:ph type="title"/>
          </p:nvPr>
        </p:nvSpPr>
        <p:spPr>
          <a:xfrm>
            <a:off x="913795" y="963506"/>
            <a:ext cx="3740815" cy="4827693"/>
          </a:xfrm>
        </p:spPr>
        <p:txBody>
          <a:bodyPr>
            <a:normAutofit/>
          </a:bodyPr>
          <a:lstStyle/>
          <a:p>
            <a:pPr algn="r"/>
            <a:r>
              <a:rPr lang="en-US" b="1" dirty="0">
                <a:latin typeface="Times New Roman" panose="02020603050405020304" pitchFamily="18" charset="0"/>
                <a:cs typeface="Times New Roman" panose="02020603050405020304" pitchFamily="18" charset="0"/>
              </a:rPr>
              <a:t>Business Impact of Explainable Models</a:t>
            </a:r>
            <a:br>
              <a:rPr lang="en-US" b="1" dirty="0">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F87D80-D81C-C76C-7239-FD067E6C6820}"/>
              </a:ext>
            </a:extLst>
          </p:cNvPr>
          <p:cNvSpPr>
            <a:spLocks noGrp="1"/>
          </p:cNvSpPr>
          <p:nvPr>
            <p:ph idx="1"/>
          </p:nvPr>
        </p:nvSpPr>
        <p:spPr>
          <a:xfrm>
            <a:off x="5307765" y="963507"/>
            <a:ext cx="5959791" cy="4827694"/>
          </a:xfrm>
          <a:effectLst/>
        </p:spPr>
        <p:txBody>
          <a:bodyPr vert="horz" lIns="91440" tIns="45720" rIns="91440" bIns="45720" rtlCol="0" anchor="ctr">
            <a:noAutofit/>
          </a:bodyPr>
          <a:lstStyle/>
          <a:p>
            <a:pPr indent="-305435">
              <a:lnSpc>
                <a:spcPct val="100000"/>
              </a:lnSpc>
              <a:buFont typeface="Arial" panose="020B0604020202020204" pitchFamily="34" charset="0"/>
              <a:buChar char="•"/>
            </a:pPr>
            <a:r>
              <a:rPr lang="en-US" sz="1800" b="1" dirty="0">
                <a:solidFill>
                  <a:schemeClr val="tx1"/>
                </a:solidFill>
                <a:latin typeface="Times New Roman"/>
                <a:cs typeface="Times New Roman"/>
              </a:rPr>
              <a:t>Fairness and Equity:</a:t>
            </a:r>
            <a:r>
              <a:rPr lang="en-US" sz="1800" dirty="0">
                <a:solidFill>
                  <a:schemeClr val="tx1"/>
                </a:solidFill>
                <a:latin typeface="Times New Roman"/>
                <a:cs typeface="Times New Roman"/>
              </a:rPr>
              <a:t> Explainable models can help identify and mitigate biases in trip duration predictions, ensuring fair treatment for all passengers.</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800" b="1" dirty="0">
                <a:solidFill>
                  <a:schemeClr val="tx1"/>
                </a:solidFill>
                <a:latin typeface="Times New Roman"/>
                <a:cs typeface="Times New Roman"/>
              </a:rPr>
              <a:t>Customer Satisfaction:</a:t>
            </a:r>
            <a:r>
              <a:rPr lang="en-US" sz="1800" dirty="0">
                <a:solidFill>
                  <a:schemeClr val="tx1"/>
                </a:solidFill>
                <a:latin typeface="Times New Roman"/>
                <a:cs typeface="Times New Roman"/>
              </a:rPr>
              <a:t> By understanding the factors influencing trip duration, taxi companies can provide more accurate estimates and improve customer satisfaction.</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800" b="1" dirty="0">
                <a:solidFill>
                  <a:schemeClr val="tx1"/>
                </a:solidFill>
                <a:latin typeface="Times New Roman"/>
                <a:cs typeface="Times New Roman"/>
              </a:rPr>
              <a:t>Operational Efficiency:</a:t>
            </a:r>
            <a:r>
              <a:rPr lang="en-US" sz="1800" dirty="0">
                <a:solidFill>
                  <a:schemeClr val="tx1"/>
                </a:solidFill>
                <a:latin typeface="Times New Roman"/>
                <a:cs typeface="Times New Roman"/>
              </a:rPr>
              <a:t> Explainable models can help optimize operations by identifying peak demand times and areas, allowing for better resource allocation and pricing strategies.</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800" b="1" dirty="0">
                <a:solidFill>
                  <a:schemeClr val="tx1"/>
                </a:solidFill>
                <a:latin typeface="Times New Roman"/>
                <a:cs typeface="Times New Roman"/>
              </a:rPr>
              <a:t>Risk Management:</a:t>
            </a:r>
            <a:r>
              <a:rPr lang="en-US" sz="1800" dirty="0">
                <a:solidFill>
                  <a:schemeClr val="tx1"/>
                </a:solidFill>
                <a:latin typeface="Times New Roman"/>
                <a:cs typeface="Times New Roman"/>
              </a:rPr>
              <a:t> Understanding the factors that contribute to longer or shorter trip durations can help mitigate risks associated with unexpected delays or cancellations.</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nSpc>
                <a:spcPct val="100000"/>
              </a:lnSpc>
              <a:buFont typeface="Arial" panose="020B0604020202020204" pitchFamily="34" charset="0"/>
              <a:buChar char="•"/>
            </a:pPr>
            <a:r>
              <a:rPr lang="en-US" sz="1800" b="1" dirty="0">
                <a:solidFill>
                  <a:schemeClr val="tx1"/>
                </a:solidFill>
                <a:latin typeface="Times New Roman"/>
                <a:cs typeface="Times New Roman"/>
              </a:rPr>
              <a:t>Regulatory Compliance:</a:t>
            </a:r>
            <a:r>
              <a:rPr lang="en-US" sz="1800" dirty="0">
                <a:solidFill>
                  <a:schemeClr val="tx1"/>
                </a:solidFill>
                <a:latin typeface="Times New Roman"/>
                <a:cs typeface="Times New Roman"/>
              </a:rPr>
              <a:t> Explainable models can help taxi companies comply with regulations related to fair pricing and service quality.</a:t>
            </a:r>
            <a:endParaRPr lang="en-US"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marL="36830" indent="0">
              <a:lnSpc>
                <a:spcPct val="100000"/>
              </a:lnSpc>
              <a:buNone/>
            </a:pPr>
            <a:endParaRPr lang="en-IN" sz="18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29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90F777-F41E-2D80-7D9A-FC5875795CE6}"/>
              </a:ext>
            </a:extLst>
          </p:cNvPr>
          <p:cNvSpPr>
            <a:spLocks noGrp="1"/>
          </p:cNvSpPr>
          <p:nvPr>
            <p:ph type="title"/>
          </p:nvPr>
        </p:nvSpPr>
        <p:spPr>
          <a:xfrm>
            <a:off x="900506" y="1118808"/>
            <a:ext cx="4671467" cy="4747683"/>
          </a:xfrm>
        </p:spPr>
        <p:txBody>
          <a:bodyPr anchor="ctr">
            <a:normAutofit/>
          </a:bodyPr>
          <a:lstStyle/>
          <a:p>
            <a:pPr algn="l"/>
            <a:r>
              <a:rPr lang="en-IN" sz="5000">
                <a:latin typeface="Times New Roman" panose="02020603050405020304" pitchFamily="18" charset="0"/>
                <a:cs typeface="Times New Roman" panose="02020603050405020304" pitchFamily="18" charset="0"/>
              </a:rPr>
              <a:t>Technical Information</a:t>
            </a:r>
          </a:p>
        </p:txBody>
      </p:sp>
      <p:sp>
        <p:nvSpPr>
          <p:cNvPr id="4" name="Rectangle 1">
            <a:extLst>
              <a:ext uri="{FF2B5EF4-FFF2-40B4-BE49-F238E27FC236}">
                <a16:creationId xmlns:a16="http://schemas.microsoft.com/office/drawing/2014/main" id="{766C7D1B-2D11-DF35-1382-E577177A91DD}"/>
              </a:ext>
            </a:extLst>
          </p:cNvPr>
          <p:cNvSpPr>
            <a:spLocks noGrp="1" noChangeArrowheads="1"/>
          </p:cNvSpPr>
          <p:nvPr>
            <p:ph idx="1"/>
          </p:nvPr>
        </p:nvSpPr>
        <p:spPr bwMode="auto">
          <a:xfrm>
            <a:off x="6498769" y="1118809"/>
            <a:ext cx="5049763" cy="4747681"/>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marR="0" lvl="0" indent="0" defTabSz="914400" rtl="0" eaLnBrk="0" fontAlgn="base" latinLnBrk="0" hangingPunct="0">
              <a:lnSpc>
                <a:spcPct val="100000"/>
              </a:lnSpc>
              <a:spcBef>
                <a:spcPct val="0"/>
              </a:spcBef>
              <a:buClrTx/>
              <a:buSzTx/>
              <a:buFontTx/>
              <a:buNone/>
              <a:tabLst/>
            </a:pPr>
            <a:endParaRPr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buClrTx/>
              <a:buSzTx/>
              <a:buFontTx/>
              <a:buChar char="•"/>
              <a:tabLst/>
            </a:pPr>
            <a:r>
              <a:rPr kumimoji="0" lang="en-US" altLang="en-US" sz="1800" b="1" i="0" u="none" strike="noStrike" cap="none" normalizeH="0" baseline="0" dirty="0">
                <a:ln>
                  <a:noFill/>
                </a:ln>
                <a:solidFill>
                  <a:schemeClr val="tx1"/>
                </a:solidFill>
                <a:effectLst/>
                <a:latin typeface="Times New Roman"/>
                <a:cs typeface="Times New Roman"/>
              </a:rPr>
              <a:t>Historical data:</a:t>
            </a:r>
            <a:r>
              <a:rPr kumimoji="0" lang="en-US" altLang="en-US" sz="1800" b="0" i="0" u="none" strike="noStrike" cap="none" normalizeH="0" baseline="0" dirty="0">
                <a:ln>
                  <a:noFill/>
                </a:ln>
                <a:solidFill>
                  <a:schemeClr val="tx1"/>
                </a:solidFill>
                <a:effectLst/>
                <a:latin typeface="Times New Roman"/>
                <a:cs typeface="Times New Roman"/>
              </a:rPr>
              <a:t> Analyzing historical data on taxi trips can provide insights into average trip durations for different routes, times of day, and weather conditions.</a:t>
            </a:r>
            <a:endParaRPr lang="en-US" altLang="en-US" sz="1800" b="0" i="0" u="none" strike="noStrike" cap="none" normalizeH="0" baseline="0" dirty="0">
              <a:ln>
                <a:noFill/>
              </a:ln>
              <a:solidFill>
                <a:schemeClr val="tx1"/>
              </a:solidFill>
              <a:effectLst/>
              <a:latin typeface="Times New Roman"/>
              <a:cs typeface="Times New Roman"/>
            </a:endParaRPr>
          </a:p>
          <a:p>
            <a:pPr marL="0" marR="0" lvl="0" indent="0" defTabSz="914400" rtl="0" eaLnBrk="0" fontAlgn="base" latinLnBrk="0" hangingPunct="0">
              <a:lnSpc>
                <a:spcPct val="100000"/>
              </a:lnSpc>
              <a:spcBef>
                <a:spcPct val="0"/>
              </a:spcBef>
              <a:buClrTx/>
              <a:buSzTx/>
              <a:buNone/>
              <a:tabLst/>
            </a:pPr>
            <a:endParaRPr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buClrTx/>
              <a:buSzTx/>
              <a:buFontTx/>
              <a:buChar char="•"/>
              <a:tabLst/>
            </a:pPr>
            <a:r>
              <a:rPr kumimoji="0" lang="en-US" altLang="en-US" sz="1800" b="1" i="0" u="none" strike="noStrike" cap="none" normalizeH="0" baseline="0" dirty="0">
                <a:ln>
                  <a:noFill/>
                </a:ln>
                <a:solidFill>
                  <a:schemeClr val="tx1"/>
                </a:solidFill>
                <a:effectLst/>
                <a:latin typeface="Times New Roman"/>
                <a:cs typeface="Times New Roman"/>
              </a:rPr>
              <a:t>Real-time data:</a:t>
            </a:r>
            <a:r>
              <a:rPr kumimoji="0" lang="en-US" altLang="en-US" sz="1800" b="0" i="0" u="none" strike="noStrike" cap="none" normalizeH="0" baseline="0" dirty="0">
                <a:ln>
                  <a:noFill/>
                </a:ln>
                <a:solidFill>
                  <a:schemeClr val="tx1"/>
                </a:solidFill>
                <a:effectLst/>
                <a:latin typeface="Times New Roman"/>
                <a:cs typeface="Times New Roman"/>
              </a:rPr>
              <a:t> Using real-time traffic data and GPS information can help estimate trip durations more accurately.</a:t>
            </a:r>
            <a:endParaRPr lang="en-US" altLang="en-US" sz="1800" b="0" i="0" u="none" strike="noStrike" cap="none" normalizeH="0" baseline="0" dirty="0">
              <a:ln>
                <a:noFill/>
              </a:ln>
              <a:solidFill>
                <a:schemeClr val="tx1"/>
              </a:solidFill>
              <a:effectLst/>
              <a:latin typeface="Times New Roman"/>
              <a:cs typeface="Times New Roman"/>
            </a:endParaRPr>
          </a:p>
          <a:p>
            <a:pPr marL="0" marR="0" lvl="0" indent="0" defTabSz="914400" rtl="0" eaLnBrk="0" fontAlgn="base" latinLnBrk="0" hangingPunct="0">
              <a:lnSpc>
                <a:spcPct val="100000"/>
              </a:lnSpc>
              <a:spcBef>
                <a:spcPct val="0"/>
              </a:spcBef>
              <a:buClrTx/>
              <a:buSzTx/>
              <a:buNone/>
              <a:tabLst/>
            </a:pPr>
            <a:endParaRPr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buClrTx/>
              <a:buSzTx/>
              <a:buFontTx/>
              <a:buChar char="•"/>
              <a:tabLst/>
            </a:pPr>
            <a:r>
              <a:rPr kumimoji="0" lang="en-US" altLang="en-US" sz="1800" b="1" i="0" u="none" strike="noStrike" cap="none" normalizeH="0" baseline="0" dirty="0">
                <a:ln>
                  <a:noFill/>
                </a:ln>
                <a:solidFill>
                  <a:schemeClr val="tx1"/>
                </a:solidFill>
                <a:effectLst/>
                <a:latin typeface="Times New Roman"/>
                <a:cs typeface="Times New Roman"/>
              </a:rPr>
              <a:t>Machine learning models:</a:t>
            </a:r>
            <a:r>
              <a:rPr kumimoji="0" lang="en-US" altLang="en-US" sz="1800" b="0" i="0" u="none" strike="noStrike" cap="none" normalizeH="0" baseline="0" dirty="0">
                <a:ln>
                  <a:noFill/>
                </a:ln>
                <a:solidFill>
                  <a:schemeClr val="tx1"/>
                </a:solidFill>
                <a:effectLst/>
                <a:latin typeface="Times New Roman"/>
                <a:cs typeface="Times New Roman"/>
              </a:rPr>
              <a:t> Machine learning models can be trained on historical data to predict trip durations based on various factors.</a:t>
            </a:r>
            <a:endParaRPr lang="en-US" altLang="en-US" sz="1800" b="0" i="0" u="none" strike="noStrike" cap="none" normalizeH="0" baseline="0" dirty="0">
              <a:ln>
                <a:noFill/>
              </a:ln>
              <a:solidFill>
                <a:schemeClr val="tx1"/>
              </a:solidFill>
              <a:effectLst/>
              <a:latin typeface="Times New Roman"/>
              <a:cs typeface="Times New Roman"/>
            </a:endParaRPr>
          </a:p>
          <a:p>
            <a:pPr marL="0" marR="0" lvl="0" indent="0" defTabSz="914400" rtl="0" eaLnBrk="0" fontAlgn="base" latinLnBrk="0" hangingPunct="0">
              <a:lnSpc>
                <a:spcPct val="100000"/>
              </a:lnSpc>
              <a:spcBef>
                <a:spcPct val="0"/>
              </a:spcBef>
              <a:buClrTx/>
              <a:buSzTx/>
              <a:buNone/>
              <a:tabLst/>
            </a:pPr>
            <a:endParaRPr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buClrTx/>
              <a:buSzTx/>
              <a:buFontTx/>
              <a:buChar char="•"/>
              <a:tabLst/>
            </a:pPr>
            <a:r>
              <a:rPr kumimoji="0" lang="en-US" altLang="en-US" sz="1800" b="1" i="0" u="none" strike="noStrike" cap="none" normalizeH="0" baseline="0" dirty="0">
                <a:ln>
                  <a:noFill/>
                </a:ln>
                <a:solidFill>
                  <a:schemeClr val="tx1"/>
                </a:solidFill>
                <a:effectLst/>
                <a:latin typeface="Times New Roman"/>
                <a:cs typeface="Times New Roman"/>
              </a:rPr>
              <a:t>Statistical analysis:</a:t>
            </a:r>
            <a:r>
              <a:rPr kumimoji="0" lang="en-US" altLang="en-US" sz="1800" b="0" i="0" u="none" strike="noStrike" cap="none" normalizeH="0" baseline="0" dirty="0">
                <a:ln>
                  <a:noFill/>
                </a:ln>
                <a:solidFill>
                  <a:schemeClr val="tx1"/>
                </a:solidFill>
                <a:effectLst/>
                <a:latin typeface="Times New Roman"/>
                <a:cs typeface="Times New Roman"/>
              </a:rPr>
              <a:t> Statistical analysis can be used to identify patterns and trends in trip duration data.</a:t>
            </a:r>
            <a:endParaRPr lang="en-US" altLang="en-US" sz="1800" b="0" i="0" u="none" strike="noStrike" cap="none" normalizeH="0" baseline="0" dirty="0">
              <a:ln>
                <a:noFill/>
              </a:ln>
              <a:solidFill>
                <a:schemeClr val="tx1"/>
              </a:solidFill>
              <a:effectLst/>
              <a:latin typeface="Times New Roman"/>
              <a:cs typeface="Times New Roman"/>
            </a:endParaRPr>
          </a:p>
          <a:p>
            <a:pPr marL="0" marR="0" lvl="0" indent="0" defTabSz="914400" rtl="0" eaLnBrk="0" fontAlgn="base" latinLnBrk="0" hangingPunct="0">
              <a:lnSpc>
                <a:spcPct val="100000"/>
              </a:lnSpc>
              <a:spcBef>
                <a:spcPct val="0"/>
              </a:spcBef>
              <a:buClrTx/>
              <a:buSzTx/>
              <a:buNone/>
              <a:tabLst/>
            </a:pPr>
            <a:endParaRPr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buClrTx/>
              <a:buSzTx/>
              <a:buFontTx/>
              <a:buNone/>
              <a:tabLst/>
            </a:pPr>
            <a:r>
              <a:rPr kumimoji="0" lang="en-US" altLang="en-US" sz="1800" b="0" i="0" u="none" strike="noStrike" cap="none" normalizeH="0" baseline="0" dirty="0">
                <a:ln>
                  <a:noFill/>
                </a:ln>
                <a:solidFill>
                  <a:schemeClr val="tx1"/>
                </a:solidFill>
                <a:effectLst/>
                <a:latin typeface="Times New Roman"/>
                <a:cs typeface="Times New Roman"/>
              </a:rPr>
              <a:t>By understanding these factors and leveraging available data and technology, it is possible to make more accurate predictions and improve the efficiency of taxi services in NYC.</a:t>
            </a:r>
            <a:endParaRPr lang="en-US" altLang="en-US" sz="1800" b="0" i="0" u="none" strike="noStrike" cap="none" normalizeH="0" baseline="0" dirty="0">
              <a:ln>
                <a:noFill/>
              </a:ln>
              <a:solidFill>
                <a:schemeClr val="tx1"/>
              </a:solidFill>
              <a:effectLst/>
              <a:latin typeface="Times New Roman"/>
              <a:cs typeface="Times New Roman"/>
            </a:endParaRPr>
          </a:p>
          <a:p>
            <a:pPr marL="0" marR="0" lvl="0" indent="0" defTabSz="914400" rtl="0" eaLnBrk="0" fontAlgn="base" latinLnBrk="0" hangingPunct="0">
              <a:lnSpc>
                <a:spcPct val="100000"/>
              </a:lnSpc>
              <a:spcBef>
                <a:spcPct val="0"/>
              </a:spcBef>
              <a:buClrTx/>
              <a:buSzTx/>
              <a:buFontTx/>
              <a:buNone/>
              <a:tabLst/>
            </a:pPr>
            <a:endParaRPr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40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C3C8C-BE33-99F5-B89B-193C1D40A687}"/>
              </a:ext>
            </a:extLst>
          </p:cNvPr>
          <p:cNvSpPr>
            <a:spLocks noGrp="1"/>
          </p:cNvSpPr>
          <p:nvPr>
            <p:ph type="title"/>
          </p:nvPr>
        </p:nvSpPr>
        <p:spPr>
          <a:xfrm>
            <a:off x="913795" y="609600"/>
            <a:ext cx="10353762" cy="1164772"/>
          </a:xfrm>
        </p:spPr>
        <p:txBody>
          <a:bodyPr>
            <a:normAutofit/>
          </a:bodyPr>
          <a:lstStyle/>
          <a:p>
            <a:r>
              <a:rPr lang="en-IN">
                <a:latin typeface="Times New Roman" panose="02020603050405020304" pitchFamily="18" charset="0"/>
                <a:cs typeface="Times New Roman" panose="02020603050405020304" pitchFamily="18" charset="0"/>
              </a:rPr>
              <a:t>Step-by-Step Approach</a:t>
            </a:r>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FA3EC396-25E2-F615-DC1A-F15DC8F4376F}"/>
              </a:ext>
            </a:extLst>
          </p:cNvPr>
          <p:cNvSpPr>
            <a:spLocks noGrp="1"/>
          </p:cNvSpPr>
          <p:nvPr>
            <p:ph idx="1"/>
          </p:nvPr>
        </p:nvSpPr>
        <p:spPr>
          <a:xfrm>
            <a:off x="1134675" y="2044914"/>
            <a:ext cx="10449884" cy="3309258"/>
          </a:xfrm>
        </p:spPr>
        <p:txBody>
          <a:bodyPr vert="horz" lIns="91440" tIns="45720" rIns="91440" bIns="45720" rtlCol="0" anchor="t">
            <a:noAutofit/>
          </a:bodyPr>
          <a:lstStyle/>
          <a:p>
            <a:pPr indent="-305435">
              <a:lnSpc>
                <a:spcPct val="90000"/>
              </a:lnSpc>
            </a:pPr>
            <a:r>
              <a:rPr lang="en-US" sz="1600" b="1" dirty="0">
                <a:latin typeface="Times New Roman"/>
                <a:cs typeface="Times New Roman"/>
              </a:rPr>
              <a:t>1. Data Collection and Cleaning:</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36830" indent="0">
              <a:lnSpc>
                <a:spcPct val="90000"/>
              </a:lnSpc>
              <a:buNone/>
            </a:pPr>
            <a:r>
              <a:rPr lang="en-US" sz="1600" dirty="0">
                <a:latin typeface="Times New Roman"/>
                <a:cs typeface="Times New Roman"/>
              </a:rPr>
              <a:t>Gather the necessary data from relevant sources (e.g., NYC Taxi &amp; Limousine Commission).</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36830" indent="0">
              <a:lnSpc>
                <a:spcPct val="90000"/>
              </a:lnSpc>
              <a:buNone/>
            </a:pPr>
            <a:r>
              <a:rPr lang="en-US" sz="1600" dirty="0">
                <a:latin typeface="Times New Roman"/>
                <a:cs typeface="Times New Roman"/>
              </a:rPr>
              <a:t>Clean the data to handle missing values, inconsistencies, and outliers.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90000"/>
              </a:lnSpc>
            </a:pPr>
            <a:r>
              <a:rPr lang="en-US" sz="1600" b="1" dirty="0">
                <a:latin typeface="Times New Roman"/>
                <a:cs typeface="Times New Roman"/>
              </a:rPr>
              <a:t>2. Exploratory Data Analysis (EDA):</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36830" indent="0">
              <a:lnSpc>
                <a:spcPct val="90000"/>
              </a:lnSpc>
              <a:buNone/>
            </a:pPr>
            <a:r>
              <a:rPr lang="en-US" sz="1600" dirty="0">
                <a:latin typeface="Times New Roman"/>
                <a:cs typeface="Times New Roman"/>
              </a:rPr>
              <a:t>Understand the data distribution and relationships between variables.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36830" indent="0">
              <a:lnSpc>
                <a:spcPct val="90000"/>
              </a:lnSpc>
              <a:buNone/>
            </a:pPr>
            <a:r>
              <a:rPr lang="en-US" sz="1600" dirty="0">
                <a:latin typeface="Times New Roman"/>
                <a:cs typeface="Times New Roman"/>
              </a:rPr>
              <a:t>Visualize data using histograms, scatter plots, and other visualizations.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36830" indent="0">
              <a:lnSpc>
                <a:spcPct val="90000"/>
              </a:lnSpc>
              <a:buNone/>
            </a:pPr>
            <a:r>
              <a:rPr lang="en-US" sz="1600" dirty="0">
                <a:latin typeface="Times New Roman"/>
                <a:cs typeface="Times New Roman"/>
              </a:rPr>
              <a:t>Identify potential correlations and patterns.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indent="-305435">
              <a:lnSpc>
                <a:spcPct val="90000"/>
              </a:lnSpc>
            </a:pPr>
            <a:r>
              <a:rPr lang="en-US" sz="1600" b="1" dirty="0">
                <a:latin typeface="Times New Roman"/>
                <a:cs typeface="Times New Roman"/>
              </a:rPr>
              <a:t>3. Feature Engineering:</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36830" indent="0">
              <a:lnSpc>
                <a:spcPct val="90000"/>
              </a:lnSpc>
              <a:buNone/>
            </a:pPr>
            <a:r>
              <a:rPr lang="en-US" sz="1600" dirty="0">
                <a:latin typeface="Times New Roman"/>
                <a:cs typeface="Times New Roman"/>
              </a:rPr>
              <a:t>Create new features that might be relevant to trip duration, such as: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742950" lvl="1" indent="-285750">
              <a:lnSpc>
                <a:spcPct val="90000"/>
              </a:lnSpc>
              <a:buFont typeface="Arial" panose="020B0604020202020204" pitchFamily="34" charset="0"/>
              <a:buChar char="•"/>
            </a:pPr>
            <a:r>
              <a:rPr lang="en-US" sz="1600" dirty="0">
                <a:latin typeface="Times New Roman"/>
                <a:cs typeface="Times New Roman"/>
              </a:rPr>
              <a:t>Trip distance</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742950" lvl="1" indent="-285750">
              <a:lnSpc>
                <a:spcPct val="90000"/>
              </a:lnSpc>
              <a:buFont typeface="Arial" panose="020B0604020202020204" pitchFamily="34" charset="0"/>
              <a:buChar char="•"/>
            </a:pPr>
            <a:r>
              <a:rPr lang="en-US" sz="1600" dirty="0">
                <a:latin typeface="Times New Roman"/>
                <a:cs typeface="Times New Roman"/>
              </a:rPr>
              <a:t>Pickup and drop-off locations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742950" lvl="1" indent="-285750">
              <a:lnSpc>
                <a:spcPct val="90000"/>
              </a:lnSpc>
              <a:buFont typeface="Arial" panose="020B0604020202020204" pitchFamily="34" charset="0"/>
              <a:buChar char="•"/>
            </a:pPr>
            <a:r>
              <a:rPr lang="en-US" sz="1600" dirty="0">
                <a:latin typeface="Times New Roman"/>
                <a:cs typeface="Times New Roman"/>
              </a:rPr>
              <a:t>Time of day</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742950" lvl="1" indent="-285750">
              <a:lnSpc>
                <a:spcPct val="90000"/>
              </a:lnSpc>
              <a:buFont typeface="Arial" panose="020B0604020202020204" pitchFamily="34" charset="0"/>
              <a:buChar char="•"/>
            </a:pPr>
            <a:r>
              <a:rPr lang="en-US" sz="1600" dirty="0">
                <a:latin typeface="Times New Roman"/>
                <a:cs typeface="Times New Roman"/>
              </a:rPr>
              <a:t>Day of week</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742950" lvl="1" indent="-285750">
              <a:lnSpc>
                <a:spcPct val="90000"/>
              </a:lnSpc>
              <a:buFont typeface="Arial" panose="020B0604020202020204" pitchFamily="34" charset="0"/>
              <a:buChar char="•"/>
            </a:pPr>
            <a:r>
              <a:rPr lang="en-US" sz="1600" dirty="0">
                <a:latin typeface="Times New Roman"/>
                <a:cs typeface="Times New Roman"/>
              </a:rPr>
              <a:t>Weather conditions</a:t>
            </a:r>
            <a:endParaRPr lang="en-US"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cs typeface="Times New Roman"/>
            </a:endParaRPr>
          </a:p>
          <a:p>
            <a:pPr marL="36830" indent="0">
              <a:lnSpc>
                <a:spcPct val="90000"/>
              </a:lnSpc>
              <a:buNone/>
            </a:pPr>
            <a:endParaRPr lang="en-IN" sz="16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83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A1CAB-8D7C-FB1B-E646-DCA7D636AF0B}"/>
              </a:ext>
            </a:extLst>
          </p:cNvPr>
          <p:cNvSpPr>
            <a:spLocks noGrp="1"/>
          </p:cNvSpPr>
          <p:nvPr>
            <p:ph idx="1"/>
          </p:nvPr>
        </p:nvSpPr>
        <p:spPr>
          <a:xfrm>
            <a:off x="255033" y="257483"/>
            <a:ext cx="11759985" cy="6398956"/>
          </a:xfrm>
        </p:spPr>
        <p:txBody>
          <a:bodyPr>
            <a:normAutofit/>
          </a:bodyPr>
          <a:lstStyle/>
          <a:p>
            <a:pPr algn="just"/>
            <a:r>
              <a:rPr lang="en-US" sz="2000" b="1" dirty="0">
                <a:latin typeface="Times New Roman" panose="02020603050405020304" pitchFamily="18" charset="0"/>
                <a:cs typeface="Times New Roman" panose="02020603050405020304" pitchFamily="18" charset="0"/>
              </a:rPr>
              <a:t>4. Model Selection:</a:t>
            </a:r>
            <a:endParaRPr lang="en-US" sz="2000" dirty="0">
              <a:latin typeface="Times New Roman" panose="02020603050405020304" pitchFamily="18" charset="0"/>
              <a:cs typeface="Times New Roman" panose="02020603050405020304" pitchFamily="18" charset="0"/>
            </a:endParaRPr>
          </a:p>
          <a:p>
            <a:pPr marL="36900" indent="0" algn="just">
              <a:buNone/>
            </a:pPr>
            <a:r>
              <a:rPr lang="en-US" sz="2000" dirty="0">
                <a:latin typeface="Times New Roman" panose="02020603050405020304" pitchFamily="18" charset="0"/>
                <a:cs typeface="Times New Roman" panose="02020603050405020304" pitchFamily="18" charset="0"/>
              </a:rPr>
              <a:t>Choose a suitable regression model based on the data distribution and relationships.</a:t>
            </a:r>
          </a:p>
          <a:p>
            <a:pPr marL="36900" indent="0" algn="just">
              <a:buNone/>
            </a:pPr>
            <a:r>
              <a:rPr lang="en-US" sz="2000" dirty="0">
                <a:latin typeface="Times New Roman" panose="02020603050405020304" pitchFamily="18" charset="0"/>
                <a:cs typeface="Times New Roman" panose="02020603050405020304" pitchFamily="18" charset="0"/>
              </a:rPr>
              <a:t>Common choices include linear regression, decision trees, random forests, and gradient boosting.</a:t>
            </a:r>
          </a:p>
          <a:p>
            <a:pPr algn="just"/>
            <a:r>
              <a:rPr lang="en-US" sz="2000" b="1" dirty="0">
                <a:latin typeface="Times New Roman" panose="02020603050405020304" pitchFamily="18" charset="0"/>
                <a:cs typeface="Times New Roman" panose="02020603050405020304" pitchFamily="18" charset="0"/>
              </a:rPr>
              <a:t>5. Model Training and Evaluation:</a:t>
            </a:r>
            <a:endParaRPr lang="en-US" sz="2000" dirty="0">
              <a:latin typeface="Times New Roman" panose="02020603050405020304" pitchFamily="18" charset="0"/>
              <a:cs typeface="Times New Roman" panose="02020603050405020304" pitchFamily="18" charset="0"/>
            </a:endParaRPr>
          </a:p>
          <a:p>
            <a:pPr marL="36900" indent="0" algn="just">
              <a:buNone/>
            </a:pPr>
            <a:r>
              <a:rPr lang="en-US" sz="2000" dirty="0">
                <a:latin typeface="Times New Roman" panose="02020603050405020304" pitchFamily="18" charset="0"/>
                <a:cs typeface="Times New Roman" panose="02020603050405020304" pitchFamily="18" charset="0"/>
              </a:rPr>
              <a:t>Split the data into training and testing sets.</a:t>
            </a:r>
          </a:p>
          <a:p>
            <a:pPr marL="36900" indent="0" algn="just">
              <a:buNone/>
            </a:pPr>
            <a:r>
              <a:rPr lang="en-US" sz="2000" dirty="0">
                <a:latin typeface="Times New Roman" panose="02020603050405020304" pitchFamily="18" charset="0"/>
                <a:cs typeface="Times New Roman" panose="02020603050405020304" pitchFamily="18" charset="0"/>
              </a:rPr>
              <a:t>Train the model on the training set.</a:t>
            </a:r>
          </a:p>
          <a:p>
            <a:pPr marL="36900" indent="0" algn="just">
              <a:buNone/>
            </a:pPr>
            <a:r>
              <a:rPr lang="en-US" sz="2000" dirty="0">
                <a:latin typeface="Times New Roman" panose="02020603050405020304" pitchFamily="18" charset="0"/>
                <a:cs typeface="Times New Roman" panose="02020603050405020304" pitchFamily="18" charset="0"/>
              </a:rPr>
              <a:t>Evaluate the model's performance on the testing set using metrics like mean squared error (MSE), root mean squared error (RMSE), and R-squared.</a:t>
            </a:r>
          </a:p>
          <a:p>
            <a:pPr algn="just"/>
            <a:r>
              <a:rPr lang="en-US" sz="2000" b="1" dirty="0">
                <a:latin typeface="Times New Roman" panose="02020603050405020304" pitchFamily="18" charset="0"/>
                <a:cs typeface="Times New Roman" panose="02020603050405020304" pitchFamily="18" charset="0"/>
              </a:rPr>
              <a:t>6. Model Tuning:</a:t>
            </a:r>
            <a:endParaRPr lang="en-US" sz="2000" dirty="0">
              <a:latin typeface="Times New Roman" panose="02020603050405020304" pitchFamily="18" charset="0"/>
              <a:cs typeface="Times New Roman" panose="02020603050405020304" pitchFamily="18" charset="0"/>
            </a:endParaRPr>
          </a:p>
          <a:p>
            <a:pPr marL="36900" indent="0" algn="just">
              <a:buNone/>
            </a:pPr>
            <a:r>
              <a:rPr lang="en-US" sz="2000" dirty="0">
                <a:latin typeface="Times New Roman" panose="02020603050405020304" pitchFamily="18" charset="0"/>
                <a:cs typeface="Times New Roman" panose="02020603050405020304" pitchFamily="18" charset="0"/>
              </a:rPr>
              <a:t>Experiment with different hyperparameters to optimize the model's performance.</a:t>
            </a:r>
          </a:p>
          <a:p>
            <a:pPr marL="36900" indent="0" algn="just">
              <a:buNone/>
            </a:pPr>
            <a:r>
              <a:rPr lang="en-US" sz="2000" dirty="0">
                <a:latin typeface="Times New Roman" panose="02020603050405020304" pitchFamily="18" charset="0"/>
                <a:cs typeface="Times New Roman" panose="02020603050405020304" pitchFamily="18" charset="0"/>
              </a:rPr>
              <a:t>Use techniques like grid search or random search.</a:t>
            </a:r>
          </a:p>
          <a:p>
            <a:pPr algn="just"/>
            <a:r>
              <a:rPr lang="en-US" sz="2000" b="1" dirty="0">
                <a:latin typeface="Times New Roman" panose="02020603050405020304" pitchFamily="18" charset="0"/>
                <a:cs typeface="Times New Roman" panose="02020603050405020304" pitchFamily="18" charset="0"/>
              </a:rPr>
              <a:t>7. Deployment:</a:t>
            </a:r>
            <a:endParaRPr lang="en-US" sz="2000" dirty="0">
              <a:latin typeface="Times New Roman" panose="02020603050405020304" pitchFamily="18" charset="0"/>
              <a:cs typeface="Times New Roman" panose="02020603050405020304" pitchFamily="18" charset="0"/>
            </a:endParaRPr>
          </a:p>
          <a:p>
            <a:pPr marL="36900" indent="0" algn="just">
              <a:buNone/>
            </a:pPr>
            <a:r>
              <a:rPr lang="en-US" sz="2000" dirty="0">
                <a:latin typeface="Times New Roman" panose="02020603050405020304" pitchFamily="18" charset="0"/>
                <a:cs typeface="Times New Roman" panose="02020603050405020304" pitchFamily="18" charset="0"/>
              </a:rPr>
              <a:t>Deploy the trained model to make predictions on new data.</a:t>
            </a:r>
          </a:p>
          <a:p>
            <a:endParaRPr lang="en-IN" sz="2000" dirty="0"/>
          </a:p>
        </p:txBody>
      </p:sp>
    </p:spTree>
    <p:extLst>
      <p:ext uri="{BB962C8B-B14F-4D97-AF65-F5344CB8AC3E}">
        <p14:creationId xmlns:p14="http://schemas.microsoft.com/office/powerpoint/2010/main" val="149053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7454-4053-D72B-A583-E33C85155A5D}"/>
              </a:ext>
            </a:extLst>
          </p:cNvPr>
          <p:cNvSpPr>
            <a:spLocks noGrp="1"/>
          </p:cNvSpPr>
          <p:nvPr>
            <p:ph type="title"/>
          </p:nvPr>
        </p:nvSpPr>
        <p:spPr/>
        <p:txBody>
          <a:bodyPr/>
          <a:lstStyle/>
          <a:p>
            <a:pPr algn="just"/>
            <a:r>
              <a:rPr lang="en-IN" dirty="0">
                <a:latin typeface="Times New Roman"/>
                <a:cs typeface="Times New Roman"/>
              </a:rPr>
              <a:t>Conclusion</a:t>
            </a:r>
          </a:p>
        </p:txBody>
      </p:sp>
      <p:sp>
        <p:nvSpPr>
          <p:cNvPr id="3" name="Content Placeholder 2">
            <a:extLst>
              <a:ext uri="{FF2B5EF4-FFF2-40B4-BE49-F238E27FC236}">
                <a16:creationId xmlns:a16="http://schemas.microsoft.com/office/drawing/2014/main" id="{3365EA14-D37D-0CE6-4CD6-0176E900F1C9}"/>
              </a:ext>
            </a:extLst>
          </p:cNvPr>
          <p:cNvSpPr>
            <a:spLocks noGrp="1"/>
          </p:cNvSpPr>
          <p:nvPr>
            <p:ph idx="1"/>
          </p:nvPr>
        </p:nvSpPr>
        <p:spPr/>
        <p:txBody>
          <a:bodyPr/>
          <a:lstStyle/>
          <a:p>
            <a:pPr marL="36830" indent="0" algn="just">
              <a:buNone/>
            </a:pPr>
            <a:r>
              <a:rPr lang="en-IN" dirty="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a:ea typeface="+mn-lt"/>
                <a:cs typeface="Times New Roman"/>
              </a:rPr>
              <a:t>The presentation focuses on summarizing the analysis and results of the NYC Taxi Trip Duration problem, emphasizing the importance of predicting trip duration for operational efficiency in the taxi industry. It acknowledges the use of data collection, regression modelling, and feature engineering to enhance model accuracy, as well as the role of hyperparameter tuning in improving performance. The overall goal is to leverage data and machine learning techniques to predict taxi trip durations more effectively, optimize routes, and improve both customer satisfaction and traffic management.</a:t>
            </a:r>
            <a:endParaRPr lang="en-US" dirty="0">
              <a:latin typeface="Times New Roman"/>
              <a:cs typeface="Times New Roman"/>
            </a:endParaRPr>
          </a:p>
        </p:txBody>
      </p:sp>
    </p:spTree>
    <p:extLst>
      <p:ext uri="{BB962C8B-B14F-4D97-AF65-F5344CB8AC3E}">
        <p14:creationId xmlns:p14="http://schemas.microsoft.com/office/powerpoint/2010/main" val="4167200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Freeform: Shape 20">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3980E9CF-1747-60C8-7E9A-0CBD8465B600}"/>
              </a:ext>
            </a:extLst>
          </p:cNvPr>
          <p:cNvSpPr/>
          <p:nvPr/>
        </p:nvSpPr>
        <p:spPr>
          <a:xfrm>
            <a:off x="1370013" y="1251284"/>
            <a:ext cx="9440862" cy="2458545"/>
          </a:xfrm>
          <a:prstGeom prst="rect">
            <a:avLst/>
          </a:prstGeom>
          <a:effectLst/>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pPr algn="ctr" defTabSz="457200">
              <a:spcBef>
                <a:spcPct val="0"/>
              </a:spcBef>
              <a:spcAft>
                <a:spcPts val="600"/>
              </a:spcAft>
            </a:pPr>
            <a:r>
              <a:rPr lang="en-US" sz="6000" b="1"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cs typeface="Times New Roman"/>
              </a:rPr>
              <a:t>THANK YOU</a:t>
            </a:r>
            <a:endParaRPr lang="en-US" sz="6000" b="1" cap="none" spc="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mj-lt"/>
              <a:ea typeface="+mj-ea"/>
              <a:cs typeface="Times New Roman"/>
            </a:endParaRPr>
          </a:p>
        </p:txBody>
      </p:sp>
    </p:spTree>
    <p:extLst>
      <p:ext uri="{BB962C8B-B14F-4D97-AF65-F5344CB8AC3E}">
        <p14:creationId xmlns:p14="http://schemas.microsoft.com/office/powerpoint/2010/main" val="58078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55FDA-779D-0EE9-A523-873DE59FC357}"/>
              </a:ext>
            </a:extLst>
          </p:cNvPr>
          <p:cNvSpPr>
            <a:spLocks noGrp="1"/>
          </p:cNvSpPr>
          <p:nvPr>
            <p:ph type="title"/>
          </p:nvPr>
        </p:nvSpPr>
        <p:spPr>
          <a:xfrm>
            <a:off x="913795" y="963506"/>
            <a:ext cx="3740815" cy="4827693"/>
          </a:xfrm>
        </p:spPr>
        <p:txBody>
          <a:bodyPr>
            <a:normAutofit/>
          </a:bodyPr>
          <a:lstStyle/>
          <a:p>
            <a:pPr algn="r"/>
            <a:r>
              <a:rPr lang="en-IN">
                <a:latin typeface="Times New Roman" panose="02020603050405020304" pitchFamily="18" charset="0"/>
                <a:cs typeface="Times New Roman" panose="02020603050405020304" pitchFamily="18" charset="0"/>
              </a:rPr>
              <a:t>Introduction</a:t>
            </a:r>
          </a:p>
        </p:txBody>
      </p:sp>
      <p:cxnSp>
        <p:nvCxnSpPr>
          <p:cNvPr id="17" name="Straight Connector 16">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14E940-D59B-CD0D-86F9-07AFD7244A0E}"/>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solidFill>
                  <a:schemeClr val="tx1"/>
                </a:solidFill>
                <a:latin typeface="Times New Roman" panose="02020603050405020304" pitchFamily="18" charset="0"/>
                <a:cs typeface="Times New Roman" panose="02020603050405020304" pitchFamily="18" charset="0"/>
              </a:rPr>
              <a:t>The NYC Taxi Trip Duration problem focuses on predicting the time it takes for a taxi to complete a trip based on a set of variables. These include features such as the pickup and drop-off locations, trip distance, time of day, and more. Understanding trip duration is essential for improving efficiency in urban transport, enhancing customer experience, and optimizing resource allocation.</a:t>
            </a:r>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15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38F10-6EBE-0FE4-69C4-D2B24847B0EE}"/>
              </a:ext>
            </a:extLst>
          </p:cNvPr>
          <p:cNvSpPr>
            <a:spLocks noGrp="1"/>
          </p:cNvSpPr>
          <p:nvPr>
            <p:ph type="title"/>
          </p:nvPr>
        </p:nvSpPr>
        <p:spPr>
          <a:xfrm>
            <a:off x="834013" y="1115568"/>
            <a:ext cx="3487616" cy="4626864"/>
          </a:xfrm>
        </p:spPr>
        <p:txBody>
          <a:bodyPr>
            <a:normAutofit/>
          </a:bodyPr>
          <a:lstStyle/>
          <a:p>
            <a:pPr algn="l"/>
            <a:r>
              <a:rPr lang="en-US" sz="3600">
                <a:latin typeface="Times New Roman" panose="02020603050405020304" pitchFamily="18" charset="0"/>
                <a:cs typeface="Times New Roman" panose="02020603050405020304" pitchFamily="18" charset="0"/>
              </a:rPr>
              <a:t>Industrial Overview</a:t>
            </a:r>
            <a:br>
              <a:rPr lang="en-US" sz="3600">
                <a:latin typeface="Times New Roman" panose="02020603050405020304" pitchFamily="18" charset="0"/>
                <a:cs typeface="Times New Roman" panose="02020603050405020304" pitchFamily="18" charset="0"/>
              </a:rPr>
            </a:br>
            <a:endParaRPr lang="en-IN" sz="360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2CF435-EB8B-D5EC-B204-48061C6CE281}"/>
              </a:ext>
            </a:extLst>
          </p:cNvPr>
          <p:cNvSpPr>
            <a:spLocks noGrp="1"/>
          </p:cNvSpPr>
          <p:nvPr>
            <p:ph idx="1"/>
          </p:nvPr>
        </p:nvSpPr>
        <p:spPr>
          <a:xfrm>
            <a:off x="5105398" y="1115568"/>
            <a:ext cx="6245352" cy="4626864"/>
          </a:xfrm>
        </p:spPr>
        <p:txBody>
          <a:bodyPr anchor="ctr">
            <a:normAutofit/>
          </a:bodyPr>
          <a:lstStyle/>
          <a:p>
            <a:pPr marL="36900" indent="0">
              <a:lnSpc>
                <a:spcPct val="100000"/>
              </a:lnSpc>
              <a:buNone/>
            </a:pPr>
            <a:r>
              <a:rPr lang="en-US" sz="1600">
                <a:latin typeface="Times New Roman" panose="02020603050405020304" pitchFamily="18" charset="0"/>
                <a:cs typeface="Times New Roman" panose="02020603050405020304" pitchFamily="18" charset="0"/>
              </a:rPr>
              <a:t>The NYC taxi industry plays a crucial role in the city's transportation ecosystem, catering to millions of residents, commuters, and tourists. The industry is vast, dynamic, and heavily influenced by various socioeconomic and environmental factors. An overview of the industrial landscape concerning </a:t>
            </a:r>
            <a:r>
              <a:rPr lang="en-US" sz="1600" b="1">
                <a:latin typeface="Times New Roman" panose="02020603050405020304" pitchFamily="18" charset="0"/>
                <a:cs typeface="Times New Roman" panose="02020603050405020304" pitchFamily="18" charset="0"/>
              </a:rPr>
              <a:t>NYC taxi trip duration</a:t>
            </a:r>
            <a:r>
              <a:rPr lang="en-US" sz="1600">
                <a:latin typeface="Times New Roman" panose="02020603050405020304" pitchFamily="18" charset="0"/>
                <a:cs typeface="Times New Roman" panose="02020603050405020304" pitchFamily="18" charset="0"/>
              </a:rPr>
              <a:t> encompasses several key aspects:</a:t>
            </a:r>
          </a:p>
          <a:p>
            <a:pPr marL="36900" indent="0">
              <a:lnSpc>
                <a:spcPct val="100000"/>
              </a:lnSpc>
              <a:buNone/>
            </a:pPr>
            <a:endParaRPr lang="en-IN" sz="1600">
              <a:latin typeface="Times New Roman" panose="02020603050405020304" pitchFamily="18" charset="0"/>
              <a:cs typeface="Times New Roman" panose="02020603050405020304" pitchFamily="18" charset="0"/>
            </a:endParaRPr>
          </a:p>
          <a:p>
            <a:pPr marL="36900" indent="0">
              <a:lnSpc>
                <a:spcPct val="100000"/>
              </a:lnSpc>
              <a:buNone/>
            </a:pPr>
            <a:r>
              <a:rPr lang="en-US" sz="1600">
                <a:latin typeface="Times New Roman" panose="02020603050405020304" pitchFamily="18" charset="0"/>
                <a:cs typeface="Times New Roman" panose="02020603050405020304" pitchFamily="18" charset="0"/>
              </a:rPr>
              <a:t>1. Market Size and Demand</a:t>
            </a:r>
          </a:p>
          <a:p>
            <a:pPr marL="36900" indent="0">
              <a:lnSpc>
                <a:spcPct val="100000"/>
              </a:lnSpc>
              <a:buNone/>
            </a:pPr>
            <a:r>
              <a:rPr lang="en-US" sz="1600">
                <a:latin typeface="Times New Roman" panose="02020603050405020304" pitchFamily="18" charset="0"/>
                <a:cs typeface="Times New Roman" panose="02020603050405020304" pitchFamily="18" charset="0"/>
              </a:rPr>
              <a:t>2. Economic Impact</a:t>
            </a:r>
          </a:p>
          <a:p>
            <a:pPr marL="36900" indent="0">
              <a:lnSpc>
                <a:spcPct val="100000"/>
              </a:lnSpc>
              <a:buNone/>
            </a:pPr>
            <a:r>
              <a:rPr lang="en-US" sz="1600">
                <a:latin typeface="Times New Roman" panose="02020603050405020304" pitchFamily="18" charset="0"/>
                <a:cs typeface="Times New Roman" panose="02020603050405020304" pitchFamily="18" charset="0"/>
              </a:rPr>
              <a:t>3. Technological Innovations</a:t>
            </a:r>
          </a:p>
          <a:p>
            <a:pPr marL="36900" indent="0">
              <a:lnSpc>
                <a:spcPct val="100000"/>
              </a:lnSpc>
              <a:buNone/>
            </a:pPr>
            <a:r>
              <a:rPr lang="en-US" sz="1600">
                <a:latin typeface="Times New Roman" panose="02020603050405020304" pitchFamily="18" charset="0"/>
                <a:cs typeface="Times New Roman" panose="02020603050405020304" pitchFamily="18" charset="0"/>
              </a:rPr>
              <a:t>4. Competition from Ridesharing Services</a:t>
            </a:r>
          </a:p>
          <a:p>
            <a:pPr marL="36900" indent="0">
              <a:lnSpc>
                <a:spcPct val="100000"/>
              </a:lnSpc>
              <a:buNone/>
            </a:pPr>
            <a:r>
              <a:rPr lang="en-US" sz="1600">
                <a:latin typeface="Times New Roman" panose="02020603050405020304" pitchFamily="18" charset="0"/>
                <a:cs typeface="Times New Roman" panose="02020603050405020304" pitchFamily="18" charset="0"/>
              </a:rPr>
              <a:t>5. Regulation and Traffic Management</a:t>
            </a:r>
          </a:p>
          <a:p>
            <a:pPr marL="36900" indent="0">
              <a:lnSpc>
                <a:spcPct val="100000"/>
              </a:lnSpc>
              <a:buNone/>
            </a:pPr>
            <a:r>
              <a:rPr lang="en-US" sz="1600">
                <a:latin typeface="Times New Roman" panose="02020603050405020304" pitchFamily="18" charset="0"/>
                <a:cs typeface="Times New Roman" panose="02020603050405020304" pitchFamily="18" charset="0"/>
              </a:rPr>
              <a:t>6. External Factors Affecting Trip Duration</a:t>
            </a:r>
          </a:p>
          <a:p>
            <a:pPr marL="36900" indent="0">
              <a:lnSpc>
                <a:spcPct val="100000"/>
              </a:lnSpc>
              <a:buNone/>
            </a:pPr>
            <a:r>
              <a:rPr lang="en-US" sz="1600">
                <a:latin typeface="Times New Roman" panose="02020603050405020304" pitchFamily="18" charset="0"/>
                <a:cs typeface="Times New Roman" panose="02020603050405020304" pitchFamily="18" charset="0"/>
              </a:rPr>
              <a:t>7. Future Trends</a:t>
            </a:r>
          </a:p>
        </p:txBody>
      </p:sp>
    </p:spTree>
    <p:extLst>
      <p:ext uri="{BB962C8B-B14F-4D97-AF65-F5344CB8AC3E}">
        <p14:creationId xmlns:p14="http://schemas.microsoft.com/office/powerpoint/2010/main" val="39153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8AC5-A65F-08E2-09FA-6E5100F3FA71}"/>
              </a:ext>
            </a:extLst>
          </p:cNvPr>
          <p:cNvSpPr>
            <a:spLocks noGrp="1"/>
          </p:cNvSpPr>
          <p:nvPr>
            <p:ph type="title"/>
          </p:nvPr>
        </p:nvSpPr>
        <p:spPr>
          <a:xfrm>
            <a:off x="633743" y="965201"/>
            <a:ext cx="3413156" cy="4562472"/>
          </a:xfrm>
        </p:spPr>
        <p:txBody>
          <a:bodyPr anchor="ctr">
            <a:normAutofit/>
          </a:bodyPr>
          <a:lstStyle/>
          <a:p>
            <a:pPr algn="l"/>
            <a:r>
              <a:rPr lang="en-IN" sz="3600">
                <a:latin typeface="Times New Roman" panose="02020603050405020304" pitchFamily="18" charset="0"/>
                <a:cs typeface="Times New Roman" panose="02020603050405020304" pitchFamily="18" charset="0"/>
              </a:rPr>
              <a:t>Problem statement</a:t>
            </a:r>
          </a:p>
        </p:txBody>
      </p:sp>
      <p:pic>
        <p:nvPicPr>
          <p:cNvPr id="15" name="Picture 14">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13AAF97B-A25E-7B44-536B-4ECE4410BFCE}"/>
              </a:ext>
            </a:extLst>
          </p:cNvPr>
          <p:cNvSpPr>
            <a:spLocks noGrp="1"/>
          </p:cNvSpPr>
          <p:nvPr>
            <p:ph idx="1"/>
          </p:nvPr>
        </p:nvSpPr>
        <p:spPr>
          <a:xfrm>
            <a:off x="5148943" y="965200"/>
            <a:ext cx="6118614" cy="4562473"/>
          </a:xfrm>
        </p:spPr>
        <p:txBody>
          <a:bodyPr anchor="ctr">
            <a:normAutofit/>
          </a:bodyPr>
          <a:lstStyle/>
          <a:p>
            <a:pPr marL="36900" indent="0">
              <a:buNone/>
            </a:pPr>
            <a:r>
              <a:rPr lang="en-US" sz="2100">
                <a:latin typeface="Times New Roman" panose="02020603050405020304" pitchFamily="18" charset="0"/>
                <a:cs typeface="Times New Roman" panose="02020603050405020304" pitchFamily="18" charset="0"/>
              </a:rPr>
              <a:t>The problem of NYC taxi trip duration prediction involves accurately estimating the time it will take for a taxi to complete a trip, given various influencing factors such as the pickup and drop-off locations, trip distance, time of day, traffic conditions, and weather. This is crucial for improving efficiency, managing customer expectations, optimizing route planning, and increasing the overall profitability of taxi services. The challenge is to develop a model that can account for the complexities and </a:t>
            </a:r>
            <a:r>
              <a:rPr lang="en-US" sz="2100" err="1">
                <a:latin typeface="Times New Roman" panose="02020603050405020304" pitchFamily="18" charset="0"/>
                <a:cs typeface="Times New Roman" panose="02020603050405020304" pitchFamily="18" charset="0"/>
              </a:rPr>
              <a:t>unpredictabilities</a:t>
            </a:r>
            <a:r>
              <a:rPr lang="en-US" sz="2100">
                <a:latin typeface="Times New Roman" panose="02020603050405020304" pitchFamily="18" charset="0"/>
                <a:cs typeface="Times New Roman" panose="02020603050405020304" pitchFamily="18" charset="0"/>
              </a:rPr>
              <a:t> of New York City traffic patterns while providing reliable trip duration estimates.</a:t>
            </a:r>
            <a:endParaRPr lang="en-IN" sz="2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83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dgm="http://schemas.openxmlformats.org/drawingml/2006/diagram"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0">
            <a:scrgbClr r="0" g="0" b="0"/>
          </a:lnRef>
          <a:fillRef idx="1003">
            <a:schemeClr val="dk1"/>
          </a:fillRef>
          <a:effectRef idx="0">
            <a:scrgbClr r="0" g="0" b="0"/>
          </a:effectRef>
          <a:fontRef idx="major"/>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2A9B933-C081-6DF8-8861-FBE6B668B489}"/>
              </a:ext>
            </a:extLst>
          </p:cNvPr>
          <p:cNvSpPr>
            <a:spLocks noGrp="1"/>
          </p:cNvSpPr>
          <p:nvPr>
            <p:ph type="title"/>
          </p:nvPr>
        </p:nvSpPr>
        <p:spPr>
          <a:xfrm>
            <a:off x="1430370" y="1925444"/>
            <a:ext cx="3228228" cy="3021494"/>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Aim</a:t>
            </a:r>
          </a:p>
        </p:txBody>
      </p:sp>
      <p:graphicFrame>
        <p:nvGraphicFramePr>
          <p:cNvPr id="5" name="Content Placeholder 2">
            <a:extLst>
              <a:ext uri="{FF2B5EF4-FFF2-40B4-BE49-F238E27FC236}">
                <a16:creationId xmlns:a16="http://schemas.microsoft.com/office/drawing/2014/main" id="{473DA72C-DE60-92E6-8251-1F5A1AF77CAE}"/>
              </a:ext>
            </a:extLst>
          </p:cNvPr>
          <p:cNvGraphicFramePr>
            <a:graphicFrameLocks noGrp="1"/>
          </p:cNvGraphicFramePr>
          <p:nvPr>
            <p:ph idx="1"/>
            <p:extLst>
              <p:ext uri="{D42A27DB-BD31-4B8C-83A1-F6EECF244321}">
                <p14:modId xmlns:p14="http://schemas.microsoft.com/office/powerpoint/2010/main" val="818146726"/>
              </p:ext>
            </p:extLst>
          </p:nvPr>
        </p:nvGraphicFramePr>
        <p:xfrm>
          <a:off x="5738160" y="1009816"/>
          <a:ext cx="5459565" cy="4839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07351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6DDC-6E31-013F-B4DA-03193F0AF577}"/>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Plan Of Action</a:t>
            </a:r>
          </a:p>
        </p:txBody>
      </p:sp>
      <p:graphicFrame>
        <p:nvGraphicFramePr>
          <p:cNvPr id="5" name="Content Placeholder 2">
            <a:extLst>
              <a:ext uri="{FF2B5EF4-FFF2-40B4-BE49-F238E27FC236}">
                <a16:creationId xmlns:a16="http://schemas.microsoft.com/office/drawing/2014/main" id="{E98C7575-F6B7-954C-960D-63E826AD40D8}"/>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563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E953C-728C-2F69-C055-84F41F699827}"/>
              </a:ext>
            </a:extLst>
          </p:cNvPr>
          <p:cNvPicPr>
            <a:picLocks noChangeAspect="1"/>
          </p:cNvPicPr>
          <p:nvPr/>
        </p:nvPicPr>
        <p:blipFill>
          <a:blip r:embed="rId2"/>
          <a:stretch>
            <a:fillRect/>
          </a:stretch>
        </p:blipFill>
        <p:spPr>
          <a:xfrm>
            <a:off x="217495" y="1372802"/>
            <a:ext cx="4972744" cy="4915586"/>
          </a:xfrm>
          <a:prstGeom prst="rect">
            <a:avLst/>
          </a:prstGeom>
        </p:spPr>
      </p:pic>
      <p:sp>
        <p:nvSpPr>
          <p:cNvPr id="6" name="TextBox 5">
            <a:extLst>
              <a:ext uri="{FF2B5EF4-FFF2-40B4-BE49-F238E27FC236}">
                <a16:creationId xmlns:a16="http://schemas.microsoft.com/office/drawing/2014/main" id="{F9B4DEA3-5890-97A1-F1A9-56200E27F192}"/>
              </a:ext>
            </a:extLst>
          </p:cNvPr>
          <p:cNvSpPr txBox="1"/>
          <p:nvPr/>
        </p:nvSpPr>
        <p:spPr>
          <a:xfrm>
            <a:off x="5466733" y="1522271"/>
            <a:ext cx="650777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histogram shows the distribution of trip durations. The x-axis represents the trip duration in seconds, and the y-axis represents the frequency of trips with that duration. The chart shows that most trips are very short, with a few longer trips. The distribution is heavily skewed to the right, indicating that there are a few very long trips that significantly affect the overall distribution.</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7EC3957-B931-1AE5-53D5-4279B71E002E}"/>
              </a:ext>
            </a:extLst>
          </p:cNvPr>
          <p:cNvSpPr txBox="1"/>
          <p:nvPr/>
        </p:nvSpPr>
        <p:spPr>
          <a:xfrm>
            <a:off x="386434" y="276024"/>
            <a:ext cx="1026525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a:latin typeface="Times New Roman"/>
                <a:cs typeface="Times New Roman"/>
              </a:rPr>
              <a:t>Charts Related Exploratory Data Analysis</a:t>
            </a:r>
            <a:endParaRPr lang="en-US" sz="4000">
              <a:solidFill>
                <a:srgbClr val="000000"/>
              </a:solidFill>
              <a:latin typeface="Times New Roman"/>
              <a:cs typeface="Times New Roman"/>
            </a:endParaRPr>
          </a:p>
          <a:p>
            <a:pPr algn="l"/>
            <a:endParaRPr lang="en-US" dirty="0"/>
          </a:p>
        </p:txBody>
      </p:sp>
    </p:spTree>
    <p:extLst>
      <p:ext uri="{BB962C8B-B14F-4D97-AF65-F5344CB8AC3E}">
        <p14:creationId xmlns:p14="http://schemas.microsoft.com/office/powerpoint/2010/main" val="181320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6C7916-E34E-4039-CA33-8C5080BFAF19}"/>
              </a:ext>
            </a:extLst>
          </p:cNvPr>
          <p:cNvPicPr>
            <a:picLocks noChangeAspect="1"/>
          </p:cNvPicPr>
          <p:nvPr/>
        </p:nvPicPr>
        <p:blipFill>
          <a:blip r:embed="rId2"/>
          <a:stretch>
            <a:fillRect/>
          </a:stretch>
        </p:blipFill>
        <p:spPr>
          <a:xfrm>
            <a:off x="226406" y="894996"/>
            <a:ext cx="4915586" cy="5068007"/>
          </a:xfrm>
          <a:prstGeom prst="rect">
            <a:avLst/>
          </a:prstGeom>
        </p:spPr>
      </p:pic>
      <p:sp>
        <p:nvSpPr>
          <p:cNvPr id="6" name="TextBox 5">
            <a:extLst>
              <a:ext uri="{FF2B5EF4-FFF2-40B4-BE49-F238E27FC236}">
                <a16:creationId xmlns:a16="http://schemas.microsoft.com/office/drawing/2014/main" id="{7963E17C-5342-8C48-DC35-1BC6C9FFB1AE}"/>
              </a:ext>
            </a:extLst>
          </p:cNvPr>
          <p:cNvSpPr txBox="1"/>
          <p:nvPr/>
        </p:nvSpPr>
        <p:spPr>
          <a:xfrm>
            <a:off x="5388077" y="1327355"/>
            <a:ext cx="6577517"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bar chart shows the distribution of the number of passengers per trip. The x-axis represents the number of passengers, and the y-axis represents the frequency of trips with that number of passengers. The chart shows that most trips have only one passenger, with decreasing frequency for larger numbers of passengers.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246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{A5DFB40D-621E-4FBA-B6D6-F0A88C3CBFB0}tf55705232_win32</Template>
  <TotalTime>121</TotalTime>
  <Words>2065</Words>
  <Application>Microsoft Office PowerPoint</Application>
  <PresentationFormat>Widescreen</PresentationFormat>
  <Paragraphs>140</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SlateVTI</vt:lpstr>
      <vt:lpstr>NYC Taxi Trip Duration</vt:lpstr>
      <vt:lpstr>Contents:</vt:lpstr>
      <vt:lpstr>Introduction</vt:lpstr>
      <vt:lpstr>Industrial Overview </vt:lpstr>
      <vt:lpstr>Problem statement</vt:lpstr>
      <vt:lpstr>Aim</vt:lpstr>
      <vt:lpstr>Plan Of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 Methods</vt:lpstr>
      <vt:lpstr>PowerPoint Presentation</vt:lpstr>
      <vt:lpstr>Significant Improvements Due to Hyperparameter Tuning</vt:lpstr>
      <vt:lpstr>Model Explainability</vt:lpstr>
      <vt:lpstr>Business Impact of Explainable Models </vt:lpstr>
      <vt:lpstr>Technical Information</vt:lpstr>
      <vt:lpstr>Step-by-Step Approach</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Kilari Lakshmi Nishitha</dc:creator>
  <cp:lastModifiedBy>Kilari Lakshmi Nishitha</cp:lastModifiedBy>
  <cp:revision>111</cp:revision>
  <dcterms:created xsi:type="dcterms:W3CDTF">2024-09-18T17:35:29Z</dcterms:created>
  <dcterms:modified xsi:type="dcterms:W3CDTF">2024-09-19T05:43:11Z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